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899bc6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899bc6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d36d8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d36d8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05 -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47" name="Google Shape;147;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48" name="Google Shape;148;p25"/>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49" name="Google Shape;149;p25"/>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und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56" name="Google Shape;156;p26"/>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57" name="Google Shape;157;p26"/>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63" name="Google Shape;163;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a:t>
            </a:r>
            <a:r>
              <a:rPr lang="de"/>
              <a:t>wert</a:t>
            </a:r>
            <a:r>
              <a:rPr b="0" i="0" lang="de" sz="1600" u="none" cap="none" strike="noStrike">
                <a:solidFill>
                  <a:schemeClr val="dk1"/>
                </a:solidFill>
                <a:latin typeface="Arial"/>
                <a:ea typeface="Arial"/>
                <a:cs typeface="Arial"/>
                <a:sym typeface="Arial"/>
              </a:rPr>
              <a:t> eines Konstruktors ist immer e</a:t>
            </a:r>
            <a:r>
              <a:rPr lang="de"/>
              <a:t>in Objekt vom Typ der</a:t>
            </a:r>
            <a:r>
              <a:rPr b="0" i="0" lang="de" sz="1600" u="none" cap="none" strike="noStrike">
                <a:solidFill>
                  <a:schemeClr val="dk1"/>
                </a:solidFill>
                <a:latin typeface="Arial"/>
                <a:ea typeface="Arial"/>
                <a:cs typeface="Arial"/>
                <a:sym typeface="Arial"/>
              </a:rPr>
              <a:t> Klasse selber, man kann </a:t>
            </a:r>
            <a:r>
              <a:rPr lang="de"/>
              <a:t>das Objekt</a:t>
            </a:r>
            <a:r>
              <a:rPr b="0" i="0" lang="de" sz="1600" u="none" cap="none" strike="noStrike">
                <a:solidFill>
                  <a:schemeClr val="dk1"/>
                </a:solidFill>
                <a:latin typeface="Arial"/>
                <a:ea typeface="Arial"/>
                <a:cs typeface="Arial"/>
                <a:sym typeface="Arial"/>
              </a:rPr>
              <a:t>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64" name="Google Shape;164;p27"/>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70" name="Google Shape;170;p2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76" name="Google Shape;176;p2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a:t>
            </a:r>
            <a:r>
              <a:rPr b="1" lang="de"/>
              <a:t>sowie</a:t>
            </a:r>
            <a:r>
              <a:rPr b="1" i="0" lang="de" sz="1600" u="none" cap="none" strike="noStrike">
                <a:solidFill>
                  <a:schemeClr val="dk1"/>
                </a:solidFill>
                <a:latin typeface="Arial"/>
                <a:ea typeface="Arial"/>
                <a:cs typeface="Arial"/>
                <a:sym typeface="Arial"/>
              </a:rPr>
              <a:t>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SzPts val="1600"/>
              <a:buAutoNum type="arabicPeriod"/>
            </a:pPr>
            <a:r>
              <a:rPr lang="de"/>
              <a:t>null</a:t>
            </a:r>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Objektorientierung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Bislang kennen wir in Java nur die primitiven Datentypen (von Ausnahmen wie der Scanner-Klasse oder String abgesehen).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In Java ist es jedoch auch möglich, sich eigene, komplexere Datentypen selber zu definieren oder bereits bestehende Datentypen aus der Java-API zu nutzen.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Diese komplexeren Datentypen nennt man </a:t>
            </a:r>
            <a:r>
              <a:rPr b="1" lang="de"/>
              <a:t>Referenzdatentypen</a:t>
            </a:r>
            <a:r>
              <a:rPr lang="de"/>
              <a:t>, da Variablen dieser Datentypen nicht das Objekts selber, sondern eine Referenz darauf enthalten. Daraus ergeben sich auch einige Unterschiede im Umgang, die wir später klären.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Man definiert sich eigene Datentypen durch das Schreiben von Klassen (siehe letzte Session), wie wir im folgenden sehen.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gesamten Klasse und nicht zur Instanz der Klasse ( =&gt; Objekt) gehört</a:t>
            </a:r>
            <a:r>
              <a:rPr b="0" i="0" lang="de" sz="1600" u="none" cap="none" strike="noStrik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rgbClr val="000000"/>
              </a:buClr>
              <a:buSzPts val="1400"/>
              <a:buFont typeface="Arial"/>
              <a:buNone/>
            </a:pPr>
            <a:r>
              <a:rPr lang="de"/>
              <a:t>Man kann aus statischen Kontexten (z.B. Funktionen) nicht auf Attribute von Objekten zugreifen, da nicht klar ist, welches Objekt gemeint ist.</a:t>
            </a:r>
            <a:endParaRPr/>
          </a:p>
          <a:p>
            <a:pPr indent="0" lvl="0" marL="0" marR="0" rtl="0" algn="l">
              <a:lnSpc>
                <a:spcPct val="100000"/>
              </a:lnSpc>
              <a:spcBef>
                <a:spcPts val="320"/>
              </a:spcBef>
              <a:spcAft>
                <a:spcPts val="0"/>
              </a:spcAft>
              <a:buClr>
                <a:srgbClr val="000000"/>
              </a:buClr>
              <a:buSzPts val="1400"/>
              <a:buFont typeface="Arial"/>
              <a:buNone/>
            </a:pPr>
            <a:r>
              <a:t/>
            </a:r>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r>
              <a:rPr lang="de"/>
              <a:t>, hier aber ein erstes intuitives Beispiel:</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1913600" y="2837922"/>
            <a:ext cx="6040576" cy="152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t>
            </a:r>
            <a:r>
              <a:rPr b="0" i="1" lang="de" sz="1600" u="none" cap="none" strike="noStrike">
                <a:solidFill>
                  <a:schemeClr val="dk1"/>
                </a:solidFill>
                <a:latin typeface="Arial"/>
                <a:ea typeface="Arial"/>
                <a:cs typeface="Arial"/>
                <a:sym typeface="Arial"/>
              </a:rPr>
              <a:t>aktuelle</a:t>
            </a:r>
            <a:r>
              <a:rPr b="0" i="0" lang="de" sz="1600" u="none" cap="none" strike="noStrike">
                <a:solidFill>
                  <a:schemeClr val="dk1"/>
                </a:solidFill>
                <a:latin typeface="Arial"/>
                <a:ea typeface="Arial"/>
                <a:cs typeface="Arial"/>
                <a:sym typeface="Arial"/>
              </a:rPr>
              <a:t> Objekt (das, in dessen Kontext</a:t>
            </a:r>
            <a:r>
              <a:rPr lang="de"/>
              <a:t> der Code steht)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a:t>
            </a:r>
            <a:r>
              <a:rPr b="1" i="0" lang="de" sz="1600" u="none" cap="none" strike="noStrike">
                <a:solidFill>
                  <a:schemeClr val="dk1"/>
                </a:solidFill>
              </a:rPr>
              <a:t>nur in nicht-statisches Kontexten</a:t>
            </a:r>
            <a:r>
              <a:rPr b="0" i="0" lang="de" sz="1600" u="none" cap="none" strike="noStrike">
                <a:solidFill>
                  <a:schemeClr val="dk1"/>
                </a:solidFill>
                <a:latin typeface="Arial"/>
                <a:ea typeface="Arial"/>
                <a:cs typeface="Arial"/>
                <a:sym typeface="Arial"/>
              </a:rPr>
              <a:t>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2346100" y="3040175"/>
            <a:ext cx="2980075" cy="6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1.1.3. null</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i="1" lang="de"/>
              <a:t>null</a:t>
            </a:r>
            <a:r>
              <a:rPr lang="de"/>
              <a:t> bezeichnet einfach einfach eine leere Referenz.</a:t>
            </a:r>
            <a:endParaRPr/>
          </a:p>
          <a:p>
            <a:pPr indent="0" lvl="0" marL="0" rtl="0" algn="l">
              <a:spcBef>
                <a:spcPts val="320"/>
              </a:spcBef>
              <a:spcAft>
                <a:spcPts val="0"/>
              </a:spcAft>
              <a:buNone/>
            </a:pPr>
            <a:r>
              <a:rPr lang="de"/>
              <a:t>Auf deutsch wäre </a:t>
            </a:r>
            <a:r>
              <a:rPr i="1" lang="de"/>
              <a:t>null</a:t>
            </a:r>
            <a:r>
              <a:rPr lang="de"/>
              <a:t> sowas wie “Kein Objekt”. </a:t>
            </a:r>
            <a:endParaRPr/>
          </a:p>
          <a:p>
            <a:pPr indent="0" lvl="0" marL="0" rtl="0" algn="l">
              <a:spcBef>
                <a:spcPts val="320"/>
              </a:spcBef>
              <a:spcAft>
                <a:spcPts val="0"/>
              </a:spcAft>
              <a:buNone/>
            </a:pPr>
            <a:r>
              <a:rPr lang="de"/>
              <a:t>Methoden- und Attribut-Aufrufe auf null-Objekten werfen NullPointerExceptions.</a:t>
            </a:r>
            <a:endParaRPr/>
          </a:p>
        </p:txBody>
      </p:sp>
      <p:pic>
        <p:nvPicPr>
          <p:cNvPr id="118" name="Google Shape;118;p21"/>
          <p:cNvPicPr preferRelativeResize="0"/>
          <p:nvPr/>
        </p:nvPicPr>
        <p:blipFill>
          <a:blip r:embed="rId3">
            <a:alphaModFix/>
          </a:blip>
          <a:stretch>
            <a:fillRect/>
          </a:stretch>
        </p:blipFill>
        <p:spPr>
          <a:xfrm>
            <a:off x="1600795" y="2228274"/>
            <a:ext cx="5030005" cy="5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24" name="Google Shape;124;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31" name="Google Shape;131;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32" name="Google Shape;132;p23"/>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33" name="Google Shape;133;p23"/>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39" name="Google Shape;139;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(o</a:t>
            </a:r>
            <a:r>
              <a:rPr lang="de"/>
              <a:t>der auch ohne “this”, wenn es keine Namenskonflikte gibt) </a:t>
            </a:r>
            <a:r>
              <a:rPr b="0" i="0" lang="de" sz="1600" u="none" cap="none" strike="noStrike">
                <a:solidFill>
                  <a:schemeClr val="dk1"/>
                </a:solidFill>
                <a:latin typeface="Arial"/>
                <a:ea typeface="Arial"/>
                <a:cs typeface="Arial"/>
                <a:sym typeface="Arial"/>
              </a:rPr>
              <a:t>auf die Attribute der Instanz, </a:t>
            </a:r>
            <a:r>
              <a:rPr b="0" i="1" lang="de" sz="1600" u="none" cap="none" strike="noStrike">
                <a:solidFill>
                  <a:schemeClr val="dk1"/>
                </a:solidFill>
                <a:latin typeface="Arial"/>
                <a:ea typeface="Arial"/>
                <a:cs typeface="Arial"/>
                <a:sym typeface="Arial"/>
              </a:rPr>
              <a:t>auch aber auf statische Klassenvariablen</a:t>
            </a:r>
            <a:r>
              <a:rPr b="0" i="0" lang="de" sz="1600" u="none" cap="none" strike="noStrike">
                <a:solidFill>
                  <a:schemeClr val="dk1"/>
                </a:solidFill>
                <a:latin typeface="Arial"/>
                <a:ea typeface="Arial"/>
                <a:cs typeface="Arial"/>
                <a:sym typeface="Arial"/>
              </a:rPr>
              <a:t>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40" name="Google Shape;140;p24"/>
          <p:cNvPicPr preferRelativeResize="0"/>
          <p:nvPr/>
        </p:nvPicPr>
        <p:blipFill rotWithShape="1">
          <a:blip r:embed="rId3">
            <a:alphaModFix/>
          </a:blip>
          <a:srcRect b="0" l="0" r="0" t="0"/>
          <a:stretch/>
        </p:blipFill>
        <p:spPr>
          <a:xfrm>
            <a:off x="4572000" y="1861700"/>
            <a:ext cx="2698151" cy="710050"/>
          </a:xfrm>
          <a:prstGeom prst="rect">
            <a:avLst/>
          </a:prstGeom>
          <a:noFill/>
          <a:ln>
            <a:noFill/>
          </a:ln>
        </p:spPr>
      </p:pic>
      <p:pic>
        <p:nvPicPr>
          <p:cNvPr id="141" name="Google Shape;141;p24"/>
          <p:cNvPicPr preferRelativeResize="0"/>
          <p:nvPr/>
        </p:nvPicPr>
        <p:blipFill rotWithShape="1">
          <a:blip r:embed="rId4">
            <a:alphaModFix/>
          </a:blip>
          <a:srcRect b="0" l="0" r="0" t="0"/>
          <a:stretch/>
        </p:blipFill>
        <p:spPr>
          <a:xfrm>
            <a:off x="3235138" y="3612300"/>
            <a:ext cx="3262826" cy="8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