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a9b00c5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a9b00c5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9e77fe1e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9e77fe1e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6530931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6530931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e77fe1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9e77fe1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62" name="Google Shape;162;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Man kann if-else Blöcke auch weiter verschachteln, indem man einen “else-if” Block mit der entsprechenden Bedingung formuliert</a:t>
            </a:r>
            <a:endParaRPr/>
          </a:p>
        </p:txBody>
      </p:sp>
      <p:pic>
        <p:nvPicPr>
          <p:cNvPr id="163" name="Google Shape;163;p26"/>
          <p:cNvPicPr preferRelativeResize="0"/>
          <p:nvPr/>
        </p:nvPicPr>
        <p:blipFill>
          <a:blip r:embed="rId3">
            <a:alphaModFix/>
          </a:blip>
          <a:stretch>
            <a:fillRect/>
          </a:stretch>
        </p:blipFill>
        <p:spPr>
          <a:xfrm>
            <a:off x="2178513" y="1930825"/>
            <a:ext cx="4786975" cy="197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switch-case</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switch-case-Anweisung ist (bis auf wenige Kleinigkeiten) nichts anderes, als eine intuitivere Schreibweise für...</a:t>
            </a:r>
            <a:endParaRPr/>
          </a:p>
          <a:p>
            <a:pPr indent="0" lvl="0" marL="0" rtl="0" algn="l">
              <a:spcBef>
                <a:spcPts val="320"/>
              </a:spcBef>
              <a:spcAft>
                <a:spcPts val="0"/>
              </a:spcAft>
              <a:buNone/>
            </a:pPr>
            <a:r>
              <a:t/>
            </a:r>
            <a:endParaRPr/>
          </a:p>
        </p:txBody>
      </p:sp>
      <p:pic>
        <p:nvPicPr>
          <p:cNvPr id="170" name="Google Shape;170;p27"/>
          <p:cNvPicPr preferRelativeResize="0"/>
          <p:nvPr/>
        </p:nvPicPr>
        <p:blipFill>
          <a:blip r:embed="rId3">
            <a:alphaModFix/>
          </a:blip>
          <a:stretch>
            <a:fillRect/>
          </a:stretch>
        </p:blipFill>
        <p:spPr>
          <a:xfrm>
            <a:off x="3541125" y="3385575"/>
            <a:ext cx="1506575" cy="1107775"/>
          </a:xfrm>
          <a:prstGeom prst="rect">
            <a:avLst/>
          </a:prstGeom>
          <a:noFill/>
          <a:ln>
            <a:noFill/>
          </a:ln>
        </p:spPr>
      </p:pic>
      <p:pic>
        <p:nvPicPr>
          <p:cNvPr id="171" name="Google Shape;171;p27"/>
          <p:cNvPicPr preferRelativeResize="0"/>
          <p:nvPr/>
        </p:nvPicPr>
        <p:blipFill>
          <a:blip r:embed="rId4">
            <a:alphaModFix/>
          </a:blip>
          <a:stretch>
            <a:fillRect/>
          </a:stretch>
        </p:blipFill>
        <p:spPr>
          <a:xfrm>
            <a:off x="2648963" y="782250"/>
            <a:ext cx="3290901" cy="214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3.3 ternärer Operator</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Nur damit ihr es mal gesehen habt: Der Ternäre Operator lässt euch ein Bedingtes Statement in einer Zeile verfassen.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Vor dem Fragezeichen steht die Bedingung, zwischen Fragezeichen und Doppelpunkt das gewünschte Statement im “true”-Fall und nach dem Doppelpunkt das gewünschte Statement im “false”-Fall.</a:t>
            </a:r>
            <a:endParaRPr/>
          </a:p>
        </p:txBody>
      </p:sp>
      <p:pic>
        <p:nvPicPr>
          <p:cNvPr id="178" name="Google Shape;178;p28"/>
          <p:cNvPicPr preferRelativeResize="0"/>
          <p:nvPr/>
        </p:nvPicPr>
        <p:blipFill>
          <a:blip r:embed="rId3">
            <a:alphaModFix/>
          </a:blip>
          <a:stretch>
            <a:fillRect/>
          </a:stretch>
        </p:blipFill>
        <p:spPr>
          <a:xfrm>
            <a:off x="1804550" y="1553974"/>
            <a:ext cx="5534876" cy="83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84" name="Google Shape;184;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Übungsaufgaben</a:t>
            </a:r>
            <a:endParaRPr/>
          </a:p>
        </p:txBody>
      </p:sp>
      <p:sp>
        <p:nvSpPr>
          <p:cNvPr id="190" name="Google Shape;190;p3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Ob du nächste Woche wieder beim Tutorium sein wirst</a:t>
            </a:r>
            <a:endParaRPr/>
          </a:p>
          <a:p>
            <a:pPr indent="-317500" lvl="0" marL="457200" rtl="0" algn="l">
              <a:spcBef>
                <a:spcPts val="0"/>
              </a:spcBef>
              <a:spcAft>
                <a:spcPts val="0"/>
              </a:spcAft>
              <a:buSzPts val="1400"/>
              <a:buChar char="●"/>
            </a:pPr>
            <a:r>
              <a:rPr lang="de"/>
              <a:t>Darauf soll folgende Ausgabe auf der Kommandozeile gemacht werden:</a:t>
            </a:r>
            <a:endParaRPr/>
          </a:p>
          <a:p>
            <a:pPr indent="-330200" lvl="1" marL="914400" rtl="0" algn="l">
              <a:spcBef>
                <a:spcPts val="0"/>
              </a:spcBef>
              <a:spcAft>
                <a:spcPts val="0"/>
              </a:spcAft>
              <a:buSzPts val="1600"/>
              <a:buChar char="-"/>
            </a:pPr>
            <a:r>
              <a:rPr lang="de"/>
              <a:t>“Ich heiße &lt;Name&gt;, bin &lt;’minderjährig’/’volljährig’/’im Ruhestand’&gt; und komme nächste Woche [‘nicht’] wieder zum Tutorium.”</a:t>
            </a:r>
            <a:endParaRPr/>
          </a:p>
          <a:p>
            <a:pPr indent="-330200" lvl="0" marL="457200" rtl="0" algn="l">
              <a:spcBef>
                <a:spcPts val="0"/>
              </a:spcBef>
              <a:spcAft>
                <a:spcPts val="0"/>
              </a:spcAft>
              <a:buClr>
                <a:schemeClr val="dk1"/>
              </a:buClr>
              <a:buSzPts val="1600"/>
              <a:buFont typeface="Noto Sans Symbols"/>
              <a:buChar char="●"/>
            </a:pPr>
            <a:r>
              <a:rPr lang="de"/>
              <a:t>Das Programm soll auf Basis der Variablenwerte selber entscheiden können, welcher Name, welcher Altersstatus ausgegeben wird. Auch ob das ‘nicht’ ausgegeben wird oder nicht soll das Programm an der dafür vorgesehenen Variable festmachen.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23850" lvl="0" marL="457200" rtl="0" algn="l">
              <a:spcBef>
                <a:spcPts val="320"/>
              </a:spcBef>
              <a:spcAft>
                <a:spcPts val="0"/>
              </a:spcAft>
              <a:buSzPts val="1500"/>
              <a:buAutoNum type="arabicPeriod"/>
            </a:pPr>
            <a:r>
              <a:rPr lang="de" sz="1500"/>
              <a:t>Ein erstes Programm: “Hello World!”</a:t>
            </a:r>
            <a:br>
              <a:rPr lang="de" sz="1500"/>
            </a:br>
            <a:endParaRPr sz="1500"/>
          </a:p>
          <a:p>
            <a:pPr indent="-323850" lvl="0" marL="457200" rtl="0" algn="l">
              <a:spcBef>
                <a:spcPts val="0"/>
              </a:spcBef>
              <a:spcAft>
                <a:spcPts val="0"/>
              </a:spcAft>
              <a:buSzPts val="1500"/>
              <a:buAutoNum type="arabicPeriod"/>
            </a:pPr>
            <a:r>
              <a:rPr lang="de" sz="1500"/>
              <a:t>Variablen</a:t>
            </a:r>
            <a:endParaRPr sz="1500"/>
          </a:p>
          <a:p>
            <a:pPr indent="-323850" lvl="1" marL="914400" rtl="0" algn="l">
              <a:spcBef>
                <a:spcPts val="0"/>
              </a:spcBef>
              <a:spcAft>
                <a:spcPts val="0"/>
              </a:spcAft>
              <a:buSzPts val="1500"/>
              <a:buAutoNum type="arabicPeriod"/>
            </a:pPr>
            <a:r>
              <a:rPr lang="de" sz="1500"/>
              <a:t>Was sind Variablen?</a:t>
            </a:r>
            <a:endParaRPr sz="1500"/>
          </a:p>
          <a:p>
            <a:pPr indent="-323850" lvl="1" marL="914400" rtl="0" algn="l">
              <a:spcBef>
                <a:spcPts val="0"/>
              </a:spcBef>
              <a:spcAft>
                <a:spcPts val="0"/>
              </a:spcAft>
              <a:buSzPts val="1500"/>
              <a:buAutoNum type="arabicPeriod"/>
            </a:pPr>
            <a:r>
              <a:rPr lang="de" sz="1500"/>
              <a:t>Datentypen</a:t>
            </a:r>
            <a:endParaRPr sz="1500"/>
          </a:p>
          <a:p>
            <a:pPr indent="-323850" lvl="1" marL="914400" rtl="0" algn="l">
              <a:spcBef>
                <a:spcPts val="0"/>
              </a:spcBef>
              <a:spcAft>
                <a:spcPts val="0"/>
              </a:spcAft>
              <a:buSzPts val="1500"/>
              <a:buAutoNum type="arabicPeriod"/>
            </a:pPr>
            <a:r>
              <a:rPr lang="de" sz="1500"/>
              <a:t>Operatoren</a:t>
            </a:r>
            <a:br>
              <a:rPr lang="de" sz="1500"/>
            </a:br>
            <a:endParaRPr sz="1500"/>
          </a:p>
          <a:p>
            <a:pPr indent="-323850" lvl="0" marL="457200" rtl="0" algn="l">
              <a:spcBef>
                <a:spcPts val="0"/>
              </a:spcBef>
              <a:spcAft>
                <a:spcPts val="0"/>
              </a:spcAft>
              <a:buClr>
                <a:schemeClr val="dk1"/>
              </a:buClr>
              <a:buSzPts val="1500"/>
              <a:buAutoNum type="arabicPeriod"/>
            </a:pPr>
            <a:r>
              <a:rPr lang="de" sz="1500"/>
              <a:t>Bedingungen </a:t>
            </a:r>
            <a:endParaRPr sz="1500"/>
          </a:p>
          <a:p>
            <a:pPr indent="-323850" lvl="1" marL="914400" rtl="0" algn="l">
              <a:spcBef>
                <a:spcPts val="0"/>
              </a:spcBef>
              <a:spcAft>
                <a:spcPts val="0"/>
              </a:spcAft>
              <a:buSzPts val="1500"/>
              <a:buAutoNum type="arabicPeriod"/>
            </a:pPr>
            <a:r>
              <a:rPr lang="de" sz="1500"/>
              <a:t>if-else</a:t>
            </a:r>
            <a:endParaRPr sz="1500"/>
          </a:p>
          <a:p>
            <a:pPr indent="-323850" lvl="1" marL="914400" rtl="0" algn="l">
              <a:spcBef>
                <a:spcPts val="0"/>
              </a:spcBef>
              <a:spcAft>
                <a:spcPts val="0"/>
              </a:spcAft>
              <a:buSzPts val="1500"/>
              <a:buAutoNum type="arabicPeriod"/>
            </a:pPr>
            <a:r>
              <a:rPr lang="de" sz="1500"/>
              <a:t>switch-case</a:t>
            </a:r>
            <a:endParaRPr sz="1500"/>
          </a:p>
          <a:p>
            <a:pPr indent="-323850" lvl="1" marL="914400" rtl="0" algn="l">
              <a:spcBef>
                <a:spcPts val="0"/>
              </a:spcBef>
              <a:spcAft>
                <a:spcPts val="0"/>
              </a:spcAft>
              <a:buSzPts val="1500"/>
              <a:buAutoNum type="arabicPeriod"/>
            </a:pPr>
            <a:r>
              <a:rPr lang="de" sz="1500"/>
              <a:t>ternärer Operator</a:t>
            </a:r>
            <a:endParaRPr sz="1500"/>
          </a:p>
          <a:p>
            <a:pPr indent="0" lvl="0" marL="0" rtl="0" algn="l">
              <a:spcBef>
                <a:spcPts val="320"/>
              </a:spcBef>
              <a:spcAft>
                <a:spcPts val="0"/>
              </a:spcAft>
              <a:buClr>
                <a:schemeClr val="dk1"/>
              </a:buClr>
              <a:buSzPts val="1100"/>
              <a:buFont typeface="Arial"/>
              <a:buNone/>
            </a:pPr>
            <a:r>
              <a:t/>
            </a:r>
            <a:endParaRPr sz="1500"/>
          </a:p>
          <a:p>
            <a:pPr indent="-323850" lvl="0" marL="457200" rtl="0" algn="l">
              <a:spcBef>
                <a:spcPts val="320"/>
              </a:spcBef>
              <a:spcAft>
                <a:spcPts val="0"/>
              </a:spcAft>
              <a:buClr>
                <a:schemeClr val="dk1"/>
              </a:buClr>
              <a:buSzPts val="1500"/>
              <a:buAutoNum type="arabicPeriod"/>
            </a:pPr>
            <a:r>
              <a:rPr lang="de" sz="1500"/>
              <a:t>Fragen</a:t>
            </a:r>
            <a:br>
              <a:rPr lang="de" sz="1500"/>
            </a:br>
            <a:endParaRPr sz="1500"/>
          </a:p>
          <a:p>
            <a:pPr indent="-323850" lvl="0" marL="457200" rtl="0" algn="l">
              <a:spcBef>
                <a:spcPts val="0"/>
              </a:spcBef>
              <a:spcAft>
                <a:spcPts val="0"/>
              </a:spcAft>
              <a:buClr>
                <a:schemeClr val="dk1"/>
              </a:buClr>
              <a:buSzPts val="1500"/>
              <a:buAutoNum type="arabicPeriod"/>
            </a:pPr>
            <a:r>
              <a:rPr lang="de" sz="1500"/>
              <a:t>Übungsaufgabe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99" name="Google Shape;99;p19"/>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105" name="Google Shape;105;p20"/>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06" name="Google Shape;106;p20"/>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07" name="Google Shape;107;p20"/>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08" name="Google Shape;108;p20"/>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20"/>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10" name="Google Shape;110;p20"/>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11" name="Google Shape;111;p20"/>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12" name="Google Shape;112;p20"/>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13" name="Google Shape;113;p20"/>
          <p:cNvCxnSpPr>
            <a:stCxn id="112"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14" name="Google Shape;114;p20"/>
          <p:cNvCxnSpPr>
            <a:stCxn id="112"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15" name="Google Shape;115;p20"/>
          <p:cNvCxnSpPr>
            <a:stCxn id="112"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16" name="Google Shape;116;p20"/>
          <p:cNvCxnSpPr>
            <a:stCxn id="112"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17" name="Google Shape;117;p20"/>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18" name="Google Shape;118;p20"/>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19" name="Google Shape;119;p20"/>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20" name="Google Shape;120;p20"/>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21" name="Google Shape;121;p20"/>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22" name="Google Shape;122;p20"/>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28" name="Google Shape;128;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festlegen.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30" name="Google Shape;130;p21"/>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36" name="Google Shape;136;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in dem sie deklariert sind und erst nach der Deklaration sichtbar.</a:t>
            </a:r>
            <a:endParaRPr/>
          </a:p>
        </p:txBody>
      </p:sp>
      <p:pic>
        <p:nvPicPr>
          <p:cNvPr id="137" name="Google Shape;137;p22"/>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Datentypen</a:t>
            </a:r>
            <a:endParaRPr/>
          </a:p>
        </p:txBody>
      </p:sp>
      <p:sp>
        <p:nvSpPr>
          <p:cNvPr id="143" name="Google Shape;143;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Operatoren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(String [ =&gt; String me = “David” + “ “ + “Gemen” // “David Gemen”], ...)</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55" name="Google Shape;155;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Es können Programmschnipsel bedingt ausgeführt werden. Die Bedingungen müssen immer den </a:t>
            </a:r>
            <a:r>
              <a:rPr b="1" lang="de"/>
              <a:t>bool’schen Datentypen</a:t>
            </a:r>
            <a:r>
              <a:rPr lang="de"/>
              <a:t> haben. </a:t>
            </a:r>
            <a:endParaRPr/>
          </a:p>
          <a:p>
            <a:pPr indent="0" lvl="0" marL="0" rtl="0" algn="l">
              <a:spcBef>
                <a:spcPts val="320"/>
              </a:spcBef>
              <a:spcAft>
                <a:spcPts val="0"/>
              </a:spcAft>
              <a:buNone/>
            </a:pPr>
            <a:r>
              <a:rPr lang="de"/>
              <a:t>Der “if-Block” wird ausgeführt, wenn die Bedingung den Wert “true” hat. Der </a:t>
            </a:r>
            <a:r>
              <a:rPr b="1" lang="de"/>
              <a:t>optionale</a:t>
            </a:r>
            <a:r>
              <a:rPr lang="de"/>
              <a:t> “else-Block” wird ausgeführt, wenn die Bedingung nicht erfüllt.</a:t>
            </a:r>
            <a:endParaRPr/>
          </a:p>
        </p:txBody>
      </p:sp>
      <p:pic>
        <p:nvPicPr>
          <p:cNvPr id="156" name="Google Shape;156;p25"/>
          <p:cNvPicPr preferRelativeResize="0"/>
          <p:nvPr/>
        </p:nvPicPr>
        <p:blipFill>
          <a:blip r:embed="rId3">
            <a:alphaModFix/>
          </a:blip>
          <a:stretch>
            <a:fillRect/>
          </a:stretch>
        </p:blipFill>
        <p:spPr>
          <a:xfrm>
            <a:off x="2439688" y="2156575"/>
            <a:ext cx="4359925" cy="11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