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b086dd2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b086dd2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b086dd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b086dd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b086d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b086dd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b086dd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b086dd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b086dd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b086dd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b086dd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b086dd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b086dd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b086dd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b086d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b086d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b086dd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b086dd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b086dd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b086dd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b086dd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b086dd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1.5. Instanziierung und Nutzung</a:t>
            </a:r>
            <a:endParaRPr/>
          </a:p>
        </p:txBody>
      </p:sp>
      <p:sp>
        <p:nvSpPr>
          <p:cNvPr id="148" name="Google Shape;14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Um eine Klasse zu instanziieren wird das Schlüsselwort “new” verwendet</a:t>
            </a:r>
            <a:endParaRPr/>
          </a:p>
          <a:p>
            <a:pPr indent="-317500" lvl="0" marL="457200" rtl="0" algn="l">
              <a:spcBef>
                <a:spcPts val="0"/>
              </a:spcBef>
              <a:spcAft>
                <a:spcPts val="0"/>
              </a:spcAft>
              <a:buSzPts val="1400"/>
              <a:buChar char="●"/>
            </a:pPr>
            <a:r>
              <a:rPr lang="de"/>
              <a:t>Der Rückgabewert eines Konstruktors ist immer die Klasse selber, man kann es also in einer Variable vom Typ der Klasse speichern</a:t>
            </a:r>
            <a:endParaRPr/>
          </a:p>
          <a:p>
            <a:pPr indent="-317500" lvl="0" marL="457200" rtl="0" algn="l">
              <a:spcBef>
                <a:spcPts val="0"/>
              </a:spcBef>
              <a:spcAft>
                <a:spcPts val="0"/>
              </a:spcAft>
              <a:buSzPts val="1400"/>
              <a:buChar char="●"/>
            </a:pPr>
            <a:r>
              <a:rPr lang="de"/>
              <a:t>Auf Methoden kann man über die Instanz der Klasse zugreifen</a:t>
            </a:r>
            <a:endParaRPr/>
          </a:p>
          <a:p>
            <a:pPr indent="-317500" lvl="0" marL="457200" rtl="0" algn="l">
              <a:spcBef>
                <a:spcPts val="0"/>
              </a:spcBef>
              <a:spcAft>
                <a:spcPts val="0"/>
              </a:spcAft>
              <a:buSzPts val="1400"/>
              <a:buChar char="●"/>
            </a:pPr>
            <a:r>
              <a:rPr lang="de"/>
              <a:t>Auf Funktionen kann man über die Klasse selber zugreifen</a:t>
            </a:r>
            <a:endParaRPr/>
          </a:p>
        </p:txBody>
      </p:sp>
      <p:pic>
        <p:nvPicPr>
          <p:cNvPr id="149" name="Google Shape;149;p25"/>
          <p:cNvPicPr preferRelativeResize="0"/>
          <p:nvPr/>
        </p:nvPicPr>
        <p:blipFill>
          <a:blip r:embed="rId3">
            <a:alphaModFix/>
          </a:blip>
          <a:stretch>
            <a:fillRect/>
          </a:stretch>
        </p:blipFill>
        <p:spPr>
          <a:xfrm>
            <a:off x="1661388" y="2132550"/>
            <a:ext cx="5821225" cy="197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55" name="Google Shape;155;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1" name="Google Shape;161;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Du kannst die Objektorientierung jetzt am Beispiel eines Kreises üben. Du brauchst dafür folgende 2 Klassen mit den aufgeführten Eigenschaften:</a:t>
            </a:r>
            <a:endParaRPr/>
          </a:p>
          <a:p>
            <a:pPr indent="-317500" lvl="0" marL="457200" rtl="0" algn="l">
              <a:spcBef>
                <a:spcPts val="320"/>
              </a:spcBef>
              <a:spcAft>
                <a:spcPts val="0"/>
              </a:spcAft>
              <a:buSzPts val="1400"/>
              <a:buChar char="●"/>
            </a:pPr>
            <a:r>
              <a:rPr lang="de"/>
              <a:t>Circle</a:t>
            </a:r>
            <a:endParaRPr/>
          </a:p>
          <a:p>
            <a:pPr indent="-330200" lvl="1" marL="914400" rtl="0" algn="l">
              <a:spcBef>
                <a:spcPts val="0"/>
              </a:spcBef>
              <a:spcAft>
                <a:spcPts val="0"/>
              </a:spcAft>
              <a:buSzPts val="1600"/>
              <a:buChar char="-"/>
            </a:pPr>
            <a:r>
              <a:rPr b="1" lang="de"/>
              <a:t>Radius (double)</a:t>
            </a:r>
            <a:r>
              <a:rPr lang="de"/>
              <a:t> als Attribut und </a:t>
            </a:r>
            <a:r>
              <a:rPr b="1" lang="de"/>
              <a:t>Summe der Radien und Anzahl der Kreise als Klassenvariablen</a:t>
            </a:r>
            <a:r>
              <a:rPr lang="de"/>
              <a:t>, sowie die Kreiszahl </a:t>
            </a:r>
            <a:r>
              <a:rPr b="1" lang="de"/>
              <a:t>Pi als statische Konstante</a:t>
            </a:r>
            <a:endParaRPr b="1"/>
          </a:p>
          <a:p>
            <a:pPr indent="-330200" lvl="1" marL="914400" rtl="0" algn="l">
              <a:spcBef>
                <a:spcPts val="0"/>
              </a:spcBef>
              <a:spcAft>
                <a:spcPts val="0"/>
              </a:spcAft>
              <a:buSzPts val="1600"/>
              <a:buChar char="-"/>
            </a:pPr>
            <a:r>
              <a:rPr b="1" lang="de"/>
              <a:t>Konstruktor</a:t>
            </a:r>
            <a:r>
              <a:rPr lang="de"/>
              <a:t>, der den </a:t>
            </a:r>
            <a:r>
              <a:rPr b="1" lang="de"/>
              <a:t>Radius entgegennimmt und setzt</a:t>
            </a:r>
            <a:r>
              <a:rPr lang="de"/>
              <a:t>, sowie die </a:t>
            </a:r>
            <a:r>
              <a:rPr b="1" lang="de"/>
              <a:t>Radiensumme und Kreisanzahl aktualisiert</a:t>
            </a:r>
            <a:endParaRPr/>
          </a:p>
          <a:p>
            <a:pPr indent="-330200" lvl="1" marL="914400" rtl="0" algn="l">
              <a:spcBef>
                <a:spcPts val="0"/>
              </a:spcBef>
              <a:spcAft>
                <a:spcPts val="0"/>
              </a:spcAft>
              <a:buSzPts val="1600"/>
              <a:buChar char="-"/>
            </a:pPr>
            <a:r>
              <a:rPr b="1" lang="de"/>
              <a:t>Methoden</a:t>
            </a:r>
            <a:r>
              <a:rPr lang="de"/>
              <a:t> für </a:t>
            </a:r>
            <a:r>
              <a:rPr b="1" lang="de"/>
              <a:t>Umfang</a:t>
            </a:r>
            <a:r>
              <a:rPr lang="de"/>
              <a:t> und </a:t>
            </a:r>
            <a:r>
              <a:rPr b="1" lang="de"/>
              <a:t>Fläche </a:t>
            </a:r>
            <a:r>
              <a:rPr lang="de"/>
              <a:t>des Kreises, sowie eine Methode, die einen Parameter von Typ Circle nimmt und überprüft, </a:t>
            </a:r>
            <a:r>
              <a:rPr b="1" lang="de"/>
              <a:t>ob der aktuelle Kreis größer ist</a:t>
            </a:r>
            <a:r>
              <a:rPr lang="de"/>
              <a:t>, als der übergebene. Der Rückgabewert soll dementsprechend boolean sein.</a:t>
            </a:r>
            <a:endParaRPr/>
          </a:p>
          <a:p>
            <a:pPr indent="-330200" lvl="1" marL="914400" rtl="0" algn="l">
              <a:spcBef>
                <a:spcPts val="0"/>
              </a:spcBef>
              <a:spcAft>
                <a:spcPts val="0"/>
              </a:spcAft>
              <a:buSzPts val="1600"/>
              <a:buFont typeface="Arial"/>
              <a:buChar char="-"/>
            </a:pPr>
            <a:r>
              <a:rPr b="1" lang="de"/>
              <a:t>Funktion</a:t>
            </a:r>
            <a:r>
              <a:rPr lang="de"/>
              <a:t>, die den </a:t>
            </a:r>
            <a:r>
              <a:rPr b="1" lang="de"/>
              <a:t>Durchschnittlichen Radius aller Kreise</a:t>
            </a:r>
            <a:r>
              <a:rPr lang="de"/>
              <a:t> zurückgibt</a:t>
            </a:r>
            <a:endParaRPr/>
          </a:p>
          <a:p>
            <a:pPr indent="-330200" lvl="1" marL="914400" rtl="0" algn="l">
              <a:spcBef>
                <a:spcPts val="0"/>
              </a:spcBef>
              <a:spcAft>
                <a:spcPts val="0"/>
              </a:spcAft>
              <a:buSzPts val="1600"/>
              <a:buChar char="-"/>
            </a:pPr>
            <a:r>
              <a:rPr b="1" lang="de"/>
              <a:t>Getter und Setter</a:t>
            </a:r>
            <a:r>
              <a:rPr lang="de"/>
              <a:t> für den </a:t>
            </a:r>
            <a:r>
              <a:rPr b="1" lang="de"/>
              <a:t>Radius</a:t>
            </a:r>
            <a:r>
              <a:rPr lang="de"/>
              <a:t> (vorsicht, die Summe der Radien muss im Setter aktualisiert werden)</a:t>
            </a:r>
            <a:endParaRPr/>
          </a:p>
          <a:p>
            <a:pPr indent="-317500" lvl="0" marL="457200" rtl="0" algn="l">
              <a:spcBef>
                <a:spcPts val="0"/>
              </a:spcBef>
              <a:spcAft>
                <a:spcPts val="0"/>
              </a:spcAft>
              <a:buSzPts val="1400"/>
              <a:buChar char="●"/>
            </a:pPr>
            <a:r>
              <a:rPr lang="de"/>
              <a:t>Main</a:t>
            </a:r>
            <a:endParaRPr/>
          </a:p>
          <a:p>
            <a:pPr indent="-330200" lvl="1" marL="914400" rtl="0" algn="l">
              <a:spcBef>
                <a:spcPts val="0"/>
              </a:spcBef>
              <a:spcAft>
                <a:spcPts val="0"/>
              </a:spcAft>
              <a:buSzPts val="1600"/>
              <a:buChar char="-"/>
            </a:pPr>
            <a:r>
              <a:rPr lang="de"/>
              <a:t>Erstellt neue Instanzen der Circle-Klasse und testet alle Funktionalitäten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Objektorientierung</a:t>
            </a:r>
            <a:endParaRPr/>
          </a:p>
          <a:p>
            <a:pPr indent="-330200" lvl="1" marL="914400" rtl="0" algn="l">
              <a:spcBef>
                <a:spcPts val="0"/>
              </a:spcBef>
              <a:spcAft>
                <a:spcPts val="0"/>
              </a:spcAft>
              <a:buSzPts val="1600"/>
              <a:buAutoNum type="arabicPeriod"/>
            </a:pPr>
            <a:r>
              <a:rPr lang="de"/>
              <a:t>Schlüsselwörter</a:t>
            </a:r>
            <a:endParaRPr/>
          </a:p>
          <a:p>
            <a:pPr indent="-330200" lvl="2" marL="1371600" rtl="0" algn="l">
              <a:spcBef>
                <a:spcPts val="0"/>
              </a:spcBef>
              <a:spcAft>
                <a:spcPts val="0"/>
              </a:spcAft>
              <a:buSzPts val="1600"/>
              <a:buAutoNum type="arabicPeriod"/>
            </a:pPr>
            <a:r>
              <a:rPr lang="de"/>
              <a:t>static vs. non static</a:t>
            </a:r>
            <a:endParaRPr/>
          </a:p>
          <a:p>
            <a:pPr indent="-330200" lvl="2" marL="1371600" rtl="0" algn="l">
              <a:spcBef>
                <a:spcPts val="0"/>
              </a:spcBef>
              <a:spcAft>
                <a:spcPts val="0"/>
              </a:spcAft>
              <a:buSzPts val="1600"/>
              <a:buAutoNum type="arabicPeriod"/>
            </a:pPr>
            <a:r>
              <a:rPr lang="de"/>
              <a:t>this</a:t>
            </a:r>
            <a:endParaRPr/>
          </a:p>
          <a:p>
            <a:pPr indent="-330200" lvl="2" marL="1371600" rtl="0" algn="l">
              <a:spcBef>
                <a:spcPts val="0"/>
              </a:spcBef>
              <a:spcAft>
                <a:spcPts val="0"/>
              </a:spcAft>
              <a:buSzPts val="1600"/>
              <a:buAutoNum type="arabicPeriod"/>
            </a:pPr>
            <a:r>
              <a:rPr lang="de"/>
              <a:t>final</a:t>
            </a:r>
            <a:endParaRPr/>
          </a:p>
          <a:p>
            <a:pPr indent="-330200" lvl="1" marL="914400" rtl="0" algn="l">
              <a:spcBef>
                <a:spcPts val="0"/>
              </a:spcBef>
              <a:spcAft>
                <a:spcPts val="0"/>
              </a:spcAft>
              <a:buSzPts val="1600"/>
              <a:buAutoNum type="arabicPeriod"/>
            </a:pPr>
            <a:r>
              <a:rPr lang="de"/>
              <a:t>Attribute und Klassenvariablen</a:t>
            </a:r>
            <a:endParaRPr/>
          </a:p>
          <a:p>
            <a:pPr indent="-330200" lvl="1" marL="914400" rtl="0" algn="l">
              <a:spcBef>
                <a:spcPts val="0"/>
              </a:spcBef>
              <a:spcAft>
                <a:spcPts val="0"/>
              </a:spcAft>
              <a:buSzPts val="1600"/>
              <a:buAutoNum type="arabicPeriod"/>
            </a:pPr>
            <a:r>
              <a:rPr lang="de"/>
              <a:t>Methoden und Funktionen</a:t>
            </a:r>
            <a:endParaRPr/>
          </a:p>
          <a:p>
            <a:pPr indent="-330200" lvl="2" marL="1371600" rtl="0" algn="l">
              <a:spcBef>
                <a:spcPts val="0"/>
              </a:spcBef>
              <a:spcAft>
                <a:spcPts val="0"/>
              </a:spcAft>
              <a:buSzPts val="1600"/>
              <a:buAutoNum type="arabicPeriod"/>
            </a:pPr>
            <a:r>
              <a:rPr lang="de"/>
              <a:t>Getter und Setter</a:t>
            </a:r>
            <a:endParaRPr/>
          </a:p>
          <a:p>
            <a:pPr indent="-330200" lvl="1" marL="914400" rtl="0" algn="l">
              <a:spcBef>
                <a:spcPts val="0"/>
              </a:spcBef>
              <a:spcAft>
                <a:spcPts val="0"/>
              </a:spcAft>
              <a:buSzPts val="1600"/>
              <a:buAutoNum type="arabicPeriod"/>
            </a:pPr>
            <a:r>
              <a:rPr lang="de"/>
              <a:t>Konstruktoren</a:t>
            </a:r>
            <a:endParaRPr/>
          </a:p>
          <a:p>
            <a:pPr indent="-330200" lvl="1" marL="914400" rtl="0" algn="l">
              <a:spcBef>
                <a:spcPts val="0"/>
              </a:spcBef>
              <a:spcAft>
                <a:spcPts val="0"/>
              </a:spcAft>
              <a:buSzPts val="1600"/>
              <a:buAutoNum type="arabicPeriod"/>
            </a:pPr>
            <a:r>
              <a:rPr lang="de"/>
              <a:t>Instanziierung und Nutzung</a:t>
            </a:r>
            <a:endParaRPr/>
          </a:p>
          <a:p>
            <a:pPr indent="0" lvl="0" marL="914400" rtl="0" algn="l">
              <a:spcBef>
                <a:spcPts val="320"/>
              </a:spcBef>
              <a:spcAft>
                <a:spcPts val="0"/>
              </a:spcAft>
              <a:buNone/>
            </a:pPr>
            <a:r>
              <a:t/>
            </a:r>
            <a:endParaRPr/>
          </a:p>
          <a:p>
            <a:pPr indent="-330200" lvl="0" marL="457200" rtl="0" algn="l">
              <a:spcBef>
                <a:spcPts val="32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1.1.1. static vs. non static</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“static” vor Attributen, Methoden, oder Klassen bedeutet, dass das Attribut / die Methode / die Klasse </a:t>
            </a:r>
            <a:r>
              <a:rPr b="1" lang="de"/>
              <a:t>zur Klasse und nicht zur Instanz der Klasse (Objekt) gehört</a:t>
            </a:r>
            <a:r>
              <a:rPr lang="de"/>
              <a:t>.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gehen auf den Unterschied im folgenden noch weiter ein.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1.1.2. this</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Das Schlüsselwort this ist immer eine Referenz (wie eine nicht-überschreibbare Variable) auf das aktuelle Objekt</a:t>
            </a:r>
            <a:br>
              <a:rPr lang="de"/>
            </a:br>
            <a:endParaRPr/>
          </a:p>
          <a:p>
            <a:pPr indent="-317500" lvl="0" marL="457200" rtl="0" algn="l">
              <a:spcBef>
                <a:spcPts val="0"/>
              </a:spcBef>
              <a:spcAft>
                <a:spcPts val="0"/>
              </a:spcAft>
              <a:buSzPts val="1400"/>
              <a:buChar char="●"/>
            </a:pPr>
            <a:r>
              <a:rPr lang="de"/>
              <a:t>Es kann nur in nicht-statisches Kontexten (z.B. Methoden) verwendet werden, da nur dort klar ist, auf welche Instanz der Klasse es sich bezieht.</a:t>
            </a:r>
            <a:br>
              <a:rPr lang="de"/>
            </a:br>
            <a:endParaRPr/>
          </a:p>
          <a:p>
            <a:pPr indent="-317500" lvl="0" marL="457200" rtl="0" algn="l">
              <a:spcBef>
                <a:spcPts val="0"/>
              </a:spcBef>
              <a:spcAft>
                <a:spcPts val="0"/>
              </a:spcAft>
              <a:buSzPts val="1400"/>
              <a:buChar char="●"/>
            </a:pPr>
            <a:r>
              <a:rPr lang="de"/>
              <a:t>Mehr zu “this” wird es auf den folgenden Folien geben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1.1.4. final</a:t>
            </a:r>
            <a:endParaRPr/>
          </a:p>
        </p:txBody>
      </p:sp>
      <p:sp>
        <p:nvSpPr>
          <p:cNvPr id="109" name="Google Shape;109;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Als final deklarierte Variablen sind unveränderlich. Ihnen muss bei der Deklaration direkt auch einen Wert zugewiesen werden. Sie werden auch als Konstanten bezeichnet.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Konstanten werden in der Regel dadurch gekennzeichnet, dass ihr Name ausschließlich aus Großbuchstaben besteht.</a:t>
            </a:r>
            <a:endParaRPr/>
          </a:p>
        </p:txBody>
      </p:sp>
      <p:pic>
        <p:nvPicPr>
          <p:cNvPr id="110" name="Google Shape;110;p20"/>
          <p:cNvPicPr preferRelativeResize="0"/>
          <p:nvPr/>
        </p:nvPicPr>
        <p:blipFill>
          <a:blip r:embed="rId3">
            <a:alphaModFix/>
          </a:blip>
          <a:stretch>
            <a:fillRect/>
          </a:stretch>
        </p:blipFill>
        <p:spPr>
          <a:xfrm>
            <a:off x="2346063" y="1657947"/>
            <a:ext cx="4451875" cy="2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Attribute und Klassenvariablen</a:t>
            </a:r>
            <a:endParaRPr/>
          </a:p>
        </p:txBody>
      </p:sp>
      <p:sp>
        <p:nvSpPr>
          <p:cNvPr id="116" name="Google Shape;116;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Attribute (non-static)</a:t>
            </a:r>
            <a:endParaRPr/>
          </a:p>
          <a:p>
            <a:pPr indent="-330200" lvl="1" marL="914400" rtl="0" algn="l">
              <a:spcBef>
                <a:spcPts val="320"/>
              </a:spcBef>
              <a:spcAft>
                <a:spcPts val="0"/>
              </a:spcAft>
              <a:buSzPts val="1600"/>
              <a:buChar char="-"/>
            </a:pPr>
            <a:r>
              <a:rPr lang="de"/>
              <a:t>Hat eine Klasse ein nicht-statisches Attribut, so hat jede Objektinstanz ein eigenes solches Attribut. Ein Beispiel wäre der Name einer Person, denn jede Person hat einen eigenen Namen.</a:t>
            </a:r>
            <a:endParaRPr/>
          </a:p>
          <a:p>
            <a:pPr indent="0" lvl="0" marL="914400" rtl="0" algn="l">
              <a:spcBef>
                <a:spcPts val="320"/>
              </a:spcBef>
              <a:spcAft>
                <a:spcPts val="0"/>
              </a:spcAft>
              <a:buNone/>
            </a:pPr>
            <a:r>
              <a:t/>
            </a:r>
            <a:endParaRPr/>
          </a:p>
          <a:p>
            <a:pPr indent="0" lvl="0" marL="914400" rtl="0" algn="l">
              <a:spcBef>
                <a:spcPts val="320"/>
              </a:spcBef>
              <a:spcAft>
                <a:spcPts val="0"/>
              </a:spcAft>
              <a:buNone/>
            </a:pPr>
            <a:br>
              <a:rPr lang="de"/>
            </a:br>
            <a:br>
              <a:rPr lang="de"/>
            </a:br>
            <a:endParaRPr/>
          </a:p>
          <a:p>
            <a:pPr indent="-317500" lvl="0" marL="457200" rtl="0" algn="l">
              <a:spcBef>
                <a:spcPts val="320"/>
              </a:spcBef>
              <a:spcAft>
                <a:spcPts val="0"/>
              </a:spcAft>
              <a:buSzPts val="1400"/>
              <a:buChar char="●"/>
            </a:pPr>
            <a:r>
              <a:rPr lang="de"/>
              <a:t>Klassenvariablen (static)</a:t>
            </a:r>
            <a:endParaRPr/>
          </a:p>
          <a:p>
            <a:pPr indent="-330200" lvl="1" marL="914400" rtl="0" algn="l">
              <a:spcBef>
                <a:spcPts val="320"/>
              </a:spcBef>
              <a:spcAft>
                <a:spcPts val="0"/>
              </a:spcAft>
              <a:buSzPts val="1600"/>
              <a:buChar char="-"/>
            </a:pPr>
            <a:r>
              <a:rPr lang="de"/>
              <a:t>Hat eine Klasse ein statisches Attribut (Klassenvariable), so greift jede Objektinstanz auf die gleiche Variable zu. Ein Beispiel wäre eine Zähler-Variable, die die Anzahl der erstellten Person-Instanzen zählt.</a:t>
            </a:r>
            <a:endParaRPr/>
          </a:p>
          <a:p>
            <a:pPr indent="0" lvl="0" marL="0" rtl="0" algn="l">
              <a:spcBef>
                <a:spcPts val="32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3792250" y="1697500"/>
            <a:ext cx="2165975" cy="10351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588788" y="4067325"/>
            <a:ext cx="2655200" cy="3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Methoden und Funktionen</a:t>
            </a:r>
            <a:endParaRPr/>
          </a:p>
        </p:txBody>
      </p:sp>
      <p:sp>
        <p:nvSpPr>
          <p:cNvPr id="124" name="Google Shape;124;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Methoden (non-static)</a:t>
            </a:r>
            <a:endParaRPr/>
          </a:p>
          <a:p>
            <a:pPr indent="-330200" lvl="1" marL="914400" rtl="0" algn="l">
              <a:spcBef>
                <a:spcPts val="0"/>
              </a:spcBef>
              <a:spcAft>
                <a:spcPts val="0"/>
              </a:spcAft>
              <a:buSzPts val="1600"/>
              <a:buChar char="-"/>
            </a:pPr>
            <a:r>
              <a:rPr lang="de"/>
              <a:t>Methoden beziehen sich immer auf eine bestimmte Objektinstanz (ähnlich zu Attributen). Hier kann man mit “this” auf die Attribute der Instanz zugreifen.</a:t>
            </a:r>
            <a:br>
              <a:rPr lang="de"/>
            </a:br>
            <a:br>
              <a:rPr lang="de"/>
            </a:br>
            <a:br>
              <a:rPr lang="de"/>
            </a:br>
            <a:br>
              <a:rPr lang="de"/>
            </a:br>
            <a:endParaRPr/>
          </a:p>
          <a:p>
            <a:pPr indent="-317500" lvl="0" marL="457200" rtl="0" algn="l">
              <a:spcBef>
                <a:spcPts val="0"/>
              </a:spcBef>
              <a:spcAft>
                <a:spcPts val="0"/>
              </a:spcAft>
              <a:buSzPts val="1400"/>
              <a:buChar char="●"/>
            </a:pPr>
            <a:r>
              <a:rPr lang="de"/>
              <a:t>Funktionen (static)</a:t>
            </a:r>
            <a:endParaRPr/>
          </a:p>
          <a:p>
            <a:pPr indent="-330200" lvl="1" marL="914400" rtl="0" algn="l">
              <a:spcBef>
                <a:spcPts val="0"/>
              </a:spcBef>
              <a:spcAft>
                <a:spcPts val="0"/>
              </a:spcAft>
              <a:buSzPts val="1600"/>
              <a:buChar char="-"/>
            </a:pPr>
            <a:r>
              <a:rPr lang="de"/>
              <a:t>Funktionen gehören zur gesamten Klasse, nicht zu einzelnen Objektinstanzen. Funktionen können dementsprechend auch nicht auf nicht-statische Attribute oder Methoden zugreifen (woher soll Java wissen, welche Objektinstanz der Klasse gemeint ist?)</a:t>
            </a:r>
            <a:endParaRPr/>
          </a:p>
        </p:txBody>
      </p:sp>
      <p:pic>
        <p:nvPicPr>
          <p:cNvPr id="125" name="Google Shape;125;p22"/>
          <p:cNvPicPr preferRelativeResize="0"/>
          <p:nvPr/>
        </p:nvPicPr>
        <p:blipFill>
          <a:blip r:embed="rId3">
            <a:alphaModFix/>
          </a:blip>
          <a:stretch>
            <a:fillRect/>
          </a:stretch>
        </p:blipFill>
        <p:spPr>
          <a:xfrm>
            <a:off x="3222925" y="1622825"/>
            <a:ext cx="2698151" cy="710050"/>
          </a:xfrm>
          <a:prstGeom prst="rect">
            <a:avLst/>
          </a:prstGeom>
          <a:noFill/>
          <a:ln>
            <a:noFill/>
          </a:ln>
        </p:spPr>
      </p:pic>
      <p:pic>
        <p:nvPicPr>
          <p:cNvPr id="126" name="Google Shape;126;p22"/>
          <p:cNvPicPr preferRelativeResize="0"/>
          <p:nvPr/>
        </p:nvPicPr>
        <p:blipFill>
          <a:blip r:embed="rId4">
            <a:alphaModFix/>
          </a:blip>
          <a:stretch>
            <a:fillRect/>
          </a:stretch>
        </p:blipFill>
        <p:spPr>
          <a:xfrm>
            <a:off x="2988238" y="3727500"/>
            <a:ext cx="3262826" cy="8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1.3.1. Getter und Setter</a:t>
            </a:r>
            <a:endParaRPr/>
          </a:p>
        </p:txBody>
      </p:sp>
      <p:sp>
        <p:nvSpPr>
          <p:cNvPr id="132" name="Google Shape;13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Attribute sollten, um Namenskonflikte zu vermeiden, in der Regel als “private” deklariert werden. Um den Zugriff auf diese Attribute zu gewähren, werden oft sog. Getter und Setter benutzt. Das sind “public”-Methoden, die auf die “private”-Attribute zugreifen können.</a:t>
            </a:r>
            <a:endParaRPr/>
          </a:p>
          <a:p>
            <a:pPr indent="0" lvl="0" marL="0" rtl="0" algn="l">
              <a:spcBef>
                <a:spcPts val="320"/>
              </a:spcBef>
              <a:spcAft>
                <a:spcPts val="0"/>
              </a:spcAft>
              <a:buNone/>
            </a:pPr>
            <a:r>
              <a:rPr lang="de"/>
              <a:t>Ja nachdem, ob das Attribut gelesen oder geschrieben werden darf, können nur Getter, nur Setter, beides oder keins von beidem definiert werden.</a:t>
            </a:r>
            <a:endParaRPr/>
          </a:p>
        </p:txBody>
      </p:sp>
      <p:pic>
        <p:nvPicPr>
          <p:cNvPr id="133" name="Google Shape;133;p23"/>
          <p:cNvPicPr preferRelativeResize="0"/>
          <p:nvPr/>
        </p:nvPicPr>
        <p:blipFill>
          <a:blip r:embed="rId3">
            <a:alphaModFix/>
          </a:blip>
          <a:stretch>
            <a:fillRect/>
          </a:stretch>
        </p:blipFill>
        <p:spPr>
          <a:xfrm>
            <a:off x="4690448" y="2571750"/>
            <a:ext cx="3582124" cy="1465000"/>
          </a:xfrm>
          <a:prstGeom prst="rect">
            <a:avLst/>
          </a:prstGeom>
          <a:noFill/>
          <a:ln>
            <a:noFill/>
          </a:ln>
        </p:spPr>
      </p:pic>
      <p:pic>
        <p:nvPicPr>
          <p:cNvPr id="134" name="Google Shape;134;p23"/>
          <p:cNvPicPr preferRelativeResize="0"/>
          <p:nvPr/>
        </p:nvPicPr>
        <p:blipFill>
          <a:blip r:embed="rId4">
            <a:alphaModFix/>
          </a:blip>
          <a:stretch>
            <a:fillRect/>
          </a:stretch>
        </p:blipFill>
        <p:spPr>
          <a:xfrm>
            <a:off x="1098400" y="2571741"/>
            <a:ext cx="2590215" cy="4774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Konstruktoren</a:t>
            </a:r>
            <a:endParaRPr/>
          </a:p>
        </p:txBody>
      </p:sp>
      <p:sp>
        <p:nvSpPr>
          <p:cNvPr id="140" name="Google Shape;140;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Um eine Java-Klasse zu instanziieren, muss man den Konstruktor dieser Klasse aufrufen. Das ist im Wesentlichen eine Funktion mit besonderer Signatur, die initiale Operationen vornehmen kann.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Jede Java-Klasse hat einen default-Konstruktor, der keine Parameter erhält keine Operationen vornimmt. Diesen Konstruktor kann man jedoch auch überschreiben, und eigene Operationen definieren.</a:t>
            </a:r>
            <a:endParaRPr/>
          </a:p>
        </p:txBody>
      </p:sp>
      <p:pic>
        <p:nvPicPr>
          <p:cNvPr id="141" name="Google Shape;141;p24"/>
          <p:cNvPicPr preferRelativeResize="0"/>
          <p:nvPr/>
        </p:nvPicPr>
        <p:blipFill>
          <a:blip r:embed="rId3">
            <a:alphaModFix/>
          </a:blip>
          <a:stretch>
            <a:fillRect/>
          </a:stretch>
        </p:blipFill>
        <p:spPr>
          <a:xfrm>
            <a:off x="2493123" y="1490975"/>
            <a:ext cx="4157750" cy="1151250"/>
          </a:xfrm>
          <a:prstGeom prst="rect">
            <a:avLst/>
          </a:prstGeom>
          <a:noFill/>
          <a:ln>
            <a:noFill/>
          </a:ln>
        </p:spPr>
      </p:pic>
      <p:pic>
        <p:nvPicPr>
          <p:cNvPr id="142" name="Google Shape;142;p24"/>
          <p:cNvPicPr preferRelativeResize="0"/>
          <p:nvPr/>
        </p:nvPicPr>
        <p:blipFill>
          <a:blip r:embed="rId4">
            <a:alphaModFix/>
          </a:blip>
          <a:stretch>
            <a:fillRect/>
          </a:stretch>
        </p:blipFill>
        <p:spPr>
          <a:xfrm>
            <a:off x="3625063" y="3710950"/>
            <a:ext cx="1893875" cy="6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