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b590e622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b590e622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b590e622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b590e622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b590e622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b590e622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b590e622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b590e622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b590e622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b590e622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b590e622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b590e622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b590e622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b590e622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b590e6224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b590e6224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3.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4" name="Shape 24"/>
        <p:cNvGrpSpPr/>
        <p:nvPr/>
      </p:nvGrpSpPr>
      <p:grpSpPr>
        <a:xfrm>
          <a:off x="0" y="0"/>
          <a:ext cx="0" cy="0"/>
          <a:chOff x="0" y="0"/>
          <a:chExt cx="0" cy="0"/>
        </a:xfrm>
      </p:grpSpPr>
      <p:sp>
        <p:nvSpPr>
          <p:cNvPr id="25" name="Google Shape;25;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27" name="Shape 27"/>
        <p:cNvGrpSpPr/>
        <p:nvPr/>
      </p:nvGrpSpPr>
      <p:grpSpPr>
        <a:xfrm>
          <a:off x="0" y="0"/>
          <a:ext cx="0" cy="0"/>
          <a:chOff x="0" y="0"/>
          <a:chExt cx="0" cy="0"/>
        </a:xfrm>
      </p:grpSpPr>
      <p:sp>
        <p:nvSpPr>
          <p:cNvPr id="28" name="Google Shape;28;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p5"/>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4" name="Shape 34"/>
        <p:cNvGrpSpPr/>
        <p:nvPr/>
      </p:nvGrpSpPr>
      <p:grpSpPr>
        <a:xfrm>
          <a:off x="0" y="0"/>
          <a:ext cx="0" cy="0"/>
          <a:chOff x="0" y="0"/>
          <a:chExt cx="0" cy="0"/>
        </a:xfrm>
      </p:grpSpPr>
      <p:sp>
        <p:nvSpPr>
          <p:cNvPr id="35" name="Google Shape;35;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36" name="Shape 36"/>
        <p:cNvGrpSpPr/>
        <p:nvPr/>
      </p:nvGrpSpPr>
      <p:grpSpPr>
        <a:xfrm>
          <a:off x="0" y="0"/>
          <a:ext cx="0" cy="0"/>
          <a:chOff x="0" y="0"/>
          <a:chExt cx="0" cy="0"/>
        </a:xfrm>
      </p:grpSpPr>
      <p:sp>
        <p:nvSpPr>
          <p:cNvPr id="37" name="Google Shape;37;p8"/>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38" name="Google Shape;38;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0" name="Google Shape;40;p8"/>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41" name="Shape 41"/>
        <p:cNvGrpSpPr/>
        <p:nvPr/>
      </p:nvGrpSpPr>
      <p:grpSpPr>
        <a:xfrm>
          <a:off x="0" y="0"/>
          <a:ext cx="0" cy="0"/>
          <a:chOff x="0" y="0"/>
          <a:chExt cx="0" cy="0"/>
        </a:xfrm>
      </p:grpSpPr>
      <p:sp>
        <p:nvSpPr>
          <p:cNvPr id="42" name="Google Shape;42;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3" name="Google Shape;43;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1.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Programmieren 1 Zusatz-Tutorium</a:t>
            </a:r>
            <a:endParaRPr/>
          </a:p>
        </p:txBody>
      </p:sp>
      <p:sp>
        <p:nvSpPr>
          <p:cNvPr id="85" name="Google Shape;85;p16"/>
          <p:cNvSpPr txBox="1"/>
          <p:nvPr>
            <p:ph idx="1" type="subTitle"/>
          </p:nvPr>
        </p:nvSpPr>
        <p:spPr>
          <a:xfrm>
            <a:off x="830263" y="4124325"/>
            <a:ext cx="7746900" cy="2499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08 - Rekursion 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Was machen wir heute?</a:t>
            </a:r>
            <a:endParaRPr/>
          </a:p>
        </p:txBody>
      </p:sp>
      <p:sp>
        <p:nvSpPr>
          <p:cNvPr id="91" name="Google Shape;91;p17"/>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30200" lvl="0" marL="457200" rtl="0" algn="l">
              <a:spcBef>
                <a:spcPts val="320"/>
              </a:spcBef>
              <a:spcAft>
                <a:spcPts val="0"/>
              </a:spcAft>
              <a:buSzPts val="1600"/>
              <a:buAutoNum type="arabicPeriod"/>
            </a:pPr>
            <a:r>
              <a:rPr lang="de"/>
              <a:t>Was ist Rekursion?</a:t>
            </a:r>
            <a:br>
              <a:rPr lang="de"/>
            </a:br>
            <a:endParaRPr/>
          </a:p>
          <a:p>
            <a:pPr indent="-330200" lvl="0" marL="457200" rtl="0" algn="l">
              <a:spcBef>
                <a:spcPts val="0"/>
              </a:spcBef>
              <a:spcAft>
                <a:spcPts val="0"/>
              </a:spcAft>
              <a:buSzPts val="1600"/>
              <a:buAutoNum type="arabicPeriod"/>
            </a:pPr>
            <a:r>
              <a:rPr lang="de"/>
              <a:t>Die Fakultät als rekursive Funktion</a:t>
            </a:r>
            <a:br>
              <a:rPr lang="de"/>
            </a:br>
            <a:endParaRPr/>
          </a:p>
          <a:p>
            <a:pPr indent="-330200" lvl="0" marL="457200" rtl="0" algn="l">
              <a:spcBef>
                <a:spcPts val="0"/>
              </a:spcBef>
              <a:spcAft>
                <a:spcPts val="0"/>
              </a:spcAft>
              <a:buSzPts val="1600"/>
              <a:buAutoNum type="arabicPeriod"/>
            </a:pPr>
            <a:r>
              <a:rPr lang="de"/>
              <a:t>Durchsuchen von Dateisystemen</a:t>
            </a:r>
            <a:br>
              <a:rPr lang="de"/>
            </a:br>
            <a:endParaRPr/>
          </a:p>
          <a:p>
            <a:pPr indent="-330200" lvl="0" marL="457200" rtl="0" algn="l">
              <a:spcBef>
                <a:spcPts val="0"/>
              </a:spcBef>
              <a:spcAft>
                <a:spcPts val="0"/>
              </a:spcAft>
              <a:buSzPts val="1600"/>
              <a:buAutoNum type="arabicPeriod"/>
            </a:pPr>
            <a:r>
              <a:rPr lang="de"/>
              <a:t>Fragen</a:t>
            </a:r>
            <a:br>
              <a:rPr lang="de"/>
            </a:br>
            <a:endParaRPr/>
          </a:p>
          <a:p>
            <a:pPr indent="-330200" lvl="0" marL="457200" rtl="0" algn="l">
              <a:spcBef>
                <a:spcPts val="0"/>
              </a:spcBef>
              <a:spcAft>
                <a:spcPts val="0"/>
              </a:spcAft>
              <a:buSzPts val="1600"/>
              <a:buAutoNum type="arabicPeriod"/>
            </a:pPr>
            <a:r>
              <a:rPr lang="de"/>
              <a:t>Übungsaufgabe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Was ist Rekursion?</a:t>
            </a:r>
            <a:endParaRPr/>
          </a:p>
        </p:txBody>
      </p:sp>
      <p:sp>
        <p:nvSpPr>
          <p:cNvPr id="97" name="Google Shape;97;p1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Rekursion ist ein Vorgang mit folgenden Eigenschaften:</a:t>
            </a:r>
            <a:endParaRPr/>
          </a:p>
          <a:p>
            <a:pPr indent="-317500" lvl="0" marL="457200" rtl="0" algn="l">
              <a:spcBef>
                <a:spcPts val="320"/>
              </a:spcBef>
              <a:spcAft>
                <a:spcPts val="0"/>
              </a:spcAft>
              <a:buSzPts val="1400"/>
              <a:buChar char="●"/>
            </a:pPr>
            <a:r>
              <a:rPr lang="de"/>
              <a:t>selbst definierend</a:t>
            </a:r>
            <a:endParaRPr/>
          </a:p>
          <a:p>
            <a:pPr indent="-317500" lvl="0" marL="457200" rtl="0" algn="l">
              <a:spcBef>
                <a:spcPts val="0"/>
              </a:spcBef>
              <a:spcAft>
                <a:spcPts val="0"/>
              </a:spcAft>
              <a:buSzPts val="1400"/>
              <a:buChar char="●"/>
            </a:pPr>
            <a:r>
              <a:rPr lang="de"/>
              <a:t>sich selber enthaltend</a:t>
            </a:r>
            <a:endParaRPr/>
          </a:p>
          <a:p>
            <a:pPr indent="-317500" lvl="0" marL="457200" rtl="0" algn="l">
              <a:spcBef>
                <a:spcPts val="0"/>
              </a:spcBef>
              <a:spcAft>
                <a:spcPts val="0"/>
              </a:spcAft>
              <a:buSzPts val="1400"/>
              <a:buChar char="●"/>
            </a:pPr>
            <a:r>
              <a:rPr lang="de"/>
              <a:t>prinzipiell unendlich</a:t>
            </a:r>
            <a:br>
              <a:rPr lang="de"/>
            </a:br>
            <a:endParaRPr/>
          </a:p>
          <a:p>
            <a:pPr indent="0" lvl="0" marL="0" rtl="0" algn="l">
              <a:spcBef>
                <a:spcPts val="320"/>
              </a:spcBef>
              <a:spcAft>
                <a:spcPts val="0"/>
              </a:spcAft>
              <a:buNone/>
            </a:pPr>
            <a:r>
              <a:rPr lang="de"/>
              <a:t>In der Programmierung erfreut sich Rekursion hoher Beliebtheit, da viele Algorithmen auf rekursive Weise sehr knapp und dennoch intuitiv beschrieben werden können. Damit der Vorgang aber auch ein Algorithmus ist, muss er endlich sein. Daher haben rekursive Funktionen in der Programmierung in der Regel eine Abbruchbedingung.</a:t>
            </a:r>
            <a:br>
              <a:rPr lang="de"/>
            </a:br>
            <a:br>
              <a:rPr lang="de"/>
            </a:br>
            <a:r>
              <a:rPr lang="de"/>
              <a:t>Im wesentlichen ist Rekursion nichts anderes, als eine sich selber wieder aufrufende Funktion oder Methode. Das sinnvoll zu gestalten ist die Kunst.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 Die Fakultät als rekursive Funktion</a:t>
            </a:r>
            <a:endParaRPr/>
          </a:p>
        </p:txBody>
      </p:sp>
      <p:sp>
        <p:nvSpPr>
          <p:cNvPr id="103" name="Google Shape;103;p19"/>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Die Fakultät einer Zahl ist das Produkt aus dieser Zahl und allen kleineren natürlichen Zahlen:</a:t>
            </a:r>
            <a:endParaRPr/>
          </a:p>
          <a:p>
            <a:pPr indent="0" lvl="0" marL="0" rtl="0" algn="l">
              <a:spcBef>
                <a:spcPts val="320"/>
              </a:spcBef>
              <a:spcAft>
                <a:spcPts val="0"/>
              </a:spcAft>
              <a:buNone/>
            </a:pPr>
            <a:r>
              <a:rPr lang="de"/>
              <a:t>			4! = 4 * 3 * 2 * 1 = 24</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Wir schauen uns mal an, wie man das iterativ lösen könnte:</a:t>
            </a:r>
            <a:endParaRPr/>
          </a:p>
        </p:txBody>
      </p:sp>
      <p:pic>
        <p:nvPicPr>
          <p:cNvPr id="104" name="Google Shape;104;p19"/>
          <p:cNvPicPr preferRelativeResize="0"/>
          <p:nvPr/>
        </p:nvPicPr>
        <p:blipFill>
          <a:blip r:embed="rId3">
            <a:alphaModFix/>
          </a:blip>
          <a:stretch>
            <a:fillRect/>
          </a:stretch>
        </p:blipFill>
        <p:spPr>
          <a:xfrm>
            <a:off x="2539438" y="2257500"/>
            <a:ext cx="4065126" cy="2174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 Die Fakultät als rekursive Funktion</a:t>
            </a:r>
            <a:endParaRPr/>
          </a:p>
        </p:txBody>
      </p:sp>
      <p:sp>
        <p:nvSpPr>
          <p:cNvPr id="110" name="Google Shape;110;p20"/>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Der iterative Ansatz funktioniert zwar, ist aber nicht der eleganteste. Das mag dir in diesem Beispiel noch nicht so bewusst werden. Doch je komplexer der Algorithmus, desto wichtiger ist, dass dieser sich in einfacher, intuitiver Art und Weise formulieren lässt.</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Der rekursive Algorithmus würde wie folgt aussehen: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p:txBody>
      </p:sp>
      <p:pic>
        <p:nvPicPr>
          <p:cNvPr id="111" name="Google Shape;111;p20"/>
          <p:cNvPicPr preferRelativeResize="0"/>
          <p:nvPr/>
        </p:nvPicPr>
        <p:blipFill>
          <a:blip r:embed="rId3">
            <a:alphaModFix/>
          </a:blip>
          <a:stretch>
            <a:fillRect/>
          </a:stretch>
        </p:blipFill>
        <p:spPr>
          <a:xfrm>
            <a:off x="2545925" y="2156900"/>
            <a:ext cx="4052151" cy="1974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431800" y="6689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 Die Fakultät als rekursive Funktion</a:t>
            </a:r>
            <a:endParaRPr/>
          </a:p>
        </p:txBody>
      </p:sp>
      <p:sp>
        <p:nvSpPr>
          <p:cNvPr id="117" name="Google Shape;117;p21"/>
          <p:cNvSpPr/>
          <p:nvPr>
            <p:ph idx="2" type="chart"/>
          </p:nvPr>
        </p:nvSpPr>
        <p:spPr>
          <a:xfrm>
            <a:off x="431800" y="905679"/>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Die Rekursion kann man wie folgt darstellen: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factorial(5)</a:t>
            </a:r>
            <a:endParaRPr/>
          </a:p>
          <a:p>
            <a:pPr indent="0" lvl="0" marL="0" rtl="0" algn="l">
              <a:spcBef>
                <a:spcPts val="320"/>
              </a:spcBef>
              <a:spcAft>
                <a:spcPts val="0"/>
              </a:spcAft>
              <a:buNone/>
            </a:pPr>
            <a:r>
              <a:rPr lang="de"/>
              <a:t>	factorial(4)</a:t>
            </a:r>
            <a:endParaRPr/>
          </a:p>
          <a:p>
            <a:pPr indent="0" lvl="0" marL="0" rtl="0" algn="l">
              <a:spcBef>
                <a:spcPts val="320"/>
              </a:spcBef>
              <a:spcAft>
                <a:spcPts val="0"/>
              </a:spcAft>
              <a:buNone/>
            </a:pPr>
            <a:r>
              <a:rPr lang="de"/>
              <a:t>		factorial(3)</a:t>
            </a:r>
            <a:endParaRPr/>
          </a:p>
          <a:p>
            <a:pPr indent="0" lvl="0" marL="0" rtl="0" algn="l">
              <a:spcBef>
                <a:spcPts val="320"/>
              </a:spcBef>
              <a:spcAft>
                <a:spcPts val="0"/>
              </a:spcAft>
              <a:buNone/>
            </a:pPr>
            <a:r>
              <a:rPr lang="de"/>
              <a:t>			factorial(2)</a:t>
            </a:r>
            <a:endParaRPr/>
          </a:p>
          <a:p>
            <a:pPr indent="0" lvl="0" marL="0" rtl="0" algn="l">
              <a:spcBef>
                <a:spcPts val="320"/>
              </a:spcBef>
              <a:spcAft>
                <a:spcPts val="0"/>
              </a:spcAft>
              <a:buNone/>
            </a:pPr>
            <a:r>
              <a:rPr lang="de"/>
              <a:t>				factorial(1)</a:t>
            </a:r>
            <a:endParaRPr/>
          </a:p>
          <a:p>
            <a:pPr indent="0" lvl="0" marL="0" rtl="0" algn="l">
              <a:spcBef>
                <a:spcPts val="320"/>
              </a:spcBef>
              <a:spcAft>
                <a:spcPts val="0"/>
              </a:spcAft>
              <a:buNone/>
            </a:pPr>
            <a:r>
              <a:rPr lang="de"/>
              <a:t>					factorial(0)</a:t>
            </a:r>
            <a:endParaRPr/>
          </a:p>
        </p:txBody>
      </p:sp>
      <p:pic>
        <p:nvPicPr>
          <p:cNvPr id="118" name="Google Shape;118;p21"/>
          <p:cNvPicPr preferRelativeResize="0"/>
          <p:nvPr/>
        </p:nvPicPr>
        <p:blipFill>
          <a:blip r:embed="rId3">
            <a:alphaModFix/>
          </a:blip>
          <a:stretch>
            <a:fillRect/>
          </a:stretch>
        </p:blipFill>
        <p:spPr>
          <a:xfrm>
            <a:off x="4725175" y="1787937"/>
            <a:ext cx="3724551" cy="1814525"/>
          </a:xfrm>
          <a:prstGeom prst="rect">
            <a:avLst/>
          </a:prstGeom>
          <a:noFill/>
          <a:ln>
            <a:noFill/>
          </a:ln>
        </p:spPr>
      </p:pic>
      <p:sp>
        <p:nvSpPr>
          <p:cNvPr id="119" name="Google Shape;119;p21"/>
          <p:cNvSpPr/>
          <p:nvPr/>
        </p:nvSpPr>
        <p:spPr>
          <a:xfrm>
            <a:off x="617225" y="1983300"/>
            <a:ext cx="271577" cy="238656"/>
          </a:xfrm>
          <a:custGeom>
            <a:rect b="b" l="l" r="r" t="t"/>
            <a:pathLst>
              <a:path extrusionOk="0" h="6292" w="13826">
                <a:moveTo>
                  <a:pt x="0" y="0"/>
                </a:moveTo>
                <a:cubicBezTo>
                  <a:pt x="1097" y="988"/>
                  <a:pt x="4280" y="4992"/>
                  <a:pt x="6584" y="5925"/>
                </a:cubicBezTo>
                <a:cubicBezTo>
                  <a:pt x="8888" y="6858"/>
                  <a:pt x="12619" y="5651"/>
                  <a:pt x="13826" y="5596"/>
                </a:cubicBezTo>
              </a:path>
            </a:pathLst>
          </a:custGeom>
          <a:noFill/>
          <a:ln cap="flat" cmpd="sng" w="9525">
            <a:solidFill>
              <a:schemeClr val="dk2"/>
            </a:solidFill>
            <a:prstDash val="solid"/>
            <a:round/>
            <a:headEnd len="med" w="med" type="none"/>
            <a:tailEnd len="med" w="med" type="triangle"/>
          </a:ln>
        </p:spPr>
      </p:sp>
      <p:sp>
        <p:nvSpPr>
          <p:cNvPr id="120" name="Google Shape;120;p21"/>
          <p:cNvSpPr/>
          <p:nvPr/>
        </p:nvSpPr>
        <p:spPr>
          <a:xfrm>
            <a:off x="1041200" y="2300275"/>
            <a:ext cx="271577" cy="238656"/>
          </a:xfrm>
          <a:custGeom>
            <a:rect b="b" l="l" r="r" t="t"/>
            <a:pathLst>
              <a:path extrusionOk="0" h="6292" w="13826">
                <a:moveTo>
                  <a:pt x="0" y="0"/>
                </a:moveTo>
                <a:cubicBezTo>
                  <a:pt x="1097" y="988"/>
                  <a:pt x="4280" y="4992"/>
                  <a:pt x="6584" y="5925"/>
                </a:cubicBezTo>
                <a:cubicBezTo>
                  <a:pt x="8888" y="6858"/>
                  <a:pt x="12619" y="5651"/>
                  <a:pt x="13826" y="5596"/>
                </a:cubicBezTo>
              </a:path>
            </a:pathLst>
          </a:custGeom>
          <a:noFill/>
          <a:ln cap="flat" cmpd="sng" w="9525">
            <a:solidFill>
              <a:schemeClr val="dk2"/>
            </a:solidFill>
            <a:prstDash val="solid"/>
            <a:round/>
            <a:headEnd len="med" w="med" type="none"/>
            <a:tailEnd len="med" w="med" type="triangle"/>
          </a:ln>
        </p:spPr>
      </p:sp>
      <p:sp>
        <p:nvSpPr>
          <p:cNvPr id="121" name="Google Shape;121;p21"/>
          <p:cNvSpPr/>
          <p:nvPr/>
        </p:nvSpPr>
        <p:spPr>
          <a:xfrm>
            <a:off x="1506325" y="2576150"/>
            <a:ext cx="271577" cy="238656"/>
          </a:xfrm>
          <a:custGeom>
            <a:rect b="b" l="l" r="r" t="t"/>
            <a:pathLst>
              <a:path extrusionOk="0" h="6292" w="13826">
                <a:moveTo>
                  <a:pt x="0" y="0"/>
                </a:moveTo>
                <a:cubicBezTo>
                  <a:pt x="1097" y="988"/>
                  <a:pt x="4280" y="4992"/>
                  <a:pt x="6584" y="5925"/>
                </a:cubicBezTo>
                <a:cubicBezTo>
                  <a:pt x="8888" y="6858"/>
                  <a:pt x="12619" y="5651"/>
                  <a:pt x="13826" y="5596"/>
                </a:cubicBezTo>
              </a:path>
            </a:pathLst>
          </a:custGeom>
          <a:noFill/>
          <a:ln cap="flat" cmpd="sng" w="9525">
            <a:solidFill>
              <a:schemeClr val="dk2"/>
            </a:solidFill>
            <a:prstDash val="solid"/>
            <a:round/>
            <a:headEnd len="med" w="med" type="none"/>
            <a:tailEnd len="med" w="med" type="triangle"/>
          </a:ln>
        </p:spPr>
      </p:sp>
      <p:sp>
        <p:nvSpPr>
          <p:cNvPr id="122" name="Google Shape;122;p21"/>
          <p:cNvSpPr/>
          <p:nvPr/>
        </p:nvSpPr>
        <p:spPr>
          <a:xfrm>
            <a:off x="1938525" y="2872100"/>
            <a:ext cx="271577" cy="238656"/>
          </a:xfrm>
          <a:custGeom>
            <a:rect b="b" l="l" r="r" t="t"/>
            <a:pathLst>
              <a:path extrusionOk="0" h="6292" w="13826">
                <a:moveTo>
                  <a:pt x="0" y="0"/>
                </a:moveTo>
                <a:cubicBezTo>
                  <a:pt x="1097" y="988"/>
                  <a:pt x="4280" y="4992"/>
                  <a:pt x="6584" y="5925"/>
                </a:cubicBezTo>
                <a:cubicBezTo>
                  <a:pt x="8888" y="6858"/>
                  <a:pt x="12619" y="5651"/>
                  <a:pt x="13826" y="5596"/>
                </a:cubicBezTo>
              </a:path>
            </a:pathLst>
          </a:custGeom>
          <a:noFill/>
          <a:ln cap="flat" cmpd="sng" w="9525">
            <a:solidFill>
              <a:schemeClr val="dk2"/>
            </a:solidFill>
            <a:prstDash val="solid"/>
            <a:round/>
            <a:headEnd len="med" w="med" type="none"/>
            <a:tailEnd len="med" w="med" type="triangle"/>
          </a:ln>
        </p:spPr>
      </p:sp>
      <p:sp>
        <p:nvSpPr>
          <p:cNvPr id="123" name="Google Shape;123;p21"/>
          <p:cNvSpPr/>
          <p:nvPr/>
        </p:nvSpPr>
        <p:spPr>
          <a:xfrm>
            <a:off x="2387200" y="3144275"/>
            <a:ext cx="271577" cy="238656"/>
          </a:xfrm>
          <a:custGeom>
            <a:rect b="b" l="l" r="r" t="t"/>
            <a:pathLst>
              <a:path extrusionOk="0" h="6292" w="13826">
                <a:moveTo>
                  <a:pt x="0" y="0"/>
                </a:moveTo>
                <a:cubicBezTo>
                  <a:pt x="1097" y="988"/>
                  <a:pt x="4280" y="4992"/>
                  <a:pt x="6584" y="5925"/>
                </a:cubicBezTo>
                <a:cubicBezTo>
                  <a:pt x="8888" y="6858"/>
                  <a:pt x="12619" y="5651"/>
                  <a:pt x="13826" y="5596"/>
                </a:cubicBezTo>
              </a:path>
            </a:pathLst>
          </a:custGeom>
          <a:noFill/>
          <a:ln cap="flat" cmpd="sng" w="9525">
            <a:solidFill>
              <a:schemeClr val="dk2"/>
            </a:solidFill>
            <a:prstDash val="solid"/>
            <a:round/>
            <a:headEnd len="med" w="med" type="none"/>
            <a:tailEnd len="med" w="med" type="triangle"/>
          </a:ln>
        </p:spPr>
      </p:sp>
      <p:sp>
        <p:nvSpPr>
          <p:cNvPr id="124" name="Google Shape;124;p21"/>
          <p:cNvSpPr/>
          <p:nvPr/>
        </p:nvSpPr>
        <p:spPr>
          <a:xfrm>
            <a:off x="3324750" y="2970076"/>
            <a:ext cx="337775" cy="198275"/>
          </a:xfrm>
          <a:custGeom>
            <a:rect b="b" l="l" r="r" t="t"/>
            <a:pathLst>
              <a:path extrusionOk="0" h="7931" w="13511">
                <a:moveTo>
                  <a:pt x="13497" y="7931"/>
                </a:moveTo>
                <a:cubicBezTo>
                  <a:pt x="13223" y="6669"/>
                  <a:pt x="14101" y="1457"/>
                  <a:pt x="11851" y="360"/>
                </a:cubicBezTo>
                <a:cubicBezTo>
                  <a:pt x="9602" y="-737"/>
                  <a:pt x="1975" y="1183"/>
                  <a:pt x="0" y="1348"/>
                </a:cubicBezTo>
              </a:path>
            </a:pathLst>
          </a:custGeom>
          <a:noFill/>
          <a:ln cap="flat" cmpd="sng" w="9525">
            <a:solidFill>
              <a:schemeClr val="dk2"/>
            </a:solidFill>
            <a:prstDash val="solid"/>
            <a:round/>
            <a:headEnd len="med" w="med" type="none"/>
            <a:tailEnd len="med" w="med" type="triangle"/>
          </a:ln>
        </p:spPr>
      </p:sp>
      <p:sp>
        <p:nvSpPr>
          <p:cNvPr id="125" name="Google Shape;125;p21"/>
          <p:cNvSpPr txBox="1"/>
          <p:nvPr/>
        </p:nvSpPr>
        <p:spPr>
          <a:xfrm>
            <a:off x="431800" y="1983300"/>
            <a:ext cx="403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00"/>
              <a:t>2</a:t>
            </a:r>
            <a:r>
              <a:rPr lang="de" sz="1000"/>
              <a:t>.</a:t>
            </a:r>
            <a:endParaRPr sz="1000"/>
          </a:p>
        </p:txBody>
      </p:sp>
      <p:sp>
        <p:nvSpPr>
          <p:cNvPr id="126" name="Google Shape;126;p21"/>
          <p:cNvSpPr txBox="1"/>
          <p:nvPr/>
        </p:nvSpPr>
        <p:spPr>
          <a:xfrm>
            <a:off x="757025" y="2250250"/>
            <a:ext cx="403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00"/>
              <a:t>3.</a:t>
            </a:r>
            <a:endParaRPr sz="1000"/>
          </a:p>
        </p:txBody>
      </p:sp>
      <p:sp>
        <p:nvSpPr>
          <p:cNvPr id="127" name="Google Shape;127;p21"/>
          <p:cNvSpPr txBox="1"/>
          <p:nvPr/>
        </p:nvSpPr>
        <p:spPr>
          <a:xfrm>
            <a:off x="1312775" y="2588950"/>
            <a:ext cx="403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00"/>
              <a:t>4.</a:t>
            </a:r>
            <a:endParaRPr sz="1000"/>
          </a:p>
        </p:txBody>
      </p:sp>
      <p:sp>
        <p:nvSpPr>
          <p:cNvPr id="128" name="Google Shape;128;p21"/>
          <p:cNvSpPr txBox="1"/>
          <p:nvPr/>
        </p:nvSpPr>
        <p:spPr>
          <a:xfrm>
            <a:off x="1715975" y="2872100"/>
            <a:ext cx="403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00"/>
              <a:t>5.</a:t>
            </a:r>
            <a:endParaRPr sz="1000"/>
          </a:p>
        </p:txBody>
      </p:sp>
      <p:sp>
        <p:nvSpPr>
          <p:cNvPr id="129" name="Google Shape;129;p21"/>
          <p:cNvSpPr txBox="1"/>
          <p:nvPr/>
        </p:nvSpPr>
        <p:spPr>
          <a:xfrm>
            <a:off x="2160625" y="3144275"/>
            <a:ext cx="403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00"/>
              <a:t>6.</a:t>
            </a:r>
            <a:r>
              <a:rPr lang="de" sz="1000"/>
              <a:t>.</a:t>
            </a:r>
            <a:endParaRPr sz="1000"/>
          </a:p>
        </p:txBody>
      </p:sp>
      <p:sp>
        <p:nvSpPr>
          <p:cNvPr id="130" name="Google Shape;130;p21"/>
          <p:cNvSpPr/>
          <p:nvPr/>
        </p:nvSpPr>
        <p:spPr>
          <a:xfrm>
            <a:off x="640527" y="1473100"/>
            <a:ext cx="67225" cy="263350"/>
          </a:xfrm>
          <a:custGeom>
            <a:rect b="b" l="l" r="r" t="t"/>
            <a:pathLst>
              <a:path extrusionOk="0" h="10534" w="2689">
                <a:moveTo>
                  <a:pt x="2689" y="0"/>
                </a:moveTo>
                <a:cubicBezTo>
                  <a:pt x="2250" y="823"/>
                  <a:pt x="165" y="3182"/>
                  <a:pt x="55" y="4938"/>
                </a:cubicBezTo>
                <a:cubicBezTo>
                  <a:pt x="-55" y="6694"/>
                  <a:pt x="1701" y="9601"/>
                  <a:pt x="2030" y="10534"/>
                </a:cubicBezTo>
              </a:path>
            </a:pathLst>
          </a:custGeom>
          <a:noFill/>
          <a:ln cap="flat" cmpd="sng" w="9525">
            <a:solidFill>
              <a:schemeClr val="dk2"/>
            </a:solidFill>
            <a:prstDash val="solid"/>
            <a:round/>
            <a:headEnd len="med" w="med" type="none"/>
            <a:tailEnd len="med" w="med" type="triangle"/>
          </a:ln>
        </p:spPr>
      </p:sp>
      <p:sp>
        <p:nvSpPr>
          <p:cNvPr id="131" name="Google Shape;131;p21"/>
          <p:cNvSpPr/>
          <p:nvPr/>
        </p:nvSpPr>
        <p:spPr>
          <a:xfrm>
            <a:off x="888800" y="1489550"/>
            <a:ext cx="91200" cy="230425"/>
          </a:xfrm>
          <a:custGeom>
            <a:rect b="b" l="l" r="r" t="t"/>
            <a:pathLst>
              <a:path extrusionOk="0" h="9217" w="3648">
                <a:moveTo>
                  <a:pt x="0" y="9217"/>
                </a:moveTo>
                <a:cubicBezTo>
                  <a:pt x="604" y="8504"/>
                  <a:pt x="3511" y="6474"/>
                  <a:pt x="3621" y="4938"/>
                </a:cubicBezTo>
                <a:cubicBezTo>
                  <a:pt x="3731" y="3402"/>
                  <a:pt x="1152" y="823"/>
                  <a:pt x="658" y="0"/>
                </a:cubicBezTo>
              </a:path>
            </a:pathLst>
          </a:custGeom>
          <a:noFill/>
          <a:ln cap="flat" cmpd="sng" w="9525">
            <a:solidFill>
              <a:schemeClr val="dk2"/>
            </a:solidFill>
            <a:prstDash val="solid"/>
            <a:round/>
            <a:headEnd len="med" w="med" type="none"/>
            <a:tailEnd len="med" w="med" type="triangle"/>
          </a:ln>
        </p:spPr>
      </p:sp>
      <p:sp>
        <p:nvSpPr>
          <p:cNvPr id="132" name="Google Shape;132;p21"/>
          <p:cNvSpPr txBox="1"/>
          <p:nvPr/>
        </p:nvSpPr>
        <p:spPr>
          <a:xfrm>
            <a:off x="353825" y="1435425"/>
            <a:ext cx="403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00"/>
              <a:t>1</a:t>
            </a:r>
            <a:r>
              <a:rPr lang="de" sz="1000"/>
              <a:t>.</a:t>
            </a:r>
            <a:endParaRPr sz="1000"/>
          </a:p>
        </p:txBody>
      </p:sp>
      <p:sp>
        <p:nvSpPr>
          <p:cNvPr id="133" name="Google Shape;133;p21"/>
          <p:cNvSpPr txBox="1"/>
          <p:nvPr/>
        </p:nvSpPr>
        <p:spPr>
          <a:xfrm>
            <a:off x="3613300" y="2899875"/>
            <a:ext cx="838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00"/>
              <a:t>return 1 </a:t>
            </a:r>
            <a:endParaRPr sz="1000"/>
          </a:p>
        </p:txBody>
      </p:sp>
      <p:sp>
        <p:nvSpPr>
          <p:cNvPr id="134" name="Google Shape;134;p21"/>
          <p:cNvSpPr/>
          <p:nvPr/>
        </p:nvSpPr>
        <p:spPr>
          <a:xfrm>
            <a:off x="2794825" y="2701576"/>
            <a:ext cx="337775" cy="198275"/>
          </a:xfrm>
          <a:custGeom>
            <a:rect b="b" l="l" r="r" t="t"/>
            <a:pathLst>
              <a:path extrusionOk="0" h="7931" w="13511">
                <a:moveTo>
                  <a:pt x="13497" y="7931"/>
                </a:moveTo>
                <a:cubicBezTo>
                  <a:pt x="13223" y="6669"/>
                  <a:pt x="14101" y="1457"/>
                  <a:pt x="11851" y="360"/>
                </a:cubicBezTo>
                <a:cubicBezTo>
                  <a:pt x="9602" y="-737"/>
                  <a:pt x="1975" y="1183"/>
                  <a:pt x="0" y="1348"/>
                </a:cubicBezTo>
              </a:path>
            </a:pathLst>
          </a:custGeom>
          <a:noFill/>
          <a:ln cap="flat" cmpd="sng" w="9525">
            <a:solidFill>
              <a:schemeClr val="dk2"/>
            </a:solidFill>
            <a:prstDash val="solid"/>
            <a:round/>
            <a:headEnd len="med" w="med" type="none"/>
            <a:tailEnd len="med" w="med" type="triangle"/>
          </a:ln>
        </p:spPr>
      </p:sp>
      <p:sp>
        <p:nvSpPr>
          <p:cNvPr id="135" name="Google Shape;135;p21"/>
          <p:cNvSpPr txBox="1"/>
          <p:nvPr/>
        </p:nvSpPr>
        <p:spPr>
          <a:xfrm>
            <a:off x="3083375" y="2631375"/>
            <a:ext cx="1047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00"/>
              <a:t>return 1 * 1 = 1 </a:t>
            </a:r>
            <a:endParaRPr sz="1000"/>
          </a:p>
        </p:txBody>
      </p:sp>
      <p:sp>
        <p:nvSpPr>
          <p:cNvPr id="136" name="Google Shape;136;p21"/>
          <p:cNvSpPr/>
          <p:nvPr/>
        </p:nvSpPr>
        <p:spPr>
          <a:xfrm>
            <a:off x="2337500" y="2392201"/>
            <a:ext cx="337775" cy="198275"/>
          </a:xfrm>
          <a:custGeom>
            <a:rect b="b" l="l" r="r" t="t"/>
            <a:pathLst>
              <a:path extrusionOk="0" h="7931" w="13511">
                <a:moveTo>
                  <a:pt x="13497" y="7931"/>
                </a:moveTo>
                <a:cubicBezTo>
                  <a:pt x="13223" y="6669"/>
                  <a:pt x="14101" y="1457"/>
                  <a:pt x="11851" y="360"/>
                </a:cubicBezTo>
                <a:cubicBezTo>
                  <a:pt x="9602" y="-737"/>
                  <a:pt x="1975" y="1183"/>
                  <a:pt x="0" y="1348"/>
                </a:cubicBezTo>
              </a:path>
            </a:pathLst>
          </a:custGeom>
          <a:noFill/>
          <a:ln cap="flat" cmpd="sng" w="9525">
            <a:solidFill>
              <a:schemeClr val="dk2"/>
            </a:solidFill>
            <a:prstDash val="solid"/>
            <a:round/>
            <a:headEnd len="med" w="med" type="none"/>
            <a:tailEnd len="med" w="med" type="triangle"/>
          </a:ln>
        </p:spPr>
      </p:sp>
      <p:sp>
        <p:nvSpPr>
          <p:cNvPr id="137" name="Google Shape;137;p21"/>
          <p:cNvSpPr txBox="1"/>
          <p:nvPr/>
        </p:nvSpPr>
        <p:spPr>
          <a:xfrm>
            <a:off x="2626050" y="2322000"/>
            <a:ext cx="108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00"/>
              <a:t>return 2 * 1 = 2 </a:t>
            </a:r>
            <a:endParaRPr sz="1000"/>
          </a:p>
        </p:txBody>
      </p:sp>
      <p:sp>
        <p:nvSpPr>
          <p:cNvPr id="138" name="Google Shape;138;p21"/>
          <p:cNvSpPr/>
          <p:nvPr/>
        </p:nvSpPr>
        <p:spPr>
          <a:xfrm>
            <a:off x="1880925" y="2123701"/>
            <a:ext cx="337775" cy="198275"/>
          </a:xfrm>
          <a:custGeom>
            <a:rect b="b" l="l" r="r" t="t"/>
            <a:pathLst>
              <a:path extrusionOk="0" h="7931" w="13511">
                <a:moveTo>
                  <a:pt x="13497" y="7931"/>
                </a:moveTo>
                <a:cubicBezTo>
                  <a:pt x="13223" y="6669"/>
                  <a:pt x="14101" y="1457"/>
                  <a:pt x="11851" y="360"/>
                </a:cubicBezTo>
                <a:cubicBezTo>
                  <a:pt x="9602" y="-737"/>
                  <a:pt x="1975" y="1183"/>
                  <a:pt x="0" y="1348"/>
                </a:cubicBezTo>
              </a:path>
            </a:pathLst>
          </a:custGeom>
          <a:noFill/>
          <a:ln cap="flat" cmpd="sng" w="9525">
            <a:solidFill>
              <a:schemeClr val="dk2"/>
            </a:solidFill>
            <a:prstDash val="solid"/>
            <a:round/>
            <a:headEnd len="med" w="med" type="none"/>
            <a:tailEnd len="med" w="med" type="triangle"/>
          </a:ln>
        </p:spPr>
      </p:sp>
      <p:sp>
        <p:nvSpPr>
          <p:cNvPr id="139" name="Google Shape;139;p21"/>
          <p:cNvSpPr txBox="1"/>
          <p:nvPr/>
        </p:nvSpPr>
        <p:spPr>
          <a:xfrm>
            <a:off x="2169475" y="2053500"/>
            <a:ext cx="1252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00"/>
              <a:t>return 3 * 2 = 6 </a:t>
            </a:r>
            <a:endParaRPr sz="1000"/>
          </a:p>
        </p:txBody>
      </p:sp>
      <p:sp>
        <p:nvSpPr>
          <p:cNvPr id="140" name="Google Shape;140;p21"/>
          <p:cNvSpPr/>
          <p:nvPr/>
        </p:nvSpPr>
        <p:spPr>
          <a:xfrm>
            <a:off x="1399625" y="1806651"/>
            <a:ext cx="337775" cy="198275"/>
          </a:xfrm>
          <a:custGeom>
            <a:rect b="b" l="l" r="r" t="t"/>
            <a:pathLst>
              <a:path extrusionOk="0" h="7931" w="13511">
                <a:moveTo>
                  <a:pt x="13497" y="7931"/>
                </a:moveTo>
                <a:cubicBezTo>
                  <a:pt x="13223" y="6669"/>
                  <a:pt x="14101" y="1457"/>
                  <a:pt x="11851" y="360"/>
                </a:cubicBezTo>
                <a:cubicBezTo>
                  <a:pt x="9602" y="-737"/>
                  <a:pt x="1975" y="1183"/>
                  <a:pt x="0" y="1348"/>
                </a:cubicBezTo>
              </a:path>
            </a:pathLst>
          </a:custGeom>
          <a:noFill/>
          <a:ln cap="flat" cmpd="sng" w="9525">
            <a:solidFill>
              <a:schemeClr val="dk2"/>
            </a:solidFill>
            <a:prstDash val="solid"/>
            <a:round/>
            <a:headEnd len="med" w="med" type="none"/>
            <a:tailEnd len="med" w="med" type="triangle"/>
          </a:ln>
        </p:spPr>
      </p:sp>
      <p:sp>
        <p:nvSpPr>
          <p:cNvPr id="141" name="Google Shape;141;p21"/>
          <p:cNvSpPr txBox="1"/>
          <p:nvPr/>
        </p:nvSpPr>
        <p:spPr>
          <a:xfrm>
            <a:off x="1688175" y="1736450"/>
            <a:ext cx="1356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00"/>
              <a:t>return 4 * 6 = 24</a:t>
            </a:r>
            <a:endParaRPr sz="1000"/>
          </a:p>
        </p:txBody>
      </p:sp>
      <p:sp>
        <p:nvSpPr>
          <p:cNvPr id="142" name="Google Shape;142;p21"/>
          <p:cNvSpPr txBox="1"/>
          <p:nvPr/>
        </p:nvSpPr>
        <p:spPr>
          <a:xfrm>
            <a:off x="963650" y="1424075"/>
            <a:ext cx="1356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00"/>
              <a:t>return 5 * 24 = 120</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 Durchsuchen von Dateisystemen</a:t>
            </a:r>
            <a:endParaRPr/>
          </a:p>
        </p:txBody>
      </p:sp>
      <p:sp>
        <p:nvSpPr>
          <p:cNvPr id="148" name="Google Shape;148;p22"/>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Da die Umsetzung hiervon in Java mehr “drumherum” benötigt, hier eine rekursive Funktion als Pseudocode:</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function READ_DIRECTORY(directory)</a:t>
            </a:r>
            <a:endParaRPr/>
          </a:p>
          <a:p>
            <a:pPr indent="0" lvl="0" marL="0" rtl="0" algn="l">
              <a:spcBef>
                <a:spcPts val="320"/>
              </a:spcBef>
              <a:spcAft>
                <a:spcPts val="0"/>
              </a:spcAft>
              <a:buNone/>
            </a:pPr>
            <a:r>
              <a:rPr lang="de"/>
              <a:t>	for element in directory</a:t>
            </a:r>
            <a:endParaRPr/>
          </a:p>
          <a:p>
            <a:pPr indent="0" lvl="0" marL="0" rtl="0" algn="l">
              <a:spcBef>
                <a:spcPts val="320"/>
              </a:spcBef>
              <a:spcAft>
                <a:spcPts val="0"/>
              </a:spcAft>
              <a:buNone/>
            </a:pPr>
            <a:r>
              <a:rPr lang="de"/>
              <a:t>		if element is directory</a:t>
            </a:r>
            <a:endParaRPr/>
          </a:p>
          <a:p>
            <a:pPr indent="0" lvl="0" marL="0" rtl="0" algn="l">
              <a:spcBef>
                <a:spcPts val="320"/>
              </a:spcBef>
              <a:spcAft>
                <a:spcPts val="0"/>
              </a:spcAft>
              <a:buNone/>
            </a:pPr>
            <a:r>
              <a:rPr lang="de"/>
              <a:t>			READ_DIRECTORY(element)</a:t>
            </a:r>
            <a:endParaRPr/>
          </a:p>
          <a:p>
            <a:pPr indent="0" lvl="0" marL="0" rtl="0" algn="l">
              <a:spcBef>
                <a:spcPts val="320"/>
              </a:spcBef>
              <a:spcAft>
                <a:spcPts val="0"/>
              </a:spcAft>
              <a:buNone/>
            </a:pPr>
            <a:r>
              <a:rPr lang="de"/>
              <a:t>		else</a:t>
            </a:r>
            <a:endParaRPr/>
          </a:p>
          <a:p>
            <a:pPr indent="0" lvl="0" marL="0" rtl="0" algn="l">
              <a:spcBef>
                <a:spcPts val="320"/>
              </a:spcBef>
              <a:spcAft>
                <a:spcPts val="0"/>
              </a:spcAft>
              <a:buNone/>
            </a:pPr>
            <a:r>
              <a:rPr lang="de"/>
              <a:t>			read file</a:t>
            </a:r>
            <a:endParaRPr/>
          </a:p>
          <a:p>
            <a:pPr indent="0" lvl="0" marL="0" rtl="0" algn="l">
              <a:spcBef>
                <a:spcPts val="320"/>
              </a:spcBef>
              <a:spcAft>
                <a:spcPts val="0"/>
              </a:spcAft>
              <a:buNone/>
            </a:pPr>
            <a:r>
              <a:rPr lang="de"/>
              <a:t>		end if</a:t>
            </a:r>
            <a:endParaRPr/>
          </a:p>
          <a:p>
            <a:pPr indent="0" lvl="0" marL="0" rtl="0" algn="l">
              <a:spcBef>
                <a:spcPts val="320"/>
              </a:spcBef>
              <a:spcAft>
                <a:spcPts val="0"/>
              </a:spcAft>
              <a:buNone/>
            </a:pPr>
            <a:r>
              <a:rPr lang="de"/>
              <a:t>	end for</a:t>
            </a:r>
            <a:endParaRPr/>
          </a:p>
          <a:p>
            <a:pPr indent="0" lvl="0" marL="0" rtl="0" algn="l">
              <a:spcBef>
                <a:spcPts val="320"/>
              </a:spcBef>
              <a:spcAft>
                <a:spcPts val="0"/>
              </a:spcAft>
              <a:buNone/>
            </a:pPr>
            <a:r>
              <a:rPr lang="de"/>
              <a:t>end function</a:t>
            </a:r>
            <a:endParaRPr/>
          </a:p>
          <a:p>
            <a:pPr indent="0" lvl="0" marL="0" rtl="0" algn="l">
              <a:spcBef>
                <a:spcPts val="320"/>
              </a:spcBef>
              <a:spcAft>
                <a:spcPts val="0"/>
              </a:spcAft>
              <a:buNone/>
            </a:pPr>
            <a:r>
              <a:rPr lang="de"/>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4. Fragen</a:t>
            </a:r>
            <a:endParaRPr/>
          </a:p>
        </p:txBody>
      </p:sp>
      <p:sp>
        <p:nvSpPr>
          <p:cNvPr id="154" name="Google Shape;154;p23"/>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None/>
            </a:pPr>
            <a:r>
              <a:rPr lang="de" sz="3600"/>
              <a:t>Fragen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5. Übungsaufgabe</a:t>
            </a:r>
            <a:endParaRPr/>
          </a:p>
        </p:txBody>
      </p:sp>
      <p:sp>
        <p:nvSpPr>
          <p:cNvPr id="160" name="Google Shape;160;p24"/>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sz="1500"/>
              <a:t>Ein weiterer bekannter Anwendungsfall für Rekursion sind die Fibonacci-Zahlen. Fibonacci Zahlen ergeben sich nach der Formel F(n) = F(n-2) + F(n-1), wobei F(0) = 0 und F(1) = 1 gilt.</a:t>
            </a:r>
            <a:endParaRPr sz="1500"/>
          </a:p>
          <a:p>
            <a:pPr indent="0" lvl="0" marL="0" rtl="0" algn="l">
              <a:spcBef>
                <a:spcPts val="320"/>
              </a:spcBef>
              <a:spcAft>
                <a:spcPts val="0"/>
              </a:spcAft>
              <a:buNone/>
            </a:pPr>
            <a:r>
              <a:rPr lang="de" sz="1500"/>
              <a:t>F(2) = F(0) + F(1) = 0 + 1 = 1, </a:t>
            </a:r>
            <a:endParaRPr sz="1500"/>
          </a:p>
          <a:p>
            <a:pPr indent="0" lvl="0" marL="0" rtl="0" algn="l">
              <a:spcBef>
                <a:spcPts val="320"/>
              </a:spcBef>
              <a:spcAft>
                <a:spcPts val="0"/>
              </a:spcAft>
              <a:buNone/>
            </a:pPr>
            <a:r>
              <a:rPr lang="de" sz="1500"/>
              <a:t>F(3) = F(1) + F(2) = 1 + 1 = 2,</a:t>
            </a:r>
            <a:endParaRPr sz="1500"/>
          </a:p>
          <a:p>
            <a:pPr indent="0" lvl="0" marL="0" rtl="0" algn="l">
              <a:spcBef>
                <a:spcPts val="320"/>
              </a:spcBef>
              <a:spcAft>
                <a:spcPts val="0"/>
              </a:spcAft>
              <a:buNone/>
            </a:pPr>
            <a:r>
              <a:rPr lang="de" sz="1500"/>
              <a:t>...</a:t>
            </a:r>
            <a:endParaRPr sz="1500"/>
          </a:p>
          <a:p>
            <a:pPr indent="0" lvl="0" marL="0" rtl="0" algn="l">
              <a:spcBef>
                <a:spcPts val="320"/>
              </a:spcBef>
              <a:spcAft>
                <a:spcPts val="0"/>
              </a:spcAft>
              <a:buNone/>
            </a:pPr>
            <a:r>
              <a:t/>
            </a:r>
            <a:endParaRPr sz="1500"/>
          </a:p>
          <a:p>
            <a:pPr indent="0" lvl="0" marL="0" rtl="0" algn="l">
              <a:spcBef>
                <a:spcPts val="320"/>
              </a:spcBef>
              <a:spcAft>
                <a:spcPts val="0"/>
              </a:spcAft>
              <a:buNone/>
            </a:pPr>
            <a:r>
              <a:rPr lang="de" sz="1500"/>
              <a:t>Deine Aufgabe ist es, eine rekursive Funktion zur Berechnung von Fibonacci-Zahlen zu schreiben. Die Funktion nimmt als Parameter den Index der Fibonacci-Zahl, es lässt sich also bspw. die 7. Fibonacci-Zahl berechnen, indem man die Funktion mit dem Parameter 7 aufruft.</a:t>
            </a:r>
            <a:endParaRPr sz="1500"/>
          </a:p>
          <a:p>
            <a:pPr indent="0" lvl="0" marL="0" rtl="0" algn="l">
              <a:spcBef>
                <a:spcPts val="320"/>
              </a:spcBef>
              <a:spcAft>
                <a:spcPts val="0"/>
              </a:spcAft>
              <a:buNone/>
            </a:pPr>
            <a:r>
              <a:rPr lang="de" sz="1500"/>
              <a:t>Die Funktion lässt sich (wenn man das Abfangen von negativen Parametern rauslässt) in maximal 4 Zeilen schreiben.</a:t>
            </a:r>
            <a:endParaRPr sz="1500"/>
          </a:p>
          <a:p>
            <a:pPr indent="0" lvl="0" marL="0" rtl="0" algn="l">
              <a:spcBef>
                <a:spcPts val="320"/>
              </a:spcBef>
              <a:spcAft>
                <a:spcPts val="0"/>
              </a:spcAft>
              <a:buNone/>
            </a:pPr>
            <a:r>
              <a:t/>
            </a:r>
            <a:endParaRPr sz="1500"/>
          </a:p>
          <a:p>
            <a:pPr indent="0" lvl="0" marL="0" rtl="0" algn="l">
              <a:spcBef>
                <a:spcPts val="320"/>
              </a:spcBef>
              <a:spcAft>
                <a:spcPts val="0"/>
              </a:spcAft>
              <a:buNone/>
            </a:pPr>
            <a:r>
              <a:rPr lang="de" sz="1500"/>
              <a:t>Wenn du damit fertig bist, kannst du die Rekursionsaufrufe analog zu dem Fakultäten-Beispiel, z.B. für den Parameter 5, visualisieren. Eine baumartige Darstellung bietet sich in diesem Kontext an.</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