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8ADAFB-3664-45ED-9A1A-31229E1C848D}">
  <a:tblStyle styleId="{228ADAFB-3664-45ED-9A1A-31229E1C8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a13c80bf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a13c80bf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a13c80bf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a13c80bf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a13c80b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a13c80b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a13c80b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a13c80b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13c80bf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13c80b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13c80b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13c80b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13c80b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13c80b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13c80bf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13c80bf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13c80bf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a13c80b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13c80bf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a13c80bf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13c80bf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13c80bf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13c80bf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a13c80bf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03 - Klassen, Pakete und Funktionen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{228ADAFB-3664-45ED-9A1A-31229E1C848D}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Schlüsselwort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selbe Klasse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selbes Paket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Subklasse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Global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(ohne)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Zugriffsmodifikatoren von Klassen, Attributen, Klassenvariablen, Funktionen und Methoden geben an, von wo aus auf diese zugegriffen werden können soll.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62" name="Google Shape;16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68" name="Google Shape;168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1: Palindrom-Detektor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 String, entweder über Kommandozeilenparameter oder über die Scanner-Klasse übergeben werden können.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dann testen, ob der String ein Palindrom ist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Dazu soll eine weitere Klasse mit einer Palindrom-Test-Funktion geschrieben werden, die hierfür genutzt wird (analog zum showcase).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Palindrome sind Zeichenketten, die sich von vorne und von hinter gleich lesen (Beispiel: "anna" ist rückwärts gelesen auch "anna")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Tipp: mit &lt;String&gt;.charAt(index) kann man auf das Zeichen an einer bestimmten Stelle eines Strings zugreifen. ( =&gt; “asd”.charAt(1) ⇒ ‘d’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Optional: Umgehen von Case Sensitivität ("Anna" soll auch als Palindrom erkannt werden)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74" name="Google Shape;174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2: Primzahl-Detektor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eine Zahl, entweder über Kommandozeilenparameter oder über die Scanner-Klasse übergeben werden können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sich dann den Kommandozeilenparameter nehmen, testen, ob es eine Primzahl ist,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Testen der Primzahl soll eine Funktion einer weiteren von dir geschriebenen Klasse übernehmen </a:t>
            </a:r>
            <a:r>
              <a:rPr lang="de"/>
              <a:t>(analog zum showcase)</a:t>
            </a:r>
            <a:r>
              <a:rPr lang="de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Primzahlen sind Zahlen, die nur durch 1 und sich selber restlos teilbar sind. 0 und 1 sind keine Primzahlen. Negative Zahlen sind per Definition keine Primzahlen.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Der Rest einer Division lässt sich mit dem Modulo (%) Operator berechnen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Klassen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Pakete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Zugriffsmodifikatoren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kann man eigene Funktionen definieren und nutzen.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sind abgegrenzte, aufrufbare Programmabschnitte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Vorteile sind unter anderem Übersichtlichkeit und Wiederverwendbarkeit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Parameter und einen Rückgabewert haben.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Rückgabetyp, falls die Funktion nichts zurückgeben soll: void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Die main-Funktion ist auch eine Funktion, die vom Java Interpreter aufgerufen wird.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wiederum andere Funktionen aufrufen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25" y="891450"/>
            <a:ext cx="3906137" cy="35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Rückgabetyp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7333475" y="1999775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Parameter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130950" y="9628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Funktionsname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39050" y="2798075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 (muss vom Typ dem Rückgabetyp entsprechen)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600650" y="570453"/>
            <a:ext cx="1991575" cy="614600"/>
          </a:xfrm>
          <a:custGeom>
            <a:rect b="b" l="l" r="r" t="t"/>
            <a:pathLst>
              <a:path extrusionOk="0" h="24584" w="79663">
                <a:moveTo>
                  <a:pt x="0" y="24584"/>
                </a:moveTo>
                <a:cubicBezTo>
                  <a:pt x="12570" y="13589"/>
                  <a:pt x="27210" y="2295"/>
                  <a:pt x="43782" y="225"/>
                </a:cubicBezTo>
                <a:cubicBezTo>
                  <a:pt x="56462" y="-1359"/>
                  <a:pt x="68232" y="8010"/>
                  <a:pt x="79663" y="137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" name="Google Shape;109;p19"/>
          <p:cNvSpPr/>
          <p:nvPr/>
        </p:nvSpPr>
        <p:spPr>
          <a:xfrm>
            <a:off x="4291725" y="343079"/>
            <a:ext cx="3374150" cy="660925"/>
          </a:xfrm>
          <a:custGeom>
            <a:rect b="b" l="l" r="r" t="t"/>
            <a:pathLst>
              <a:path extrusionOk="0" h="26437" w="134966">
                <a:moveTo>
                  <a:pt x="134966" y="26437"/>
                </a:moveTo>
                <a:cubicBezTo>
                  <a:pt x="120263" y="22048"/>
                  <a:pt x="69239" y="926"/>
                  <a:pt x="46745" y="103"/>
                </a:cubicBezTo>
                <a:cubicBezTo>
                  <a:pt x="24251" y="-720"/>
                  <a:pt x="7791" y="17934"/>
                  <a:pt x="0" y="21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Google Shape;110;p19"/>
          <p:cNvSpPr/>
          <p:nvPr/>
        </p:nvSpPr>
        <p:spPr>
          <a:xfrm>
            <a:off x="5390400" y="1086300"/>
            <a:ext cx="1888721" cy="1125857"/>
          </a:xfrm>
          <a:custGeom>
            <a:rect b="b" l="l" r="r" t="t"/>
            <a:pathLst>
              <a:path extrusionOk="0" h="40755" w="75383">
                <a:moveTo>
                  <a:pt x="75383" y="39831"/>
                </a:moveTo>
                <a:cubicBezTo>
                  <a:pt x="73847" y="39776"/>
                  <a:pt x="74889" y="42026"/>
                  <a:pt x="66166" y="39502"/>
                </a:cubicBezTo>
                <a:cubicBezTo>
                  <a:pt x="57443" y="36978"/>
                  <a:pt x="34071" y="31272"/>
                  <a:pt x="23043" y="24688"/>
                </a:cubicBezTo>
                <a:cubicBezTo>
                  <a:pt x="12015" y="18104"/>
                  <a:pt x="3841" y="4115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1" name="Google Shape;111;p19"/>
          <p:cNvSpPr/>
          <p:nvPr/>
        </p:nvSpPr>
        <p:spPr>
          <a:xfrm>
            <a:off x="1477225" y="2341125"/>
            <a:ext cx="1637675" cy="531021"/>
          </a:xfrm>
          <a:custGeom>
            <a:rect b="b" l="l" r="r" t="t"/>
            <a:pathLst>
              <a:path extrusionOk="0" h="23701" w="65507">
                <a:moveTo>
                  <a:pt x="0" y="23701"/>
                </a:moveTo>
                <a:cubicBezTo>
                  <a:pt x="3840" y="20354"/>
                  <a:pt x="12124" y="7571"/>
                  <a:pt x="23042" y="3621"/>
                </a:cubicBezTo>
                <a:cubicBezTo>
                  <a:pt x="33960" y="-329"/>
                  <a:pt x="58430" y="604"/>
                  <a:pt x="655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2" name="Google Shape;112;p19"/>
          <p:cNvSpPr/>
          <p:nvPr/>
        </p:nvSpPr>
        <p:spPr>
          <a:xfrm>
            <a:off x="1781700" y="3686850"/>
            <a:ext cx="999870" cy="444402"/>
          </a:xfrm>
          <a:custGeom>
            <a:rect b="b" l="l" r="r" t="t"/>
            <a:pathLst>
              <a:path extrusionOk="0" h="10205" w="45428">
                <a:moveTo>
                  <a:pt x="0" y="0"/>
                </a:moveTo>
                <a:cubicBezTo>
                  <a:pt x="7571" y="1701"/>
                  <a:pt x="37857" y="8504"/>
                  <a:pt x="45428" y="10205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Funktionen lassen sich dann von überall aufrufen, wo die Funktionen sichtbar sind (dazu später mehr).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Dabei kann man (muss man aber nicht) den Rückgabewert der Funktion in einer Variable des gleichen Typs speichern und übergibt der Funktion die passenden Parameter.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Parameter können Literale, aber auch Variablen vom passenden Typ sein.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25" y="1515905"/>
            <a:ext cx="5115149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besteht die Möglichkeit, eigene Klassen zu schreiben. Dafür bekommt (in der Regel, Ausnahme s.u.) jede Klasse eine eigene Datei. Die Klasse muss den gleichen Namen wie die .java-Datei tragen.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br>
              <a:rPr lang="de"/>
            </a:br>
            <a:br>
              <a:rPr lang="de"/>
            </a:br>
            <a:br>
              <a:rPr lang="de"/>
            </a:b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können eigene Funktionen, Methoden und Attribute haben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aus dem selben package können direkt, Klassen außerhalb des packages über das import-Statement eingebunden und dann genutzt werden.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238" y="1551750"/>
            <a:ext cx="3031525" cy="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46672"/>
            <a:ext cx="8839200" cy="30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3375" y="4056022"/>
            <a:ext cx="4817246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766744"/>
            <a:ext cx="3865529" cy="422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451" y="766749"/>
            <a:ext cx="3944050" cy="2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1" name="Google Shape;141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Wichtig: Klassen können noch viel mehr, als nur Funktionen in Dateien zu strukturieren. Dazu kommen wird aber erst </a:t>
            </a:r>
            <a:r>
              <a:rPr b="1" lang="de"/>
              <a:t>beim nächsten Mal</a:t>
            </a:r>
            <a:r>
              <a:rPr lang="de"/>
              <a:t>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Hier ein kleiner Ausblick: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Attribute und Klassenvariablen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Methoden und Funktionen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Konstruktoren und Instanziierung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Vererbung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47" name="Google Shape;147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Java-Klassen kann man in sog. packages aufteilen. Dabei sollte (der Compiler erzwingt es aber nicht) die package-Bezeichnung dem physischen Speicherort entsprechen.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Ist z.B. folgende Projektstruktur gegeben: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Dann hat die Klasse Fibonacci folgendes package statement: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649" y="1361975"/>
            <a:ext cx="2003850" cy="20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675" y="3978722"/>
            <a:ext cx="5864651" cy="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