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07 -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Abstrakte Klassen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Interfaces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Vergleich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werden durch das Schlüsselwort “abstract” gekennzeichnet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sowohl abstrakte, als auch konkrete Methoden und Funktionen enthalten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a:t>
            </a:r>
            <a:r>
              <a:rPr b="1" i="0" lang="de" sz="1600" u="none" cap="none" strike="noStrike">
                <a:solidFill>
                  <a:schemeClr val="dk1"/>
                </a:solidFill>
                <a:latin typeface="Arial"/>
                <a:ea typeface="Arial"/>
                <a:cs typeface="Arial"/>
                <a:sym typeface="Arial"/>
              </a:rPr>
              <a:t>können nicht instanziiert werden</a:t>
            </a:r>
            <a:r>
              <a:rPr b="0" i="0" lang="de" sz="1600" u="none" cap="none" strike="noStrike">
                <a:solidFill>
                  <a:schemeClr val="dk1"/>
                </a:solidFill>
                <a:latin typeface="Arial"/>
                <a:ea typeface="Arial"/>
                <a:cs typeface="Arial"/>
                <a:sym typeface="Arial"/>
              </a:rPr>
              <a:t>, können aber einen Konstruktor haben, der dann von der konkreten Subklasse aufgerufen wird. Wird ein Konstruktor definiert, muss dieser von allen erbenden Klassen aufgerufen werden - auch von abstrakten erbenden Klassen.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1131725" y="2662651"/>
            <a:ext cx="2613900" cy="4028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4408750" y="2331600"/>
            <a:ext cx="3063699" cy="851025"/>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in eigenen konkreten Methoden bereits die abstrakten Methoden nutzen, da instanziierbare Subklassen die Methode konkretisieren </a:t>
            </a:r>
            <a:r>
              <a:rPr b="1" i="0" lang="de" sz="1600" u="none" cap="none" strike="noStrike">
                <a:solidFill>
                  <a:schemeClr val="dk1"/>
                </a:solidFill>
                <a:latin typeface="Arial"/>
                <a:ea typeface="Arial"/>
                <a:cs typeface="Arial"/>
                <a:sym typeface="Arial"/>
              </a:rPr>
              <a:t>müssen</a:t>
            </a:r>
            <a:r>
              <a:rPr b="0" i="0" lang="de" sz="1600" u="none" cap="none" strike="noStrike">
                <a:solidFill>
                  <a:schemeClr val="dk1"/>
                </a:solidFill>
                <a:latin typeface="Arial"/>
                <a:ea typeface="Arial"/>
                <a:cs typeface="Arial"/>
                <a:sym typeface="Arial"/>
              </a:rPr>
              <a: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Die Subklassen von abstrakten Klassen müssen entweder die abstrakten Methoden der Superklasse konkretisieren ....</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oder selber abstrakt sein: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in diesem Fall müssen Subklassen von Polygon dann die abstrakte Methode von Shape überschreiben.</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2613438" y="1314375"/>
            <a:ext cx="3917124" cy="638425"/>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209750" y="2571750"/>
            <a:ext cx="3143725" cy="756825"/>
          </a:xfrm>
          <a:prstGeom prst="rect">
            <a:avLst/>
          </a:prstGeom>
          <a:noFill/>
          <a:ln>
            <a:noFill/>
          </a:ln>
        </p:spPr>
      </p:pic>
      <p:pic>
        <p:nvPicPr>
          <p:cNvPr id="109" name="Google Shape;109;p19"/>
          <p:cNvPicPr preferRelativeResize="0"/>
          <p:nvPr/>
        </p:nvPicPr>
        <p:blipFill rotWithShape="1">
          <a:blip r:embed="rId5">
            <a:alphaModFix/>
          </a:blip>
          <a:srcRect b="0" l="0" r="0" t="0"/>
          <a:stretch/>
        </p:blipFill>
        <p:spPr>
          <a:xfrm>
            <a:off x="5215425" y="2571750"/>
            <a:ext cx="2201672" cy="756825"/>
          </a:xfrm>
          <a:prstGeom prst="rect">
            <a:avLst/>
          </a:prstGeom>
          <a:noFill/>
          <a:ln>
            <a:noFill/>
          </a:ln>
        </p:spPr>
      </p:pic>
      <p:pic>
        <p:nvPicPr>
          <p:cNvPr id="110" name="Google Shape;110;p19"/>
          <p:cNvPicPr preferRelativeResize="0"/>
          <p:nvPr/>
        </p:nvPicPr>
        <p:blipFill rotWithShape="1">
          <a:blip r:embed="rId6">
            <a:alphaModFix/>
          </a:blip>
          <a:srcRect b="0" l="0" r="0" t="0"/>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16" name="Google Shape;116;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Java Interfaces können auch abstrakte und konkrete Methoden definieren und werden durch das Schlüsselwort “interface” statt “class”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Klassen können mehrere Interfaces gleichzeitig implementieren…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Und müssen entweder die abstrakten Methoden des Interfaces konkretisieren, oder selber eine abstrakte Klasse sein.</a:t>
            </a:r>
            <a:endParaRPr b="0" i="0" sz="1600" u="none" cap="none" strike="noStrike">
              <a:solidFill>
                <a:schemeClr val="dk1"/>
              </a:solidFill>
              <a:latin typeface="Arial"/>
              <a:ea typeface="Arial"/>
              <a:cs typeface="Arial"/>
              <a:sym typeface="Arial"/>
            </a:endParaRPr>
          </a:p>
        </p:txBody>
      </p:sp>
      <p:pic>
        <p:nvPicPr>
          <p:cNvPr id="117" name="Google Shape;117;p20"/>
          <p:cNvPicPr preferRelativeResize="0"/>
          <p:nvPr/>
        </p:nvPicPr>
        <p:blipFill rotWithShape="1">
          <a:blip r:embed="rId3">
            <a:alphaModFix/>
          </a:blip>
          <a:srcRect b="0" l="0" r="0" t="0"/>
          <a:stretch/>
        </p:blipFill>
        <p:spPr>
          <a:xfrm>
            <a:off x="431800" y="1336400"/>
            <a:ext cx="3454626" cy="1489075"/>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4326100" y="1336400"/>
            <a:ext cx="3129925" cy="744250"/>
          </a:xfrm>
          <a:prstGeom prst="rect">
            <a:avLst/>
          </a:prstGeom>
          <a:noFill/>
          <a:ln>
            <a:noFill/>
          </a:ln>
        </p:spPr>
      </p:pic>
      <p:pic>
        <p:nvPicPr>
          <p:cNvPr id="119" name="Google Shape;119;p20"/>
          <p:cNvPicPr preferRelativeResize="0"/>
          <p:nvPr/>
        </p:nvPicPr>
        <p:blipFill rotWithShape="1">
          <a:blip r:embed="rId5">
            <a:alphaModFix/>
          </a:blip>
          <a:srcRect b="0" l="0" r="0" t="0"/>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25" name="Google Shape;125;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default-Methoden können als solche einfach aufgerufen werden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Interfaces haben - im Gegensatz zu abstrakten Klassen - keinen Zustand. Sie können zwar Konstanten, aber keine Attribute definieren.</a:t>
            </a:r>
            <a:endParaRPr b="0" i="0" sz="1600" u="none" cap="none" strike="noStrike">
              <a:solidFill>
                <a:schemeClr val="dk1"/>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0" l="0" r="0" t="0"/>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Vergleich</a:t>
            </a:r>
            <a:endParaRPr/>
          </a:p>
        </p:txBody>
      </p:sp>
      <p:sp>
        <p:nvSpPr>
          <p:cNvPr id="133" name="Google Shape;133;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Gemeinsame Vorteile von abstrakten Klassen und Interfaces sind: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besser Organisation und Struktur des Codes, weniger Code durch Vererbung</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Erzwingen von bestimmten Schnittstellen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Gemeinsamer Datentyp durch Abstraktion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“Divisible[ ] x = new Divisible[100];”</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“Turnable y = new Rectangle(1.0,1.0,1.0,1.0);”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Interfaces gegenüber abstrakten Klassen: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Mehrere Interfaces sind implementierbar (manchmal sehr starkes Argument)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abstrakten Klassen gegenüber Interfaces:</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Eigene Attribute definierbar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Tendenziell: Abstrakte Klasse dann nutzen, wenn Superklasse schon eigene Attribute und Verhalten aufweist.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39" name="Google Shape;13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300" u="none" cap="none" strike="noStrike">
                <a:solidFill>
                  <a:schemeClr val="dk1"/>
                </a:solidFill>
                <a:latin typeface="Arial"/>
                <a:ea typeface="Arial"/>
                <a:cs typeface="Arial"/>
                <a:sym typeface="Arial"/>
              </a:rPr>
              <a:t>Wir modellieren heute verschiedene Geldkonto-Arten. Dazu soll es folgende Klassen und Interfaces 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32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BankAccount (abstrakt)</a:t>
            </a:r>
            <a:r>
              <a:rPr b="0" i="0" lang="de" sz="1300" u="none" cap="none" strike="noStrike">
                <a:solidFill>
                  <a:schemeClr val="dk1"/>
                </a:solidFill>
                <a:latin typeface="Arial"/>
                <a:ea typeface="Arial"/>
                <a:cs typeface="Arial"/>
                <a:sym typeface="Arial"/>
              </a:rPr>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Lootable (interface)</a:t>
            </a:r>
            <a:r>
              <a:rPr b="0" i="0" lang="de" sz="1300" u="none" cap="none" strike="noStrike">
                <a:solidFill>
                  <a:schemeClr val="dk1"/>
                </a:solidFill>
                <a:latin typeface="Arial"/>
                <a:ea typeface="Arial"/>
                <a:cs typeface="Arial"/>
                <a:sym typeface="Arial"/>
              </a:rPr>
              <a:t>. Soll eine abstrakte Methode haben, die den Kontostand, falls vorhanden, zurückgeben und auf 0.0 setzen soll. Ist der Kontostand negativ, soll 0.0 zurückgegeben und am Kontostand nichts geändert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CheckingAccount</a:t>
            </a:r>
            <a:r>
              <a:rPr b="0" i="0" lang="de" sz="1300" u="none" cap="none" strike="noStrike">
                <a:solidFill>
                  <a:schemeClr val="dk1"/>
                </a:solidFill>
                <a:latin typeface="Arial"/>
                <a:ea typeface="Arial"/>
                <a:cs typeface="Arial"/>
                <a:sym typeface="Arial"/>
              </a:rPr>
              <a:t>. Soll von BankAccount erben und Lootable implementieren. Außerdem soll hier ein Dispolimit eingebaut werden, bis zu dem das Konto überzogen werden darf. Das Dispolimit wird an den Konstruktor übergeben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SavingsAccount</a:t>
            </a:r>
            <a:r>
              <a:rPr b="0" i="0" lang="de" sz="1300" u="none" cap="none" strike="noStrike">
                <a:solidFill>
                  <a:schemeClr val="dk1"/>
                </a:solidFill>
                <a:latin typeface="Arial"/>
                <a:ea typeface="Arial"/>
                <a:cs typeface="Arial"/>
                <a:sym typeface="Arial"/>
              </a:rPr>
              <a:t>. Soll von BankAccount erben und kein Dispolimit besitzen, darf also auch nicht überzogen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PiggyBank</a:t>
            </a:r>
            <a:r>
              <a:rPr b="0" i="0" lang="de" sz="1300" u="none" cap="none" strike="noStrike">
                <a:solidFill>
                  <a:schemeClr val="dk1"/>
                </a:solidFill>
                <a:latin typeface="Arial"/>
                <a:ea typeface="Arial"/>
                <a:cs typeface="Arial"/>
                <a:sym typeface="Arial"/>
              </a:rPr>
              <a:t>. Das Sparschwein soll Lootable implementieren . Als Attribut hat es den Geldbetrag (zu Beginn 0.0). Es soll außer der Methode des Interfaces eine weitere Methode zum hereinwerfen von Geld besitzen.</a:t>
            </a:r>
            <a:br>
              <a:rPr b="0" i="0" lang="de"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de" sz="1300" u="none" cap="none" strike="noStrike">
                <a:solidFill>
                  <a:schemeClr val="dk1"/>
                </a:solidFill>
                <a:latin typeface="Arial"/>
                <a:ea typeface="Arial"/>
                <a:cs typeface="Arial"/>
                <a:sym typeface="Arial"/>
              </a:rPr>
              <a:t>Macht euch bitte eigenständig logische Gedanken. Man kann bspw. keinen negative Geldbetrag im Sparschwein oder Konto deponieren.</a:t>
            </a:r>
            <a:endParaRPr b="0" i="0" sz="13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