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f9e77fe1e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9e77fe1e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b93995a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b93995a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9e77fe1e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9e77fe1e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9e77fe1e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9e77fe1e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9e77fe1e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9e77fe1e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0f7858d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100f7858da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0f7858d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100f7858da7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9e77fe1e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9e77fe1e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9e77fe1e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9e77fe1e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9e77fe1e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9e77fe1e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a9b00c5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a9b00c5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9e77fe1e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9e77fe1e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7" name="Shape 47"/>
        <p:cNvGrpSpPr/>
        <p:nvPr/>
      </p:nvGrpSpPr>
      <p:grpSpPr>
        <a:xfrm>
          <a:off x="0" y="0"/>
          <a:ext cx="0" cy="0"/>
          <a:chOff x="0" y="0"/>
          <a:chExt cx="0" cy="0"/>
        </a:xfrm>
      </p:grpSpPr>
      <p:sp>
        <p:nvSpPr>
          <p:cNvPr id="48" name="Google Shape;48;p11"/>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9" name="Google Shape;49;p1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1"/>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51" name="Shape 51"/>
        <p:cNvGrpSpPr/>
        <p:nvPr/>
      </p:nvGrpSpPr>
      <p:grpSpPr>
        <a:xfrm>
          <a:off x="0" y="0"/>
          <a:ext cx="0" cy="0"/>
          <a:chOff x="0" y="0"/>
          <a:chExt cx="0" cy="0"/>
        </a:xfrm>
      </p:grpSpPr>
      <p:sp>
        <p:nvSpPr>
          <p:cNvPr id="52" name="Google Shape;52;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3" name="Google Shape;53;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5" name="Google Shape;55;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6" name="Google Shape;56;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7" name="Google Shape;57;p12"/>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8" name="Shape 58"/>
        <p:cNvGrpSpPr/>
        <p:nvPr/>
      </p:nvGrpSpPr>
      <p:grpSpPr>
        <a:xfrm>
          <a:off x="0" y="0"/>
          <a:ext cx="0" cy="0"/>
          <a:chOff x="0" y="0"/>
          <a:chExt cx="0" cy="0"/>
        </a:xfrm>
      </p:grpSpPr>
      <p:sp>
        <p:nvSpPr>
          <p:cNvPr id="59" name="Google Shape;59;p13"/>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0" name="Google Shape;60;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2" name="Google Shape;62;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3" name="Google Shape;63;p13"/>
          <p:cNvSpPr/>
          <p:nvPr>
            <p:ph idx="2" type="pic"/>
          </p:nvPr>
        </p:nvSpPr>
        <p:spPr>
          <a:xfrm>
            <a:off x="252000" y="216000"/>
            <a:ext cx="8640000" cy="2268000"/>
          </a:xfrm>
          <a:prstGeom prst="rect">
            <a:avLst/>
          </a:prstGeom>
          <a:noFill/>
          <a:ln>
            <a:noFill/>
          </a:ln>
        </p:spPr>
      </p:sp>
      <p:sp>
        <p:nvSpPr>
          <p:cNvPr id="64" name="Google Shape;64;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5" name="Shape 65"/>
        <p:cNvGrpSpPr/>
        <p:nvPr/>
      </p:nvGrpSpPr>
      <p:grpSpPr>
        <a:xfrm>
          <a:off x="0" y="0"/>
          <a:ext cx="0" cy="0"/>
          <a:chOff x="0" y="0"/>
          <a:chExt cx="0" cy="0"/>
        </a:xfrm>
      </p:grpSpPr>
      <p:sp>
        <p:nvSpPr>
          <p:cNvPr id="66" name="Google Shape;66;p14"/>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7" name="Google Shape;67;p14"/>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4"/>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9" name="Google Shape;69;p14"/>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0" name="Google Shape;70;p14"/>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 name="Google Shape;71;p14"/>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2" name="Shape 72"/>
        <p:cNvGrpSpPr/>
        <p:nvPr/>
      </p:nvGrpSpPr>
      <p:grpSpPr>
        <a:xfrm>
          <a:off x="0" y="0"/>
          <a:ext cx="0" cy="0"/>
          <a:chOff x="0" y="0"/>
          <a:chExt cx="0" cy="0"/>
        </a:xfrm>
      </p:grpSpPr>
      <p:sp>
        <p:nvSpPr>
          <p:cNvPr id="73" name="Google Shape;73;p15"/>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4" name="Google Shape;74;p1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5" name="Shape 75"/>
        <p:cNvGrpSpPr/>
        <p:nvPr/>
      </p:nvGrpSpPr>
      <p:grpSpPr>
        <a:xfrm>
          <a:off x="0" y="0"/>
          <a:ext cx="0" cy="0"/>
          <a:chOff x="0" y="0"/>
          <a:chExt cx="0" cy="0"/>
        </a:xfrm>
      </p:grpSpPr>
      <p:sp>
        <p:nvSpPr>
          <p:cNvPr id="76" name="Google Shape;76;p16"/>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7" name="Google Shape;77;p16"/>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6"/>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9" name="Google Shape;79;p16"/>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80" name="Google Shape;80;p16"/>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81" name="Google Shape;81;p16"/>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enutzerdefiniertes Layout &quot;1&quot;">
  <p:cSld name="CUSTOM">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6" name="Shape 26"/>
        <p:cNvGrpSpPr/>
        <p:nvPr/>
      </p:nvGrpSpPr>
      <p:grpSpPr>
        <a:xfrm>
          <a:off x="0" y="0"/>
          <a:ext cx="0" cy="0"/>
          <a:chOff x="0" y="0"/>
          <a:chExt cx="0" cy="0"/>
        </a:xfrm>
      </p:grpSpPr>
      <p:sp>
        <p:nvSpPr>
          <p:cNvPr id="27" name="Google Shape;27;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9" name="Shape 29"/>
        <p:cNvGrpSpPr/>
        <p:nvPr/>
      </p:nvGrpSpPr>
      <p:grpSpPr>
        <a:xfrm>
          <a:off x="0" y="0"/>
          <a:ext cx="0" cy="0"/>
          <a:chOff x="0" y="0"/>
          <a:chExt cx="0" cy="0"/>
        </a:xfrm>
      </p:grpSpPr>
      <p:sp>
        <p:nvSpPr>
          <p:cNvPr id="30" name="Google Shape;30;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 name="Google Shape;32;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3" name="Shape 33"/>
        <p:cNvGrpSpPr/>
        <p:nvPr/>
      </p:nvGrpSpPr>
      <p:grpSpPr>
        <a:xfrm>
          <a:off x="0" y="0"/>
          <a:ext cx="0" cy="0"/>
          <a:chOff x="0" y="0"/>
          <a:chExt cx="0" cy="0"/>
        </a:xfrm>
      </p:grpSpPr>
      <p:sp>
        <p:nvSpPr>
          <p:cNvPr id="34" name="Google Shape;34;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6" name="Shape 36"/>
        <p:cNvGrpSpPr/>
        <p:nvPr/>
      </p:nvGrpSpPr>
      <p:grpSpPr>
        <a:xfrm>
          <a:off x="0" y="0"/>
          <a:ext cx="0" cy="0"/>
          <a:chOff x="0" y="0"/>
          <a:chExt cx="0" cy="0"/>
        </a:xfrm>
      </p:grpSpPr>
      <p:sp>
        <p:nvSpPr>
          <p:cNvPr id="37" name="Google Shape;37;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8" name="Shape 38"/>
        <p:cNvGrpSpPr/>
        <p:nvPr/>
      </p:nvGrpSpPr>
      <p:grpSpPr>
        <a:xfrm>
          <a:off x="0" y="0"/>
          <a:ext cx="0" cy="0"/>
          <a:chOff x="0" y="0"/>
          <a:chExt cx="0" cy="0"/>
        </a:xfrm>
      </p:grpSpPr>
      <p:sp>
        <p:nvSpPr>
          <p:cNvPr id="39" name="Google Shape;39;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0" name="Google Shape;40;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3" name="Shape 43"/>
        <p:cNvGrpSpPr/>
        <p:nvPr/>
      </p:nvGrpSpPr>
      <p:grpSpPr>
        <a:xfrm>
          <a:off x="0" y="0"/>
          <a:ext cx="0" cy="0"/>
          <a:chOff x="0" y="0"/>
          <a:chExt cx="0" cy="0"/>
        </a:xfrm>
      </p:grpSpPr>
      <p:sp>
        <p:nvSpPr>
          <p:cNvPr id="44" name="Google Shape;44;p10"/>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5" name="Google Shape;45;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2.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400"/>
              <a:buFont typeface="Arial"/>
              <a:buNone/>
            </a:pPr>
            <a:r>
              <a:rPr lang="de"/>
              <a:t>Programmieren 1 Zusatz-Tutorium</a:t>
            </a:r>
            <a:endParaRPr/>
          </a:p>
          <a:p>
            <a:pPr indent="0" lvl="0" marL="0" rtl="0" algn="l">
              <a:spcBef>
                <a:spcPts val="0"/>
              </a:spcBef>
              <a:spcAft>
                <a:spcPts val="0"/>
              </a:spcAft>
              <a:buNone/>
            </a:pPr>
            <a:r>
              <a:t/>
            </a:r>
            <a:endParaRPr/>
          </a:p>
        </p:txBody>
      </p:sp>
      <p:sp>
        <p:nvSpPr>
          <p:cNvPr id="87" name="Google Shape;87;p17"/>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Clr>
                <a:schemeClr val="dk1"/>
              </a:buClr>
              <a:buSzPts val="1600"/>
              <a:buFont typeface="Arial"/>
              <a:buNone/>
            </a:pPr>
            <a:r>
              <a:rPr lang="de"/>
              <a:t>01 - Erste Schritte mit Java</a:t>
            </a:r>
            <a:endParaRPr/>
          </a:p>
          <a:p>
            <a:pPr indent="0" lvl="0" marL="0" rtl="0" algn="l">
              <a:spcBef>
                <a:spcPts val="32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3.3. Operatoren</a:t>
            </a:r>
            <a:endParaRPr/>
          </a:p>
        </p:txBody>
      </p:sp>
      <p:sp>
        <p:nvSpPr>
          <p:cNvPr id="163" name="Google Shape;163;p26"/>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298450" lvl="0" marL="457200" rtl="0" algn="l">
              <a:lnSpc>
                <a:spcPct val="115000"/>
              </a:lnSpc>
              <a:spcBef>
                <a:spcPts val="1200"/>
              </a:spcBef>
              <a:spcAft>
                <a:spcPts val="0"/>
              </a:spcAft>
              <a:buClr>
                <a:schemeClr val="dk1"/>
              </a:buClr>
              <a:buSzPts val="1100"/>
              <a:buChar char="●"/>
            </a:pPr>
            <a:r>
              <a:rPr lang="de"/>
              <a:t>Arithmetische Operatoren: </a:t>
            </a:r>
            <a:endParaRPr/>
          </a:p>
          <a:p>
            <a:pPr indent="-298450" lvl="1" marL="914400" rtl="0" algn="l">
              <a:lnSpc>
                <a:spcPct val="115000"/>
              </a:lnSpc>
              <a:spcBef>
                <a:spcPts val="0"/>
              </a:spcBef>
              <a:spcAft>
                <a:spcPts val="0"/>
              </a:spcAft>
              <a:buSzPts val="1100"/>
              <a:buFont typeface="Arial"/>
              <a:buChar char="➢"/>
            </a:pPr>
            <a:r>
              <a:rPr lang="de"/>
              <a:t>+, -, *, /, % (Modulus), ++, ...</a:t>
            </a:r>
            <a:endParaRPr/>
          </a:p>
          <a:p>
            <a:pPr indent="-298450" lvl="0" marL="457200" rtl="0" algn="l">
              <a:lnSpc>
                <a:spcPct val="115000"/>
              </a:lnSpc>
              <a:spcBef>
                <a:spcPts val="0"/>
              </a:spcBef>
              <a:spcAft>
                <a:spcPts val="0"/>
              </a:spcAft>
              <a:buClr>
                <a:schemeClr val="dk1"/>
              </a:buClr>
              <a:buSzPts val="1100"/>
              <a:buChar char="●"/>
            </a:pPr>
            <a:r>
              <a:rPr lang="de"/>
              <a:t>Vergleichsoperatoren:</a:t>
            </a:r>
            <a:endParaRPr/>
          </a:p>
          <a:p>
            <a:pPr indent="-298450" lvl="1" marL="914400" rtl="0" algn="l">
              <a:lnSpc>
                <a:spcPct val="115000"/>
              </a:lnSpc>
              <a:spcBef>
                <a:spcPts val="0"/>
              </a:spcBef>
              <a:spcAft>
                <a:spcPts val="0"/>
              </a:spcAft>
              <a:buSzPts val="1100"/>
              <a:buFont typeface="Arial"/>
              <a:buChar char="➢"/>
            </a:pPr>
            <a:r>
              <a:rPr lang="de"/>
              <a:t>==, !=, &gt;, &lt;, &gt;=, &lt;=</a:t>
            </a:r>
            <a:endParaRPr/>
          </a:p>
          <a:p>
            <a:pPr indent="-298450" lvl="0" marL="457200" rtl="0" algn="l">
              <a:lnSpc>
                <a:spcPct val="115000"/>
              </a:lnSpc>
              <a:spcBef>
                <a:spcPts val="0"/>
              </a:spcBef>
              <a:spcAft>
                <a:spcPts val="0"/>
              </a:spcAft>
              <a:buClr>
                <a:schemeClr val="dk1"/>
              </a:buClr>
              <a:buSzPts val="1100"/>
              <a:buChar char="●"/>
            </a:pPr>
            <a:r>
              <a:rPr lang="de"/>
              <a:t>Bool’sche Operatoren</a:t>
            </a:r>
            <a:endParaRPr/>
          </a:p>
          <a:p>
            <a:pPr indent="-298450" lvl="1" marL="914400" rtl="0" algn="l">
              <a:lnSpc>
                <a:spcPct val="115000"/>
              </a:lnSpc>
              <a:spcBef>
                <a:spcPts val="0"/>
              </a:spcBef>
              <a:spcAft>
                <a:spcPts val="0"/>
              </a:spcAft>
              <a:buSzPts val="1100"/>
              <a:buFont typeface="Arial"/>
              <a:buChar char="➢"/>
            </a:pPr>
            <a:r>
              <a:rPr lang="de"/>
              <a:t>!, &amp;&amp;, ||, ^</a:t>
            </a:r>
            <a:endParaRPr/>
          </a:p>
          <a:p>
            <a:pPr indent="-298450" lvl="0" marL="457200" rtl="0" algn="l">
              <a:lnSpc>
                <a:spcPct val="115000"/>
              </a:lnSpc>
              <a:spcBef>
                <a:spcPts val="0"/>
              </a:spcBef>
              <a:spcAft>
                <a:spcPts val="0"/>
              </a:spcAft>
              <a:buClr>
                <a:schemeClr val="dk1"/>
              </a:buClr>
              <a:buSzPts val="1100"/>
              <a:buChar char="●"/>
            </a:pPr>
            <a:r>
              <a:rPr lang="de"/>
              <a:t>Bitweise Operatoren</a:t>
            </a:r>
            <a:endParaRPr/>
          </a:p>
          <a:p>
            <a:pPr indent="-298450" lvl="1" marL="914400" rtl="0" algn="l">
              <a:lnSpc>
                <a:spcPct val="115000"/>
              </a:lnSpc>
              <a:spcBef>
                <a:spcPts val="0"/>
              </a:spcBef>
              <a:spcAft>
                <a:spcPts val="0"/>
              </a:spcAft>
              <a:buSzPts val="1100"/>
              <a:buFont typeface="Arial"/>
              <a:buChar char="➢"/>
            </a:pPr>
            <a:r>
              <a:rPr lang="de"/>
              <a:t>~, |, &amp;, …</a:t>
            </a:r>
            <a:endParaRPr/>
          </a:p>
          <a:p>
            <a:pPr indent="-298450" lvl="0" marL="457200" rtl="0" algn="l">
              <a:lnSpc>
                <a:spcPct val="115000"/>
              </a:lnSpc>
              <a:spcBef>
                <a:spcPts val="0"/>
              </a:spcBef>
              <a:spcAft>
                <a:spcPts val="0"/>
              </a:spcAft>
              <a:buClr>
                <a:schemeClr val="dk1"/>
              </a:buClr>
              <a:buSzPts val="1100"/>
              <a:buChar char="●"/>
            </a:pPr>
            <a:r>
              <a:rPr lang="de"/>
              <a:t>Zuweisungsoperatoren</a:t>
            </a:r>
            <a:endParaRPr/>
          </a:p>
          <a:p>
            <a:pPr indent="-298450" lvl="1" marL="914400" rtl="0" algn="l">
              <a:lnSpc>
                <a:spcPct val="115000"/>
              </a:lnSpc>
              <a:spcBef>
                <a:spcPts val="0"/>
              </a:spcBef>
              <a:spcAft>
                <a:spcPts val="0"/>
              </a:spcAft>
              <a:buSzPts val="1100"/>
              <a:buFont typeface="Arial"/>
              <a:buChar char="➢"/>
            </a:pPr>
            <a:r>
              <a:rPr lang="de"/>
              <a:t>=, +=, -=, *=, /=, ...</a:t>
            </a:r>
            <a:endParaRPr/>
          </a:p>
          <a:p>
            <a:pPr indent="-298450" lvl="0" marL="457200" rtl="0" algn="l">
              <a:lnSpc>
                <a:spcPct val="115000"/>
              </a:lnSpc>
              <a:spcBef>
                <a:spcPts val="0"/>
              </a:spcBef>
              <a:spcAft>
                <a:spcPts val="0"/>
              </a:spcAft>
              <a:buClr>
                <a:schemeClr val="dk1"/>
              </a:buClr>
              <a:buSzPts val="1100"/>
              <a:buChar char="●"/>
            </a:pPr>
            <a:r>
              <a:rPr lang="de"/>
              <a:t>Konkatenation (String [ =&gt; String me = “David” + “ “ + “Gemen” // “David Gemen”], ...)</a:t>
            </a:r>
            <a:endParaRPr/>
          </a:p>
          <a:p>
            <a:pPr indent="-298450" lvl="1" marL="914400" rtl="0" algn="l">
              <a:lnSpc>
                <a:spcPct val="115000"/>
              </a:lnSpc>
              <a:spcBef>
                <a:spcPts val="0"/>
              </a:spcBef>
              <a:spcAft>
                <a:spcPts val="0"/>
              </a:spcAft>
              <a:buSzPts val="1100"/>
              <a:buFont typeface="Arial"/>
              <a:buChar char="➢"/>
            </a:pPr>
            <a:r>
              <a:rPr lang="de"/>
              <a:t>+</a:t>
            </a:r>
            <a:endParaRPr/>
          </a:p>
          <a:p>
            <a:pPr indent="0" lvl="0" marL="457200" rtl="0" algn="l">
              <a:lnSpc>
                <a:spcPct val="115000"/>
              </a:lnSpc>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4. Fehlerbehandlung</a:t>
            </a:r>
            <a:endParaRPr/>
          </a:p>
        </p:txBody>
      </p:sp>
      <p:sp>
        <p:nvSpPr>
          <p:cNvPr id="169" name="Google Shape;169;p2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Solltest du beim Programmieren einen Fehler gemacht haben, sodass das Programm nicht nur falsch, sondern gar nicht läuft, dann ist der Fehler meisten schnell gefunden (anders wenn das Programm falsch läuft, dann müsst ihr selber auf die Suche gehen).</a:t>
            </a:r>
            <a:endParaRPr/>
          </a:p>
          <a:p>
            <a:pPr indent="0" lvl="0" marL="0" rtl="0" algn="l">
              <a:spcBef>
                <a:spcPts val="320"/>
              </a:spcBef>
              <a:spcAft>
                <a:spcPts val="0"/>
              </a:spcAft>
              <a:buNone/>
            </a:pPr>
            <a:r>
              <a:rPr lang="de"/>
              <a:t>Auf Fehler, die bewirken, dass das Programm nicht kompiliert werden kann, weist euch der Compiler hin.</a:t>
            </a:r>
            <a:endParaRPr/>
          </a:p>
        </p:txBody>
      </p:sp>
      <p:pic>
        <p:nvPicPr>
          <p:cNvPr id="170" name="Google Shape;170;p27"/>
          <p:cNvPicPr preferRelativeResize="0"/>
          <p:nvPr/>
        </p:nvPicPr>
        <p:blipFill>
          <a:blip r:embed="rId3">
            <a:alphaModFix/>
          </a:blip>
          <a:stretch>
            <a:fillRect/>
          </a:stretch>
        </p:blipFill>
        <p:spPr>
          <a:xfrm>
            <a:off x="3697675" y="2192870"/>
            <a:ext cx="1748650" cy="210475"/>
          </a:xfrm>
          <a:prstGeom prst="rect">
            <a:avLst/>
          </a:prstGeom>
          <a:noFill/>
          <a:ln>
            <a:noFill/>
          </a:ln>
        </p:spPr>
      </p:pic>
      <p:pic>
        <p:nvPicPr>
          <p:cNvPr id="171" name="Google Shape;171;p27"/>
          <p:cNvPicPr preferRelativeResize="0"/>
          <p:nvPr/>
        </p:nvPicPr>
        <p:blipFill>
          <a:blip r:embed="rId4">
            <a:alphaModFix/>
          </a:blip>
          <a:stretch>
            <a:fillRect/>
          </a:stretch>
        </p:blipFill>
        <p:spPr>
          <a:xfrm>
            <a:off x="837588" y="2825274"/>
            <a:ext cx="7468825" cy="802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5. Fragen</a:t>
            </a:r>
            <a:endParaRPr/>
          </a:p>
        </p:txBody>
      </p:sp>
      <p:sp>
        <p:nvSpPr>
          <p:cNvPr id="177" name="Google Shape;177;p2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rPr lang="de" sz="3600"/>
              <a:t>Fragen</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6. Übungsaufgabe</a:t>
            </a:r>
            <a:endParaRPr/>
          </a:p>
        </p:txBody>
      </p:sp>
      <p:sp>
        <p:nvSpPr>
          <p:cNvPr id="183" name="Google Shape;183;p2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Jetzt bist du dran!</a:t>
            </a:r>
            <a:endParaRPr/>
          </a:p>
          <a:p>
            <a:pPr indent="0" lvl="0" marL="0" rtl="0" algn="l">
              <a:spcBef>
                <a:spcPts val="320"/>
              </a:spcBef>
              <a:spcAft>
                <a:spcPts val="0"/>
              </a:spcAft>
              <a:buNone/>
            </a:pPr>
            <a:r>
              <a:rPr lang="de"/>
              <a:t>Schreibe ein Programm mit folgenden Eigenschaften:</a:t>
            </a:r>
            <a:br>
              <a:rPr lang="de"/>
            </a:br>
            <a:endParaRPr/>
          </a:p>
          <a:p>
            <a:pPr indent="-317500" lvl="0" marL="457200" rtl="0" algn="l">
              <a:spcBef>
                <a:spcPts val="320"/>
              </a:spcBef>
              <a:spcAft>
                <a:spcPts val="0"/>
              </a:spcAft>
              <a:buSzPts val="1400"/>
              <a:buChar char="●"/>
            </a:pPr>
            <a:r>
              <a:rPr lang="de"/>
              <a:t>Folgende Daten sollen in sprechend benannten Variablen mit geeigneten Typen gespeichert werden:</a:t>
            </a:r>
            <a:endParaRPr/>
          </a:p>
          <a:p>
            <a:pPr indent="-330200" lvl="1" marL="914400" rtl="0" algn="l">
              <a:spcBef>
                <a:spcPts val="0"/>
              </a:spcBef>
              <a:spcAft>
                <a:spcPts val="0"/>
              </a:spcAft>
              <a:buSzPts val="1600"/>
              <a:buChar char="-"/>
            </a:pPr>
            <a:r>
              <a:rPr lang="de"/>
              <a:t>Dein Name</a:t>
            </a:r>
            <a:endParaRPr/>
          </a:p>
          <a:p>
            <a:pPr indent="-330200" lvl="1" marL="914400" rtl="0" algn="l">
              <a:spcBef>
                <a:spcPts val="0"/>
              </a:spcBef>
              <a:spcAft>
                <a:spcPts val="0"/>
              </a:spcAft>
              <a:buSzPts val="1600"/>
              <a:buChar char="-"/>
            </a:pPr>
            <a:r>
              <a:rPr lang="de"/>
              <a:t>Dein Alter</a:t>
            </a:r>
            <a:endParaRPr/>
          </a:p>
          <a:p>
            <a:pPr indent="-330200" lvl="1" marL="914400" rtl="0" algn="l">
              <a:spcBef>
                <a:spcPts val="0"/>
              </a:spcBef>
              <a:spcAft>
                <a:spcPts val="0"/>
              </a:spcAft>
              <a:buSzPts val="1600"/>
              <a:buChar char="-"/>
            </a:pPr>
            <a:r>
              <a:rPr lang="de"/>
              <a:t>Dein Studiengang</a:t>
            </a:r>
            <a:br>
              <a:rPr lang="de"/>
            </a:br>
            <a:endParaRPr/>
          </a:p>
          <a:p>
            <a:pPr indent="-317500" lvl="0" marL="457200" rtl="0" algn="l">
              <a:spcBef>
                <a:spcPts val="0"/>
              </a:spcBef>
              <a:spcAft>
                <a:spcPts val="0"/>
              </a:spcAft>
              <a:buSzPts val="1400"/>
              <a:buChar char="●"/>
            </a:pPr>
            <a:r>
              <a:rPr lang="de"/>
              <a:t>Darauf soll folgende Ausgabe auf der Kommandozeile gemacht werden:</a:t>
            </a:r>
            <a:endParaRPr/>
          </a:p>
          <a:p>
            <a:pPr indent="0" lvl="0" marL="914400" rtl="0" algn="l">
              <a:spcBef>
                <a:spcPts val="320"/>
              </a:spcBef>
              <a:spcAft>
                <a:spcPts val="0"/>
              </a:spcAft>
              <a:buNone/>
            </a:pPr>
            <a:br>
              <a:rPr lang="de"/>
            </a:br>
            <a:r>
              <a:rPr lang="de"/>
              <a:t>“Ich heiße &lt;Name&gt;, bin &lt;Alter&gt; Jahre alt und studiere &lt;Studiengang&gt;”</a:t>
            </a:r>
            <a:br>
              <a:rPr lang="de"/>
            </a:br>
            <a:endParaRPr/>
          </a:p>
          <a:p>
            <a:pPr indent="-317500" lvl="0" marL="457200" rtl="0" algn="l">
              <a:spcBef>
                <a:spcPts val="320"/>
              </a:spcBef>
              <a:spcAft>
                <a:spcPts val="0"/>
              </a:spcAft>
              <a:buSzPts val="1400"/>
              <a:buChar char="●"/>
            </a:pPr>
            <a:r>
              <a:rPr lang="de"/>
              <a:t>Bei der Ausgabe soll auf die deklarierten Variablen zurückgegriffen werden</a:t>
            </a:r>
            <a:endParaRPr/>
          </a:p>
          <a:p>
            <a:pPr indent="0" lvl="0" marL="457200" rtl="0" algn="l">
              <a:spcBef>
                <a:spcPts val="32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3" name="Google Shape;93;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0"/>
              </a:spcBef>
              <a:spcAft>
                <a:spcPts val="0"/>
              </a:spcAft>
              <a:buClr>
                <a:schemeClr val="dk1"/>
              </a:buClr>
              <a:buSzPts val="1400"/>
              <a:buAutoNum type="arabicPeriod"/>
            </a:pPr>
            <a:r>
              <a:rPr lang="de" sz="1400"/>
              <a:t>Funktionsweise von Java</a:t>
            </a:r>
            <a:endParaRPr sz="1400"/>
          </a:p>
          <a:p>
            <a:pPr indent="-317500" lvl="1" marL="914400" rtl="0" algn="l">
              <a:spcBef>
                <a:spcPts val="0"/>
              </a:spcBef>
              <a:spcAft>
                <a:spcPts val="0"/>
              </a:spcAft>
              <a:buSzPts val="1400"/>
              <a:buAutoNum type="arabicPeriod"/>
            </a:pPr>
            <a:r>
              <a:rPr lang="de" sz="1400"/>
              <a:t>Sprachkonzepte von Java</a:t>
            </a:r>
            <a:endParaRPr sz="1400"/>
          </a:p>
          <a:p>
            <a:pPr indent="-317500" lvl="1" marL="914400" rtl="0" algn="l">
              <a:spcBef>
                <a:spcPts val="0"/>
              </a:spcBef>
              <a:spcAft>
                <a:spcPts val="0"/>
              </a:spcAft>
              <a:buSzPts val="1400"/>
              <a:buAutoNum type="arabicPeriod"/>
            </a:pPr>
            <a:r>
              <a:rPr lang="de" sz="1400"/>
              <a:t>Workflow</a:t>
            </a:r>
            <a:br>
              <a:rPr lang="de" sz="1400"/>
            </a:br>
            <a:endParaRPr sz="1400"/>
          </a:p>
          <a:p>
            <a:pPr indent="-317500" lvl="0" marL="457200" rtl="0" algn="l">
              <a:spcBef>
                <a:spcPts val="0"/>
              </a:spcBef>
              <a:spcAft>
                <a:spcPts val="0"/>
              </a:spcAft>
              <a:buClr>
                <a:schemeClr val="dk1"/>
              </a:buClr>
              <a:buSzPts val="1400"/>
              <a:buAutoNum type="arabicPeriod"/>
            </a:pPr>
            <a:r>
              <a:rPr lang="de" sz="1400"/>
              <a:t>Ein erstes Programm: “Hello World!”</a:t>
            </a:r>
            <a:br>
              <a:rPr lang="de" sz="1400"/>
            </a:br>
            <a:endParaRPr sz="1400"/>
          </a:p>
          <a:p>
            <a:pPr indent="-317500" lvl="0" marL="457200" rtl="0" algn="l">
              <a:spcBef>
                <a:spcPts val="0"/>
              </a:spcBef>
              <a:spcAft>
                <a:spcPts val="0"/>
              </a:spcAft>
              <a:buSzPts val="1400"/>
              <a:buAutoNum type="arabicPeriod"/>
            </a:pPr>
            <a:r>
              <a:rPr lang="de" sz="1400"/>
              <a:t>Variablen</a:t>
            </a:r>
            <a:endParaRPr sz="1400"/>
          </a:p>
          <a:p>
            <a:pPr indent="-317500" lvl="1" marL="914400" rtl="0" algn="l">
              <a:spcBef>
                <a:spcPts val="0"/>
              </a:spcBef>
              <a:spcAft>
                <a:spcPts val="0"/>
              </a:spcAft>
              <a:buSzPts val="1400"/>
              <a:buAutoNum type="arabicPeriod"/>
            </a:pPr>
            <a:r>
              <a:rPr lang="de" sz="1400"/>
              <a:t>Was sind Variablen?</a:t>
            </a:r>
            <a:endParaRPr sz="1400"/>
          </a:p>
          <a:p>
            <a:pPr indent="-317500" lvl="1" marL="914400" rtl="0" algn="l">
              <a:spcBef>
                <a:spcPts val="0"/>
              </a:spcBef>
              <a:spcAft>
                <a:spcPts val="0"/>
              </a:spcAft>
              <a:buSzPts val="1400"/>
              <a:buAutoNum type="arabicPeriod"/>
            </a:pPr>
            <a:r>
              <a:rPr lang="de" sz="1400"/>
              <a:t>Datentypen</a:t>
            </a:r>
            <a:endParaRPr sz="1400"/>
          </a:p>
          <a:p>
            <a:pPr indent="-317500" lvl="1" marL="914400" rtl="0" algn="l">
              <a:spcBef>
                <a:spcPts val="0"/>
              </a:spcBef>
              <a:spcAft>
                <a:spcPts val="0"/>
              </a:spcAft>
              <a:buSzPts val="1400"/>
              <a:buAutoNum type="arabicPeriod"/>
            </a:pPr>
            <a:r>
              <a:rPr lang="de" sz="1400"/>
              <a:t>Operatoren</a:t>
            </a:r>
            <a:br>
              <a:rPr lang="de" sz="1400"/>
            </a:br>
            <a:endParaRPr sz="1400"/>
          </a:p>
          <a:p>
            <a:pPr indent="-317500" lvl="0" marL="457200" rtl="0" algn="l">
              <a:spcBef>
                <a:spcPts val="0"/>
              </a:spcBef>
              <a:spcAft>
                <a:spcPts val="0"/>
              </a:spcAft>
              <a:buSzPts val="1400"/>
              <a:buAutoNum type="arabicPeriod"/>
            </a:pPr>
            <a:r>
              <a:rPr lang="de" sz="1400"/>
              <a:t>Fehlerbehandlung</a:t>
            </a:r>
            <a:endParaRPr sz="1400"/>
          </a:p>
          <a:p>
            <a:pPr indent="0" lvl="0" marL="0" rtl="0" algn="l">
              <a:spcBef>
                <a:spcPts val="320"/>
              </a:spcBef>
              <a:spcAft>
                <a:spcPts val="0"/>
              </a:spcAft>
              <a:buClr>
                <a:schemeClr val="dk1"/>
              </a:buClr>
              <a:buSzPts val="1100"/>
              <a:buFont typeface="Arial"/>
              <a:buNone/>
            </a:pPr>
            <a:r>
              <a:t/>
            </a:r>
            <a:endParaRPr sz="1400"/>
          </a:p>
          <a:p>
            <a:pPr indent="-317500" lvl="0" marL="457200" rtl="0" algn="l">
              <a:spcBef>
                <a:spcPts val="320"/>
              </a:spcBef>
              <a:spcAft>
                <a:spcPts val="0"/>
              </a:spcAft>
              <a:buClr>
                <a:schemeClr val="dk1"/>
              </a:buClr>
              <a:buSzPts val="1400"/>
              <a:buAutoNum type="arabicPeriod"/>
            </a:pPr>
            <a:r>
              <a:rPr lang="de" sz="1400"/>
              <a:t>Fragen</a:t>
            </a:r>
            <a:br>
              <a:rPr lang="de" sz="1400"/>
            </a:br>
            <a:endParaRPr sz="1400"/>
          </a:p>
          <a:p>
            <a:pPr indent="-317500" lvl="0" marL="457200" rtl="0" algn="l">
              <a:spcBef>
                <a:spcPts val="0"/>
              </a:spcBef>
              <a:spcAft>
                <a:spcPts val="0"/>
              </a:spcAft>
              <a:buClr>
                <a:schemeClr val="dk1"/>
              </a:buClr>
              <a:buSzPts val="1400"/>
              <a:buAutoNum type="arabicPeriod"/>
            </a:pPr>
            <a:r>
              <a:rPr lang="de" sz="1400"/>
              <a:t>Übungsaufgabe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a:t>
            </a:r>
            <a:r>
              <a:rPr lang="de"/>
              <a:t>.1. Sprachkonzepte von Java</a:t>
            </a:r>
            <a:endParaRPr/>
          </a:p>
        </p:txBody>
      </p:sp>
      <p:sp>
        <p:nvSpPr>
          <p:cNvPr id="99" name="Google Shape;99;p19"/>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p>
            <a:pPr indent="-317500" lvl="0" marL="457200" rtl="0" algn="l">
              <a:lnSpc>
                <a:spcPct val="100000"/>
              </a:lnSpc>
              <a:spcBef>
                <a:spcPts val="320"/>
              </a:spcBef>
              <a:spcAft>
                <a:spcPts val="0"/>
              </a:spcAft>
              <a:buSzPts val="1400"/>
              <a:buChar char="●"/>
            </a:pPr>
            <a:r>
              <a:rPr b="1" lang="de"/>
              <a:t>Objektorientiert</a:t>
            </a:r>
            <a:endParaRPr b="1"/>
          </a:p>
          <a:p>
            <a:pPr indent="-342900" lvl="1" marL="914400" rtl="0" algn="l">
              <a:lnSpc>
                <a:spcPct val="100000"/>
              </a:lnSpc>
              <a:spcBef>
                <a:spcPts val="0"/>
              </a:spcBef>
              <a:spcAft>
                <a:spcPts val="0"/>
              </a:spcAft>
              <a:buSzPts val="1800"/>
              <a:buChar char="-"/>
            </a:pPr>
            <a:r>
              <a:rPr lang="de"/>
              <a:t>Für euch in den ersten zwei Wochen noch nicht so wichtig, aber hier ganz passend</a:t>
            </a:r>
            <a:endParaRPr/>
          </a:p>
          <a:p>
            <a:pPr indent="-342900" lvl="1" marL="914400" rtl="0" algn="l">
              <a:lnSpc>
                <a:spcPct val="100000"/>
              </a:lnSpc>
              <a:spcBef>
                <a:spcPts val="0"/>
              </a:spcBef>
              <a:spcAft>
                <a:spcPts val="0"/>
              </a:spcAft>
              <a:buSzPts val="1800"/>
              <a:buChar char="-"/>
            </a:pPr>
            <a:r>
              <a:rPr lang="de"/>
              <a:t>In Java ist (nahezu) </a:t>
            </a:r>
            <a:r>
              <a:rPr b="1" lang="de"/>
              <a:t>alles ein Objekt.</a:t>
            </a:r>
            <a:endParaRPr b="1"/>
          </a:p>
          <a:p>
            <a:pPr indent="-342900" lvl="1" marL="914400" rtl="0" algn="l">
              <a:lnSpc>
                <a:spcPct val="100000"/>
              </a:lnSpc>
              <a:spcBef>
                <a:spcPts val="0"/>
              </a:spcBef>
              <a:spcAft>
                <a:spcPts val="0"/>
              </a:spcAft>
              <a:buSzPts val="1800"/>
              <a:buChar char="-"/>
            </a:pPr>
            <a:r>
              <a:rPr lang="de"/>
              <a:t>Ein Klasse ist ein Datentyp, welcher bestimmte Attribute und Verhalten kapselt</a:t>
            </a:r>
            <a:endParaRPr/>
          </a:p>
          <a:p>
            <a:pPr indent="-342900" lvl="1" marL="914400" rtl="0" algn="l">
              <a:lnSpc>
                <a:spcPct val="100000"/>
              </a:lnSpc>
              <a:spcBef>
                <a:spcPts val="0"/>
              </a:spcBef>
              <a:spcAft>
                <a:spcPts val="0"/>
              </a:spcAft>
              <a:buSzPts val="1800"/>
              <a:buChar char="-"/>
            </a:pPr>
            <a:r>
              <a:rPr lang="de"/>
              <a:t>Eine Instanz einer Klasse nennt sich Objekt </a:t>
            </a:r>
            <a:endParaRPr/>
          </a:p>
          <a:p>
            <a:pPr indent="-342900" lvl="2" marL="1371600" rtl="0" algn="l">
              <a:lnSpc>
                <a:spcPct val="100000"/>
              </a:lnSpc>
              <a:spcBef>
                <a:spcPts val="0"/>
              </a:spcBef>
              <a:spcAft>
                <a:spcPts val="0"/>
              </a:spcAft>
              <a:buSzPts val="1800"/>
              <a:buChar char="■"/>
            </a:pPr>
            <a:r>
              <a:rPr lang="de"/>
              <a:t>Klasse: Person, Objekt/Instanz: Die Person David Gemen</a:t>
            </a:r>
            <a:endParaRPr/>
          </a:p>
          <a:p>
            <a:pPr indent="-342900" lvl="1" marL="914400" rtl="0" algn="l">
              <a:lnSpc>
                <a:spcPct val="100000"/>
              </a:lnSpc>
              <a:spcBef>
                <a:spcPts val="0"/>
              </a:spcBef>
              <a:spcAft>
                <a:spcPts val="0"/>
              </a:spcAft>
              <a:buSzPts val="1800"/>
              <a:buChar char="-"/>
            </a:pPr>
            <a:r>
              <a:rPr lang="de"/>
              <a:t>Komplexere Java-Programme sind ein Zusammenspiel kooperierender Objekte</a:t>
            </a:r>
            <a:endParaRPr/>
          </a:p>
          <a:p>
            <a:pPr indent="0" lvl="0" marL="914400" rtl="0" algn="l">
              <a:lnSpc>
                <a:spcPct val="100000"/>
              </a:lnSpc>
              <a:spcBef>
                <a:spcPts val="320"/>
              </a:spcBef>
              <a:spcAft>
                <a:spcPts val="0"/>
              </a:spcAft>
              <a:buSzPts val="1400"/>
              <a:buNone/>
            </a:pPr>
            <a:r>
              <a:t/>
            </a:r>
            <a:endParaRPr/>
          </a:p>
          <a:p>
            <a:pPr indent="-317500" lvl="0" marL="457200" rtl="0" algn="l">
              <a:lnSpc>
                <a:spcPct val="100000"/>
              </a:lnSpc>
              <a:spcBef>
                <a:spcPts val="320"/>
              </a:spcBef>
              <a:spcAft>
                <a:spcPts val="0"/>
              </a:spcAft>
              <a:buSzPts val="1400"/>
              <a:buChar char="●"/>
            </a:pPr>
            <a:r>
              <a:rPr b="1" lang="de"/>
              <a:t>Imperativ</a:t>
            </a:r>
            <a:endParaRPr b="1"/>
          </a:p>
          <a:p>
            <a:pPr indent="-342900" lvl="1" marL="914400" rtl="0" algn="l">
              <a:lnSpc>
                <a:spcPct val="100000"/>
              </a:lnSpc>
              <a:spcBef>
                <a:spcPts val="0"/>
              </a:spcBef>
              <a:spcAft>
                <a:spcPts val="0"/>
              </a:spcAft>
              <a:buSzPts val="1800"/>
              <a:buChar char="-"/>
            </a:pPr>
            <a:r>
              <a:rPr lang="de"/>
              <a:t>Java-Programmcode ist eine Reihe von Anweisungen an den Computer, die dieser in </a:t>
            </a:r>
            <a:r>
              <a:rPr b="1" lang="de"/>
              <a:t>vorgegebener Reihenfolge</a:t>
            </a:r>
            <a:r>
              <a:rPr lang="de"/>
              <a:t> (</a:t>
            </a:r>
            <a:r>
              <a:rPr b="1" lang="de"/>
              <a:t>von oben nach unten</a:t>
            </a:r>
            <a:r>
              <a:rPr lang="de"/>
              <a:t>, ggf. mit expliziten Sprüngen) ausführt.</a:t>
            </a:r>
            <a:endParaRPr/>
          </a:p>
          <a:p>
            <a:pPr indent="0" lvl="0" marL="914400" rtl="0" algn="l">
              <a:lnSpc>
                <a:spcPct val="100000"/>
              </a:lnSpc>
              <a:spcBef>
                <a:spcPts val="320"/>
              </a:spcBef>
              <a:spcAft>
                <a:spcPts val="0"/>
              </a:spcAft>
              <a:buSzPts val="1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1</a:t>
            </a:r>
            <a:r>
              <a:rPr lang="de"/>
              <a:t>.2. Workflow</a:t>
            </a:r>
            <a:endParaRPr/>
          </a:p>
        </p:txBody>
      </p:sp>
      <p:sp>
        <p:nvSpPr>
          <p:cNvPr id="105" name="Google Shape;105;p20"/>
          <p:cNvSpPr txBox="1"/>
          <p:nvPr>
            <p:ph idx="1" type="body"/>
          </p:nvPr>
        </p:nvSpPr>
        <p:spPr>
          <a:xfrm>
            <a:off x="481175" y="884250"/>
            <a:ext cx="8375700" cy="3375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400"/>
              <a:buNone/>
            </a:pPr>
            <a:r>
              <a:rPr lang="de"/>
              <a:t>Die meisten Programmiersprachen sind entweder </a:t>
            </a:r>
            <a:r>
              <a:rPr b="1" lang="de"/>
              <a:t>kompiliert</a:t>
            </a:r>
            <a:r>
              <a:rPr lang="de"/>
              <a:t> (Umwandlung des Programmcodes in Maschinencode, der dann ausgeführt wird) oder </a:t>
            </a:r>
            <a:r>
              <a:rPr b="1" lang="de"/>
              <a:t>interpretiert</a:t>
            </a:r>
            <a:r>
              <a:rPr lang="de"/>
              <a:t> (Direkte Ausführung des Programmcodes). Java hat beides: Kompilierung und Interpretation. </a:t>
            </a:r>
            <a:endParaRPr/>
          </a:p>
          <a:p>
            <a:pPr indent="-317500" lvl="0" marL="457200" rtl="0" algn="l">
              <a:lnSpc>
                <a:spcPct val="100000"/>
              </a:lnSpc>
              <a:spcBef>
                <a:spcPts val="320"/>
              </a:spcBef>
              <a:spcAft>
                <a:spcPts val="0"/>
              </a:spcAft>
              <a:buSzPts val="1400"/>
              <a:buChar char="➔"/>
            </a:pPr>
            <a:r>
              <a:rPr lang="de"/>
              <a:t>Der Vorteil: Plattformunabhängigkeit.</a:t>
            </a:r>
            <a:endParaRPr/>
          </a:p>
          <a:p>
            <a:pPr indent="0" lvl="0" marL="0" rtl="0" algn="l">
              <a:lnSpc>
                <a:spcPct val="100000"/>
              </a:lnSpc>
              <a:spcBef>
                <a:spcPts val="320"/>
              </a:spcBef>
              <a:spcAft>
                <a:spcPts val="0"/>
              </a:spcAft>
              <a:buSzPts val="1400"/>
              <a:buNone/>
            </a:pPr>
            <a:r>
              <a:t/>
            </a:r>
            <a:endParaRPr/>
          </a:p>
          <a:p>
            <a:pPr indent="0" lvl="0" marL="0" rtl="0" algn="l">
              <a:lnSpc>
                <a:spcPct val="100000"/>
              </a:lnSpc>
              <a:spcBef>
                <a:spcPts val="320"/>
              </a:spcBef>
              <a:spcAft>
                <a:spcPts val="0"/>
              </a:spcAft>
              <a:buSzPts val="1400"/>
              <a:buNone/>
            </a:pPr>
            <a:r>
              <a:t/>
            </a:r>
            <a:endParaRPr/>
          </a:p>
        </p:txBody>
      </p:sp>
      <p:pic>
        <p:nvPicPr>
          <p:cNvPr id="106" name="Google Shape;106;p20"/>
          <p:cNvPicPr preferRelativeResize="0"/>
          <p:nvPr/>
        </p:nvPicPr>
        <p:blipFill rotWithShape="1">
          <a:blip r:embed="rId3">
            <a:alphaModFix/>
          </a:blip>
          <a:srcRect b="0" l="0" r="0" t="0"/>
          <a:stretch/>
        </p:blipFill>
        <p:spPr>
          <a:xfrm>
            <a:off x="2019300" y="2097063"/>
            <a:ext cx="5105400" cy="2162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 Ein erstes Programm: “Hello World!”</a:t>
            </a:r>
            <a:endParaRPr/>
          </a:p>
        </p:txBody>
      </p:sp>
      <p:pic>
        <p:nvPicPr>
          <p:cNvPr id="112" name="Google Shape;112;p21"/>
          <p:cNvPicPr preferRelativeResize="0"/>
          <p:nvPr/>
        </p:nvPicPr>
        <p:blipFill>
          <a:blip r:embed="rId3">
            <a:alphaModFix/>
          </a:blip>
          <a:stretch>
            <a:fillRect/>
          </a:stretch>
        </p:blipFill>
        <p:spPr>
          <a:xfrm>
            <a:off x="1224212" y="799475"/>
            <a:ext cx="6790876" cy="3544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a:t>
            </a:r>
            <a:r>
              <a:rPr lang="de"/>
              <a:t>. Ein erstes Programm: “Hello World!”</a:t>
            </a:r>
            <a:endParaRPr/>
          </a:p>
        </p:txBody>
      </p:sp>
      <p:pic>
        <p:nvPicPr>
          <p:cNvPr id="118" name="Google Shape;118;p22"/>
          <p:cNvPicPr preferRelativeResize="0"/>
          <p:nvPr/>
        </p:nvPicPr>
        <p:blipFill>
          <a:blip r:embed="rId3">
            <a:alphaModFix/>
          </a:blip>
          <a:stretch>
            <a:fillRect/>
          </a:stretch>
        </p:blipFill>
        <p:spPr>
          <a:xfrm>
            <a:off x="2011041" y="1235038"/>
            <a:ext cx="5121925" cy="2673425"/>
          </a:xfrm>
          <a:prstGeom prst="rect">
            <a:avLst/>
          </a:prstGeom>
          <a:noFill/>
          <a:ln>
            <a:noFill/>
          </a:ln>
        </p:spPr>
      </p:pic>
      <p:cxnSp>
        <p:nvCxnSpPr>
          <p:cNvPr id="119" name="Google Shape;119;p22"/>
          <p:cNvCxnSpPr/>
          <p:nvPr/>
        </p:nvCxnSpPr>
        <p:spPr>
          <a:xfrm flipH="1">
            <a:off x="4172425" y="872350"/>
            <a:ext cx="3201300" cy="748800"/>
          </a:xfrm>
          <a:prstGeom prst="straightConnector1">
            <a:avLst/>
          </a:prstGeom>
          <a:noFill/>
          <a:ln cap="flat" cmpd="sng" w="9525">
            <a:solidFill>
              <a:srgbClr val="FF0000"/>
            </a:solidFill>
            <a:prstDash val="solid"/>
            <a:round/>
            <a:headEnd len="med" w="med" type="none"/>
            <a:tailEnd len="med" w="med" type="triangle"/>
          </a:ln>
        </p:spPr>
      </p:cxnSp>
      <p:cxnSp>
        <p:nvCxnSpPr>
          <p:cNvPr id="120" name="Google Shape;120;p22"/>
          <p:cNvCxnSpPr/>
          <p:nvPr/>
        </p:nvCxnSpPr>
        <p:spPr>
          <a:xfrm flipH="1">
            <a:off x="5118925" y="1024750"/>
            <a:ext cx="2407200" cy="1468800"/>
          </a:xfrm>
          <a:prstGeom prst="straightConnector1">
            <a:avLst/>
          </a:prstGeom>
          <a:noFill/>
          <a:ln cap="flat" cmpd="sng" w="9525">
            <a:solidFill>
              <a:srgbClr val="FF0000"/>
            </a:solidFill>
            <a:prstDash val="solid"/>
            <a:round/>
            <a:headEnd len="med" w="med" type="none"/>
            <a:tailEnd len="med" w="med" type="triangle"/>
          </a:ln>
        </p:spPr>
      </p:cxnSp>
      <p:cxnSp>
        <p:nvCxnSpPr>
          <p:cNvPr id="121" name="Google Shape;121;p22"/>
          <p:cNvCxnSpPr/>
          <p:nvPr/>
        </p:nvCxnSpPr>
        <p:spPr>
          <a:xfrm flipH="1">
            <a:off x="6723625" y="1177150"/>
            <a:ext cx="954900" cy="2122800"/>
          </a:xfrm>
          <a:prstGeom prst="straightConnector1">
            <a:avLst/>
          </a:prstGeom>
          <a:noFill/>
          <a:ln cap="flat" cmpd="sng" w="9525">
            <a:solidFill>
              <a:srgbClr val="FF0000"/>
            </a:solidFill>
            <a:prstDash val="solid"/>
            <a:round/>
            <a:headEnd len="med" w="med" type="none"/>
            <a:tailEnd len="med" w="med" type="triangle"/>
          </a:ln>
        </p:spPr>
      </p:cxnSp>
      <p:sp>
        <p:nvSpPr>
          <p:cNvPr id="122" name="Google Shape;122;p22"/>
          <p:cNvSpPr txBox="1"/>
          <p:nvPr/>
        </p:nvSpPr>
        <p:spPr>
          <a:xfrm>
            <a:off x="7480700" y="715975"/>
            <a:ext cx="157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Kommentare</a:t>
            </a:r>
            <a:endParaRPr/>
          </a:p>
        </p:txBody>
      </p:sp>
      <p:sp>
        <p:nvSpPr>
          <p:cNvPr id="123" name="Google Shape;123;p22"/>
          <p:cNvSpPr txBox="1"/>
          <p:nvPr/>
        </p:nvSpPr>
        <p:spPr>
          <a:xfrm>
            <a:off x="139900" y="8476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Klasse</a:t>
            </a:r>
            <a:endParaRPr/>
          </a:p>
        </p:txBody>
      </p:sp>
      <p:cxnSp>
        <p:nvCxnSpPr>
          <p:cNvPr id="124" name="Google Shape;124;p22"/>
          <p:cNvCxnSpPr/>
          <p:nvPr/>
        </p:nvCxnSpPr>
        <p:spPr>
          <a:xfrm>
            <a:off x="946400" y="1176825"/>
            <a:ext cx="1473000" cy="921600"/>
          </a:xfrm>
          <a:prstGeom prst="straightConnector1">
            <a:avLst/>
          </a:prstGeom>
          <a:noFill/>
          <a:ln cap="flat" cmpd="sng" w="9525">
            <a:solidFill>
              <a:srgbClr val="FF0000"/>
            </a:solidFill>
            <a:prstDash val="solid"/>
            <a:round/>
            <a:headEnd len="med" w="med" type="none"/>
            <a:tailEnd len="med" w="med" type="triangle"/>
          </a:ln>
        </p:spPr>
      </p:cxnSp>
      <p:sp>
        <p:nvSpPr>
          <p:cNvPr id="125" name="Google Shape;125;p22"/>
          <p:cNvSpPr txBox="1"/>
          <p:nvPr/>
        </p:nvSpPr>
        <p:spPr>
          <a:xfrm>
            <a:off x="2765125" y="4048975"/>
            <a:ext cx="9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“Scopes”</a:t>
            </a:r>
            <a:endParaRPr/>
          </a:p>
        </p:txBody>
      </p:sp>
      <p:cxnSp>
        <p:nvCxnSpPr>
          <p:cNvPr id="126" name="Google Shape;126;p22"/>
          <p:cNvCxnSpPr>
            <a:stCxn id="125" idx="1"/>
          </p:cNvCxnSpPr>
          <p:nvPr/>
        </p:nvCxnSpPr>
        <p:spPr>
          <a:xfrm rot="10800000">
            <a:off x="2600725" y="3851575"/>
            <a:ext cx="164400" cy="397500"/>
          </a:xfrm>
          <a:prstGeom prst="straightConnector1">
            <a:avLst/>
          </a:prstGeom>
          <a:noFill/>
          <a:ln cap="flat" cmpd="sng" w="9525">
            <a:solidFill>
              <a:srgbClr val="FF0000"/>
            </a:solidFill>
            <a:prstDash val="solid"/>
            <a:round/>
            <a:headEnd len="med" w="med" type="none"/>
            <a:tailEnd len="med" w="med" type="triangle"/>
          </a:ln>
        </p:spPr>
      </p:cxnSp>
      <p:cxnSp>
        <p:nvCxnSpPr>
          <p:cNvPr id="127" name="Google Shape;127;p22"/>
          <p:cNvCxnSpPr>
            <a:stCxn id="125" idx="1"/>
          </p:cNvCxnSpPr>
          <p:nvPr/>
        </p:nvCxnSpPr>
        <p:spPr>
          <a:xfrm flipH="1" rot="10800000">
            <a:off x="2765125" y="2246875"/>
            <a:ext cx="1440300" cy="2002200"/>
          </a:xfrm>
          <a:prstGeom prst="straightConnector1">
            <a:avLst/>
          </a:prstGeom>
          <a:noFill/>
          <a:ln cap="flat" cmpd="sng" w="9525">
            <a:solidFill>
              <a:srgbClr val="FF0000"/>
            </a:solidFill>
            <a:prstDash val="solid"/>
            <a:round/>
            <a:headEnd len="med" w="med" type="none"/>
            <a:tailEnd len="med" w="med" type="triangle"/>
          </a:ln>
        </p:spPr>
      </p:cxnSp>
      <p:cxnSp>
        <p:nvCxnSpPr>
          <p:cNvPr id="128" name="Google Shape;128;p22"/>
          <p:cNvCxnSpPr>
            <a:stCxn id="125" idx="3"/>
          </p:cNvCxnSpPr>
          <p:nvPr/>
        </p:nvCxnSpPr>
        <p:spPr>
          <a:xfrm flipH="1" rot="10800000">
            <a:off x="3720025" y="3398875"/>
            <a:ext cx="1826700" cy="850200"/>
          </a:xfrm>
          <a:prstGeom prst="straightConnector1">
            <a:avLst/>
          </a:prstGeom>
          <a:noFill/>
          <a:ln cap="flat" cmpd="sng" w="9525">
            <a:solidFill>
              <a:srgbClr val="FF0000"/>
            </a:solidFill>
            <a:prstDash val="solid"/>
            <a:round/>
            <a:headEnd len="med" w="med" type="none"/>
            <a:tailEnd len="med" w="med" type="triangle"/>
          </a:ln>
        </p:spPr>
      </p:cxnSp>
      <p:cxnSp>
        <p:nvCxnSpPr>
          <p:cNvPr id="129" name="Google Shape;129;p22"/>
          <p:cNvCxnSpPr>
            <a:stCxn id="125" idx="3"/>
          </p:cNvCxnSpPr>
          <p:nvPr/>
        </p:nvCxnSpPr>
        <p:spPr>
          <a:xfrm rot="10800000">
            <a:off x="2904925" y="3736375"/>
            <a:ext cx="815100" cy="512700"/>
          </a:xfrm>
          <a:prstGeom prst="straightConnector1">
            <a:avLst/>
          </a:prstGeom>
          <a:noFill/>
          <a:ln cap="flat" cmpd="sng" w="9525">
            <a:solidFill>
              <a:srgbClr val="FF0000"/>
            </a:solidFill>
            <a:prstDash val="solid"/>
            <a:round/>
            <a:headEnd len="med" w="med" type="none"/>
            <a:tailEnd len="med" w="med" type="triangle"/>
          </a:ln>
        </p:spPr>
      </p:cxnSp>
      <p:sp>
        <p:nvSpPr>
          <p:cNvPr id="130" name="Google Shape;130;p22"/>
          <p:cNvSpPr txBox="1"/>
          <p:nvPr/>
        </p:nvSpPr>
        <p:spPr>
          <a:xfrm>
            <a:off x="222200" y="2567625"/>
            <a:ext cx="474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Main-Funktion</a:t>
            </a:r>
            <a:endParaRPr/>
          </a:p>
        </p:txBody>
      </p:sp>
      <p:cxnSp>
        <p:nvCxnSpPr>
          <p:cNvPr id="131" name="Google Shape;131;p22"/>
          <p:cNvCxnSpPr/>
          <p:nvPr/>
        </p:nvCxnSpPr>
        <p:spPr>
          <a:xfrm>
            <a:off x="1538925" y="2806300"/>
            <a:ext cx="1135800" cy="485700"/>
          </a:xfrm>
          <a:prstGeom prst="straightConnector1">
            <a:avLst/>
          </a:prstGeom>
          <a:noFill/>
          <a:ln cap="flat" cmpd="sng" w="9525">
            <a:solidFill>
              <a:srgbClr val="FF0000"/>
            </a:solidFill>
            <a:prstDash val="solid"/>
            <a:round/>
            <a:headEnd len="med" w="med" type="none"/>
            <a:tailEnd len="med" w="med" type="triangle"/>
          </a:ln>
        </p:spPr>
      </p:cxnSp>
      <p:sp>
        <p:nvSpPr>
          <p:cNvPr id="132" name="Google Shape;132;p22"/>
          <p:cNvSpPr txBox="1"/>
          <p:nvPr/>
        </p:nvSpPr>
        <p:spPr>
          <a:xfrm>
            <a:off x="5184650" y="4155950"/>
            <a:ext cx="16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Konsolenausgabe</a:t>
            </a:r>
            <a:endParaRPr/>
          </a:p>
        </p:txBody>
      </p:sp>
      <p:cxnSp>
        <p:nvCxnSpPr>
          <p:cNvPr id="133" name="Google Shape;133;p22"/>
          <p:cNvCxnSpPr/>
          <p:nvPr/>
        </p:nvCxnSpPr>
        <p:spPr>
          <a:xfrm rot="10800000">
            <a:off x="4180750" y="3604600"/>
            <a:ext cx="1588200" cy="592500"/>
          </a:xfrm>
          <a:prstGeom prst="straightConnector1">
            <a:avLst/>
          </a:prstGeom>
          <a:noFill/>
          <a:ln cap="flat" cmpd="sng" w="9525">
            <a:solidFill>
              <a:srgbClr val="FF0000"/>
            </a:solidFill>
            <a:prstDash val="solid"/>
            <a:round/>
            <a:headEnd len="med" w="med" type="none"/>
            <a:tailEnd len="med" w="med" type="triangle"/>
          </a:ln>
        </p:spPr>
      </p:cxnSp>
      <p:sp>
        <p:nvSpPr>
          <p:cNvPr id="134" name="Google Shape;134;p22"/>
          <p:cNvSpPr txBox="1"/>
          <p:nvPr/>
        </p:nvSpPr>
        <p:spPr>
          <a:xfrm>
            <a:off x="7595925" y="38627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Semikola</a:t>
            </a:r>
            <a:endParaRPr/>
          </a:p>
        </p:txBody>
      </p:sp>
      <p:cxnSp>
        <p:nvCxnSpPr>
          <p:cNvPr id="135" name="Google Shape;135;p22"/>
          <p:cNvCxnSpPr/>
          <p:nvPr/>
        </p:nvCxnSpPr>
        <p:spPr>
          <a:xfrm rot="10800000">
            <a:off x="5661825" y="3571750"/>
            <a:ext cx="1934100" cy="4443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3.1. Was sind Variablen?</a:t>
            </a:r>
            <a:endParaRPr/>
          </a:p>
        </p:txBody>
      </p:sp>
      <p:sp>
        <p:nvSpPr>
          <p:cNvPr id="141" name="Google Shape;141;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In (nahezu) allen Programmiersprachen kann man Daten in sog. Variablen speichern.</a:t>
            </a:r>
            <a:endParaRPr/>
          </a:p>
          <a:p>
            <a:pPr indent="0" lvl="0" marL="0" rtl="0" algn="l">
              <a:spcBef>
                <a:spcPts val="320"/>
              </a:spcBef>
              <a:spcAft>
                <a:spcPts val="0"/>
              </a:spcAft>
              <a:buNone/>
            </a:pPr>
            <a:r>
              <a:rPr lang="de"/>
              <a:t>Variablen kann man, je nach ihrem </a:t>
            </a:r>
            <a:r>
              <a:rPr b="1" lang="de"/>
              <a:t>Typ,</a:t>
            </a:r>
            <a:r>
              <a:rPr lang="de"/>
              <a:t> bestimmte Werte zuweisen. Bei Java muss der Typ jeder Variable zum Zeitpunkt der </a:t>
            </a:r>
            <a:r>
              <a:rPr b="1" lang="de"/>
              <a:t>Deklaration</a:t>
            </a:r>
            <a:r>
              <a:rPr lang="de"/>
              <a:t> feststehen. In dieser Variable können dann nur Daten vom Typ der Variable gespeichert werden (</a:t>
            </a:r>
            <a:r>
              <a:rPr b="1" lang="de"/>
              <a:t>Zuweisung</a:t>
            </a:r>
            <a:r>
              <a:rPr lang="de"/>
              <a:t>).</a:t>
            </a:r>
            <a:endParaRPr/>
          </a:p>
          <a:p>
            <a:pPr indent="0" lvl="0" marL="0" rtl="0" algn="l">
              <a:spcBef>
                <a:spcPts val="320"/>
              </a:spcBef>
              <a:spcAft>
                <a:spcPts val="0"/>
              </a:spcAft>
              <a:buNone/>
            </a:pPr>
            <a:r>
              <a:rPr lang="de"/>
              <a:t>Auf Variablen kann im Programm zu einem späteren Zeitpunkt </a:t>
            </a:r>
            <a:r>
              <a:rPr b="1" lang="de"/>
              <a:t>zugegriffen</a:t>
            </a:r>
            <a:r>
              <a:rPr lang="de"/>
              <a:t>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Variablen kann auch direkt bei der Deklaration einen Wert zugewiesen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pic>
        <p:nvPicPr>
          <p:cNvPr id="142" name="Google Shape;142;p23"/>
          <p:cNvPicPr preferRelativeResize="0"/>
          <p:nvPr/>
        </p:nvPicPr>
        <p:blipFill>
          <a:blip r:embed="rId3">
            <a:alphaModFix/>
          </a:blip>
          <a:stretch>
            <a:fillRect/>
          </a:stretch>
        </p:blipFill>
        <p:spPr>
          <a:xfrm>
            <a:off x="2470250" y="2241538"/>
            <a:ext cx="3529125" cy="660425"/>
          </a:xfrm>
          <a:prstGeom prst="rect">
            <a:avLst/>
          </a:prstGeom>
          <a:noFill/>
          <a:ln>
            <a:noFill/>
          </a:ln>
        </p:spPr>
      </p:pic>
      <p:pic>
        <p:nvPicPr>
          <p:cNvPr id="143" name="Google Shape;143;p23"/>
          <p:cNvPicPr preferRelativeResize="0"/>
          <p:nvPr/>
        </p:nvPicPr>
        <p:blipFill>
          <a:blip r:embed="rId4">
            <a:alphaModFix/>
          </a:blip>
          <a:stretch>
            <a:fillRect/>
          </a:stretch>
        </p:blipFill>
        <p:spPr>
          <a:xfrm>
            <a:off x="2805000" y="3908500"/>
            <a:ext cx="2859624" cy="273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3.1. Was sind Variablen?</a:t>
            </a:r>
            <a:endParaRPr/>
          </a:p>
        </p:txBody>
      </p:sp>
      <p:sp>
        <p:nvSpPr>
          <p:cNvPr id="149" name="Google Shape;149;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Variablen können auch überschrieben werden, indem man ihnen einfach einen neuen Wert zuweist.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Clr>
                <a:schemeClr val="dk1"/>
              </a:buClr>
              <a:buSzPts val="1100"/>
              <a:buFont typeface="Arial"/>
              <a:buNone/>
            </a:pPr>
            <a:r>
              <a:rPr lang="de"/>
              <a:t>Variablen sind nur innerhalb des Scopes ( =&gt; {}), in dem sie deklariert sind und erst nach der Deklaration sichtbar.</a:t>
            </a:r>
            <a:endParaRPr/>
          </a:p>
        </p:txBody>
      </p:sp>
      <p:pic>
        <p:nvPicPr>
          <p:cNvPr id="150" name="Google Shape;150;p24"/>
          <p:cNvPicPr preferRelativeResize="0"/>
          <p:nvPr/>
        </p:nvPicPr>
        <p:blipFill>
          <a:blip r:embed="rId3">
            <a:alphaModFix/>
          </a:blip>
          <a:stretch>
            <a:fillRect/>
          </a:stretch>
        </p:blipFill>
        <p:spPr>
          <a:xfrm>
            <a:off x="2071325" y="1328400"/>
            <a:ext cx="4476258" cy="128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3.2. Datentypen</a:t>
            </a:r>
            <a:endParaRPr/>
          </a:p>
        </p:txBody>
      </p:sp>
      <p:sp>
        <p:nvSpPr>
          <p:cNvPr id="156" name="Google Shape;156;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Primitive Datentypen:</a:t>
            </a:r>
            <a:endParaRPr/>
          </a:p>
          <a:p>
            <a:pPr indent="-317500" lvl="0" marL="457200" rtl="0" algn="l">
              <a:spcBef>
                <a:spcPts val="320"/>
              </a:spcBef>
              <a:spcAft>
                <a:spcPts val="0"/>
              </a:spcAft>
              <a:buSzPts val="1400"/>
              <a:buChar char="●"/>
            </a:pPr>
            <a:r>
              <a:rPr lang="de"/>
              <a:t>Numerisch</a:t>
            </a:r>
            <a:endParaRPr/>
          </a:p>
          <a:p>
            <a:pPr indent="-330200" lvl="1" marL="914400" rtl="0" algn="l">
              <a:spcBef>
                <a:spcPts val="0"/>
              </a:spcBef>
              <a:spcAft>
                <a:spcPts val="0"/>
              </a:spcAft>
              <a:buSzPts val="1600"/>
              <a:buChar char="-"/>
            </a:pPr>
            <a:r>
              <a:rPr lang="de"/>
              <a:t>Ganzzahlig: byte (8 Bit), short (16 Bit), int (32 Bit), long (64 Bit)</a:t>
            </a:r>
            <a:endParaRPr/>
          </a:p>
          <a:p>
            <a:pPr indent="-330200" lvl="1" marL="914400" rtl="0" algn="l">
              <a:spcBef>
                <a:spcPts val="0"/>
              </a:spcBef>
              <a:spcAft>
                <a:spcPts val="0"/>
              </a:spcAft>
              <a:buSzPts val="1600"/>
              <a:buChar char="-"/>
            </a:pPr>
            <a:r>
              <a:rPr lang="de"/>
              <a:t>Fließkommazahlen: float (32 Bit), double (64 Bit)</a:t>
            </a:r>
            <a:br>
              <a:rPr lang="de"/>
            </a:br>
            <a:endParaRPr/>
          </a:p>
          <a:p>
            <a:pPr indent="-317500" lvl="0" marL="457200" rtl="0" algn="l">
              <a:spcBef>
                <a:spcPts val="0"/>
              </a:spcBef>
              <a:spcAft>
                <a:spcPts val="0"/>
              </a:spcAft>
              <a:buSzPts val="1400"/>
              <a:buChar char="●"/>
            </a:pPr>
            <a:r>
              <a:rPr lang="de"/>
              <a:t>Einzelne Zeichen: char</a:t>
            </a:r>
            <a:br>
              <a:rPr lang="de"/>
            </a:br>
            <a:endParaRPr/>
          </a:p>
          <a:p>
            <a:pPr indent="-317500" lvl="0" marL="457200" rtl="0" algn="l">
              <a:spcBef>
                <a:spcPts val="0"/>
              </a:spcBef>
              <a:spcAft>
                <a:spcPts val="0"/>
              </a:spcAft>
              <a:buSzPts val="1400"/>
              <a:buChar char="●"/>
            </a:pPr>
            <a:r>
              <a:rPr lang="de"/>
              <a:t>Bool’scher Wert (wahr / falsch): boolean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Referenzdatentypen:</a:t>
            </a:r>
            <a:endParaRPr/>
          </a:p>
          <a:p>
            <a:pPr indent="-317500" lvl="0" marL="457200" rtl="0" algn="l">
              <a:spcBef>
                <a:spcPts val="320"/>
              </a:spcBef>
              <a:spcAft>
                <a:spcPts val="0"/>
              </a:spcAft>
              <a:buSzPts val="1400"/>
              <a:buChar char="●"/>
            </a:pPr>
            <a:r>
              <a:rPr lang="de"/>
              <a:t>Zeichenketten: String</a:t>
            </a:r>
            <a:endParaRPr/>
          </a:p>
          <a:p>
            <a:pPr indent="-317500" lvl="0" marL="457200" rtl="0" algn="l">
              <a:spcBef>
                <a:spcPts val="0"/>
              </a:spcBef>
              <a:spcAft>
                <a:spcPts val="0"/>
              </a:spcAft>
              <a:buSzPts val="1400"/>
              <a:buChar char="●"/>
            </a:pPr>
            <a:r>
              <a:rPr lang="de"/>
              <a:t>Listen: Array</a:t>
            </a:r>
            <a:endParaRPr/>
          </a:p>
          <a:p>
            <a:pPr indent="-317500" lvl="0" marL="457200" rtl="0" algn="l">
              <a:spcBef>
                <a:spcPts val="0"/>
              </a:spcBef>
              <a:spcAft>
                <a:spcPts val="0"/>
              </a:spcAft>
              <a:buSzPts val="1400"/>
              <a:buChar char="●"/>
            </a:pPr>
            <a:r>
              <a:rPr lang="de"/>
              <a:t>null</a:t>
            </a:r>
            <a:endParaRPr/>
          </a:p>
          <a:p>
            <a:pPr indent="-317500" lvl="0" marL="457200" rtl="0" algn="l">
              <a:spcBef>
                <a:spcPts val="0"/>
              </a:spcBef>
              <a:spcAft>
                <a:spcPts val="0"/>
              </a:spcAft>
              <a:buSzPts val="1400"/>
              <a:buChar char="●"/>
            </a:pPr>
            <a:r>
              <a:rPr lang="de"/>
              <a:t>...</a:t>
            </a:r>
            <a:r>
              <a:rPr lang="de"/>
              <a: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pic>
        <p:nvPicPr>
          <p:cNvPr id="157" name="Google Shape;157;p25"/>
          <p:cNvPicPr preferRelativeResize="0"/>
          <p:nvPr/>
        </p:nvPicPr>
        <p:blipFill>
          <a:blip r:embed="rId3">
            <a:alphaModFix/>
          </a:blip>
          <a:stretch>
            <a:fillRect/>
          </a:stretch>
        </p:blipFill>
        <p:spPr>
          <a:xfrm>
            <a:off x="5711725" y="2371125"/>
            <a:ext cx="2279200" cy="1560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