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aa981490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aa981490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aa981490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aa981490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aa981490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aa981490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aa981490b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aa981490b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faa981490b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faa981490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aa981490b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aa981490b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aa981490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aa981490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aa981490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aa981490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4" name="Shape 24"/>
        <p:cNvGrpSpPr/>
        <p:nvPr/>
      </p:nvGrpSpPr>
      <p:grpSpPr>
        <a:xfrm>
          <a:off x="0" y="0"/>
          <a:ext cx="0" cy="0"/>
          <a:chOff x="0" y="0"/>
          <a:chExt cx="0" cy="0"/>
        </a:xfrm>
      </p:grpSpPr>
      <p:sp>
        <p:nvSpPr>
          <p:cNvPr id="25" name="Google Shape;25;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27" name="Shape 27"/>
        <p:cNvGrpSpPr/>
        <p:nvPr/>
      </p:nvGrpSpPr>
      <p:grpSpPr>
        <a:xfrm>
          <a:off x="0" y="0"/>
          <a:ext cx="0" cy="0"/>
          <a:chOff x="0" y="0"/>
          <a:chExt cx="0" cy="0"/>
        </a:xfrm>
      </p:grpSpPr>
      <p:sp>
        <p:nvSpPr>
          <p:cNvPr id="28" name="Google Shape;28;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 name="Google Shape;30;p5"/>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4" name="Shape 34"/>
        <p:cNvGrpSpPr/>
        <p:nvPr/>
      </p:nvGrpSpPr>
      <p:grpSpPr>
        <a:xfrm>
          <a:off x="0" y="0"/>
          <a:ext cx="0" cy="0"/>
          <a:chOff x="0" y="0"/>
          <a:chExt cx="0" cy="0"/>
        </a:xfrm>
      </p:grpSpPr>
      <p:sp>
        <p:nvSpPr>
          <p:cNvPr id="35" name="Google Shape;35;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36" name="Shape 36"/>
        <p:cNvGrpSpPr/>
        <p:nvPr/>
      </p:nvGrpSpPr>
      <p:grpSpPr>
        <a:xfrm>
          <a:off x="0" y="0"/>
          <a:ext cx="0" cy="0"/>
          <a:chOff x="0" y="0"/>
          <a:chExt cx="0" cy="0"/>
        </a:xfrm>
      </p:grpSpPr>
      <p:sp>
        <p:nvSpPr>
          <p:cNvPr id="37" name="Google Shape;37;p8"/>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38" name="Google Shape;38;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0" name="Google Shape;40;p8"/>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41" name="Shape 41"/>
        <p:cNvGrpSpPr/>
        <p:nvPr/>
      </p:nvGrpSpPr>
      <p:grpSpPr>
        <a:xfrm>
          <a:off x="0" y="0"/>
          <a:ext cx="0" cy="0"/>
          <a:chOff x="0" y="0"/>
          <a:chExt cx="0" cy="0"/>
        </a:xfrm>
      </p:grpSpPr>
      <p:sp>
        <p:nvSpPr>
          <p:cNvPr id="42" name="Google Shape;42;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3" name="Google Shape;43;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6.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1.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7.png"/><Relationship Id="rId5"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Programmieren 1 Zusatz-Tutorium</a:t>
            </a:r>
            <a:endParaRPr/>
          </a:p>
        </p:txBody>
      </p:sp>
      <p:sp>
        <p:nvSpPr>
          <p:cNvPr id="85" name="Google Shape;85;p16"/>
          <p:cNvSpPr txBox="1"/>
          <p:nvPr>
            <p:ph idx="1" type="subTitle"/>
          </p:nvPr>
        </p:nvSpPr>
        <p:spPr>
          <a:xfrm>
            <a:off x="830263" y="4124325"/>
            <a:ext cx="7746900" cy="2499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06 - Abstrakte Klassen und Interfaces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Was machen wir heute?</a:t>
            </a:r>
            <a:endParaRPr/>
          </a:p>
        </p:txBody>
      </p:sp>
      <p:sp>
        <p:nvSpPr>
          <p:cNvPr id="91" name="Google Shape;91;p17"/>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30200" lvl="0" marL="457200" rtl="0" algn="l">
              <a:spcBef>
                <a:spcPts val="320"/>
              </a:spcBef>
              <a:spcAft>
                <a:spcPts val="0"/>
              </a:spcAft>
              <a:buSzPts val="1600"/>
              <a:buAutoNum type="arabicPeriod"/>
            </a:pPr>
            <a:r>
              <a:rPr lang="de"/>
              <a:t>Abstrakte Klassen</a:t>
            </a:r>
            <a:br>
              <a:rPr lang="de"/>
            </a:br>
            <a:endParaRPr/>
          </a:p>
          <a:p>
            <a:pPr indent="-330200" lvl="0" marL="457200" rtl="0" algn="l">
              <a:spcBef>
                <a:spcPts val="0"/>
              </a:spcBef>
              <a:spcAft>
                <a:spcPts val="0"/>
              </a:spcAft>
              <a:buSzPts val="1600"/>
              <a:buAutoNum type="arabicPeriod"/>
            </a:pPr>
            <a:r>
              <a:rPr lang="de"/>
              <a:t>Interfaces</a:t>
            </a:r>
            <a:br>
              <a:rPr lang="de"/>
            </a:br>
            <a:endParaRPr/>
          </a:p>
          <a:p>
            <a:pPr indent="-330200" lvl="0" marL="457200" rtl="0" algn="l">
              <a:spcBef>
                <a:spcPts val="0"/>
              </a:spcBef>
              <a:spcAft>
                <a:spcPts val="0"/>
              </a:spcAft>
              <a:buSzPts val="1600"/>
              <a:buAutoNum type="arabicPeriod"/>
            </a:pPr>
            <a:r>
              <a:rPr lang="de"/>
              <a:t>Vergleich</a:t>
            </a:r>
            <a:br>
              <a:rPr lang="de"/>
            </a:br>
            <a:endParaRPr/>
          </a:p>
          <a:p>
            <a:pPr indent="-330200" lvl="0" marL="457200" rtl="0" algn="l">
              <a:spcBef>
                <a:spcPts val="0"/>
              </a:spcBef>
              <a:spcAft>
                <a:spcPts val="0"/>
              </a:spcAft>
              <a:buSzPts val="1600"/>
              <a:buAutoNum type="arabicPeriod"/>
            </a:pPr>
            <a:r>
              <a:rPr lang="de"/>
              <a:t>Fragen</a:t>
            </a:r>
            <a:br>
              <a:rPr lang="de"/>
            </a:br>
            <a:endParaRPr/>
          </a:p>
          <a:p>
            <a:pPr indent="-330200" lvl="0" marL="457200" rtl="0" algn="l">
              <a:spcBef>
                <a:spcPts val="0"/>
              </a:spcBef>
              <a:spcAft>
                <a:spcPts val="0"/>
              </a:spcAft>
              <a:buSzPts val="1600"/>
              <a:buAutoNum type="arabicPeriod"/>
            </a:pPr>
            <a:r>
              <a:rPr lang="de"/>
              <a:t>Übungsaufgabe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 </a:t>
            </a:r>
            <a:r>
              <a:rPr lang="de"/>
              <a:t>Abstrakte Klassen</a:t>
            </a:r>
            <a:endParaRPr/>
          </a:p>
        </p:txBody>
      </p:sp>
      <p:sp>
        <p:nvSpPr>
          <p:cNvPr id="97" name="Google Shape;97;p18"/>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7500" lvl="0" marL="457200" rtl="0" algn="l">
              <a:spcBef>
                <a:spcPts val="320"/>
              </a:spcBef>
              <a:spcAft>
                <a:spcPts val="0"/>
              </a:spcAft>
              <a:buSzPts val="1400"/>
              <a:buChar char="●"/>
            </a:pPr>
            <a:r>
              <a:rPr lang="de"/>
              <a:t>Abstrakte Klassen werden durch das Schlüsselwort “abstract” gekennzeichnet</a:t>
            </a:r>
            <a:br>
              <a:rPr lang="de"/>
            </a:br>
            <a:br>
              <a:rPr lang="de"/>
            </a:br>
            <a:br>
              <a:rPr lang="de"/>
            </a:br>
            <a:br>
              <a:rPr lang="de"/>
            </a:br>
            <a:endParaRPr/>
          </a:p>
          <a:p>
            <a:pPr indent="-317500" lvl="0" marL="457200" rtl="0" algn="l">
              <a:spcBef>
                <a:spcPts val="0"/>
              </a:spcBef>
              <a:spcAft>
                <a:spcPts val="0"/>
              </a:spcAft>
              <a:buSzPts val="1400"/>
              <a:buChar char="●"/>
            </a:pPr>
            <a:r>
              <a:rPr lang="de"/>
              <a:t>Abstrakte Klassen können sowohl abstrakte, als auch konkrete Methoden und Funktionen enthalten</a:t>
            </a:r>
            <a:br>
              <a:rPr lang="de"/>
            </a:br>
            <a:br>
              <a:rPr lang="de"/>
            </a:br>
            <a:br>
              <a:rPr lang="de"/>
            </a:br>
            <a:br>
              <a:rPr lang="de"/>
            </a:br>
            <a:endParaRPr/>
          </a:p>
          <a:p>
            <a:pPr indent="-317500" lvl="0" marL="457200" rtl="0" algn="l">
              <a:spcBef>
                <a:spcPts val="0"/>
              </a:spcBef>
              <a:spcAft>
                <a:spcPts val="0"/>
              </a:spcAft>
              <a:buSzPts val="1400"/>
              <a:buChar char="●"/>
            </a:pPr>
            <a:r>
              <a:rPr lang="de"/>
              <a:t>Abstrakte Klassen </a:t>
            </a:r>
            <a:r>
              <a:rPr b="1" lang="de"/>
              <a:t>können nicht instanziiert werden</a:t>
            </a:r>
            <a:r>
              <a:rPr lang="de"/>
              <a:t>, können aber einen Konstruktor haben, der dann von der konkreten Subklasse aufgerufen wird. Wird ein Konstruktor definiert, muss dieser von allen erbenden Klassen aufgerufen werden - auch von abstrakten erbenden Klassen.</a:t>
            </a:r>
            <a:endParaRPr/>
          </a:p>
        </p:txBody>
      </p:sp>
      <p:pic>
        <p:nvPicPr>
          <p:cNvPr id="98" name="Google Shape;98;p18"/>
          <p:cNvPicPr preferRelativeResize="0"/>
          <p:nvPr/>
        </p:nvPicPr>
        <p:blipFill>
          <a:blip r:embed="rId3">
            <a:alphaModFix/>
          </a:blip>
          <a:stretch>
            <a:fillRect/>
          </a:stretch>
        </p:blipFill>
        <p:spPr>
          <a:xfrm>
            <a:off x="1131725" y="2662651"/>
            <a:ext cx="2613900" cy="402875"/>
          </a:xfrm>
          <a:prstGeom prst="rect">
            <a:avLst/>
          </a:prstGeom>
          <a:noFill/>
          <a:ln>
            <a:noFill/>
          </a:ln>
        </p:spPr>
      </p:pic>
      <p:pic>
        <p:nvPicPr>
          <p:cNvPr id="99" name="Google Shape;99;p18"/>
          <p:cNvPicPr preferRelativeResize="0"/>
          <p:nvPr/>
        </p:nvPicPr>
        <p:blipFill>
          <a:blip r:embed="rId4">
            <a:alphaModFix/>
          </a:blip>
          <a:stretch>
            <a:fillRect/>
          </a:stretch>
        </p:blipFill>
        <p:spPr>
          <a:xfrm>
            <a:off x="4408750" y="2331600"/>
            <a:ext cx="3063699" cy="851025"/>
          </a:xfrm>
          <a:prstGeom prst="rect">
            <a:avLst/>
          </a:prstGeom>
          <a:noFill/>
          <a:ln>
            <a:noFill/>
          </a:ln>
        </p:spPr>
      </p:pic>
      <p:pic>
        <p:nvPicPr>
          <p:cNvPr id="100" name="Google Shape;100;p18"/>
          <p:cNvPicPr preferRelativeResize="0"/>
          <p:nvPr/>
        </p:nvPicPr>
        <p:blipFill>
          <a:blip r:embed="rId5">
            <a:alphaModFix/>
          </a:blip>
          <a:stretch>
            <a:fillRect/>
          </a:stretch>
        </p:blipFill>
        <p:spPr>
          <a:xfrm>
            <a:off x="3343275" y="1045600"/>
            <a:ext cx="2457450" cy="72389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 </a:t>
            </a:r>
            <a:r>
              <a:rPr lang="de"/>
              <a:t>Abstrakte Klassen</a:t>
            </a:r>
            <a:endParaRPr/>
          </a:p>
        </p:txBody>
      </p:sp>
      <p:sp>
        <p:nvSpPr>
          <p:cNvPr id="106" name="Google Shape;106;p19"/>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7500" lvl="0" marL="457200" rtl="0" algn="l">
              <a:spcBef>
                <a:spcPts val="320"/>
              </a:spcBef>
              <a:spcAft>
                <a:spcPts val="0"/>
              </a:spcAft>
              <a:buSzPts val="1400"/>
              <a:buChar char="●"/>
            </a:pPr>
            <a:r>
              <a:rPr lang="de"/>
              <a:t>Abstrakte Klassen können in eigenen konkreten Methoden bereits die abstrakten Methoden nutzen, da instanziierbare Subklassen die Methode konkretisieren </a:t>
            </a:r>
            <a:r>
              <a:rPr b="1" lang="de"/>
              <a:t>müssen</a:t>
            </a:r>
            <a:r>
              <a:rPr lang="de"/>
              <a:t>.</a:t>
            </a:r>
            <a:br>
              <a:rPr lang="de"/>
            </a:br>
            <a:br>
              <a:rPr lang="de"/>
            </a:br>
            <a:br>
              <a:rPr lang="de"/>
            </a:br>
            <a:endParaRPr/>
          </a:p>
          <a:p>
            <a:pPr indent="-317500" lvl="0" marL="457200" rtl="0" algn="l">
              <a:spcBef>
                <a:spcPts val="0"/>
              </a:spcBef>
              <a:spcAft>
                <a:spcPts val="0"/>
              </a:spcAft>
              <a:buSzPts val="1400"/>
              <a:buChar char="●"/>
            </a:pPr>
            <a:r>
              <a:rPr lang="de"/>
              <a:t>Die Subklassen von abstrakten Klassen müssen entweder die abstrakten Methoden der Superklasse konkretisieren </a:t>
            </a:r>
            <a:r>
              <a:rPr lang="de"/>
              <a:t>...</a:t>
            </a:r>
            <a:r>
              <a:rPr lang="de"/>
              <a:t>.</a:t>
            </a:r>
            <a:br>
              <a:rPr lang="de"/>
            </a:br>
            <a:br>
              <a:rPr lang="de"/>
            </a:br>
            <a:br>
              <a:rPr lang="de"/>
            </a:br>
            <a:br>
              <a:rPr lang="de"/>
            </a:br>
            <a:endParaRPr/>
          </a:p>
          <a:p>
            <a:pPr indent="-317500" lvl="0" marL="457200" rtl="0" algn="l">
              <a:spcBef>
                <a:spcPts val="0"/>
              </a:spcBef>
              <a:spcAft>
                <a:spcPts val="0"/>
              </a:spcAft>
              <a:buSzPts val="1400"/>
              <a:buChar char="●"/>
            </a:pPr>
            <a:r>
              <a:rPr lang="de"/>
              <a:t>… oder selber abstrakt sein:</a:t>
            </a:r>
            <a:br>
              <a:rPr lang="de"/>
            </a:br>
            <a:br>
              <a:rPr lang="de"/>
            </a:br>
            <a:r>
              <a:rPr lang="de"/>
              <a:t>in diesem Fall müssen Subklassen von Polygon dann die abstrakte Methode von Shape überschreiben.</a:t>
            </a:r>
            <a:endParaRPr/>
          </a:p>
        </p:txBody>
      </p:sp>
      <p:pic>
        <p:nvPicPr>
          <p:cNvPr id="107" name="Google Shape;107;p19"/>
          <p:cNvPicPr preferRelativeResize="0"/>
          <p:nvPr/>
        </p:nvPicPr>
        <p:blipFill>
          <a:blip r:embed="rId3">
            <a:alphaModFix/>
          </a:blip>
          <a:stretch>
            <a:fillRect/>
          </a:stretch>
        </p:blipFill>
        <p:spPr>
          <a:xfrm>
            <a:off x="2613438" y="1314375"/>
            <a:ext cx="3917124" cy="638425"/>
          </a:xfrm>
          <a:prstGeom prst="rect">
            <a:avLst/>
          </a:prstGeom>
          <a:noFill/>
          <a:ln>
            <a:noFill/>
          </a:ln>
        </p:spPr>
      </p:pic>
      <p:pic>
        <p:nvPicPr>
          <p:cNvPr id="108" name="Google Shape;108;p19"/>
          <p:cNvPicPr preferRelativeResize="0"/>
          <p:nvPr/>
        </p:nvPicPr>
        <p:blipFill>
          <a:blip r:embed="rId4">
            <a:alphaModFix/>
          </a:blip>
          <a:stretch>
            <a:fillRect/>
          </a:stretch>
        </p:blipFill>
        <p:spPr>
          <a:xfrm>
            <a:off x="1209750" y="2571750"/>
            <a:ext cx="3143725" cy="756825"/>
          </a:xfrm>
          <a:prstGeom prst="rect">
            <a:avLst/>
          </a:prstGeom>
          <a:noFill/>
          <a:ln>
            <a:noFill/>
          </a:ln>
        </p:spPr>
      </p:pic>
      <p:pic>
        <p:nvPicPr>
          <p:cNvPr id="109" name="Google Shape;109;p19"/>
          <p:cNvPicPr preferRelativeResize="0"/>
          <p:nvPr/>
        </p:nvPicPr>
        <p:blipFill>
          <a:blip r:embed="rId5">
            <a:alphaModFix/>
          </a:blip>
          <a:stretch>
            <a:fillRect/>
          </a:stretch>
        </p:blipFill>
        <p:spPr>
          <a:xfrm>
            <a:off x="5215425" y="2571750"/>
            <a:ext cx="2201672" cy="756825"/>
          </a:xfrm>
          <a:prstGeom prst="rect">
            <a:avLst/>
          </a:prstGeom>
          <a:noFill/>
          <a:ln>
            <a:noFill/>
          </a:ln>
        </p:spPr>
      </p:pic>
      <p:pic>
        <p:nvPicPr>
          <p:cNvPr id="110" name="Google Shape;110;p19"/>
          <p:cNvPicPr preferRelativeResize="0"/>
          <p:nvPr/>
        </p:nvPicPr>
        <p:blipFill>
          <a:blip r:embed="rId6">
            <a:alphaModFix/>
          </a:blip>
          <a:stretch>
            <a:fillRect/>
          </a:stretch>
        </p:blipFill>
        <p:spPr>
          <a:xfrm>
            <a:off x="3740525" y="3575471"/>
            <a:ext cx="3830724" cy="249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 Interfaces</a:t>
            </a:r>
            <a:endParaRPr/>
          </a:p>
        </p:txBody>
      </p:sp>
      <p:sp>
        <p:nvSpPr>
          <p:cNvPr id="116" name="Google Shape;116;p20"/>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Java Interfaces können auch abstrakte und konkrete Methoden definieren und werden durch das Schlüsselwort “interface” statt “class” gekennzeichnet.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Klassen können mehrere Interfaces gleichzeitig implementieren…</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Und müssen entweder die abstrakten Methoden des Interfaces konkretisieren, oder selber eine abstrakte Klasse sein.</a:t>
            </a:r>
            <a:endParaRPr/>
          </a:p>
        </p:txBody>
      </p:sp>
      <p:pic>
        <p:nvPicPr>
          <p:cNvPr id="117" name="Google Shape;117;p20"/>
          <p:cNvPicPr preferRelativeResize="0"/>
          <p:nvPr/>
        </p:nvPicPr>
        <p:blipFill>
          <a:blip r:embed="rId3">
            <a:alphaModFix/>
          </a:blip>
          <a:stretch>
            <a:fillRect/>
          </a:stretch>
        </p:blipFill>
        <p:spPr>
          <a:xfrm>
            <a:off x="431800" y="1336400"/>
            <a:ext cx="3454626" cy="1489075"/>
          </a:xfrm>
          <a:prstGeom prst="rect">
            <a:avLst/>
          </a:prstGeom>
          <a:noFill/>
          <a:ln>
            <a:noFill/>
          </a:ln>
        </p:spPr>
      </p:pic>
      <p:pic>
        <p:nvPicPr>
          <p:cNvPr id="118" name="Google Shape;118;p20"/>
          <p:cNvPicPr preferRelativeResize="0"/>
          <p:nvPr/>
        </p:nvPicPr>
        <p:blipFill>
          <a:blip r:embed="rId4">
            <a:alphaModFix/>
          </a:blip>
          <a:stretch>
            <a:fillRect/>
          </a:stretch>
        </p:blipFill>
        <p:spPr>
          <a:xfrm>
            <a:off x="4326100" y="1336400"/>
            <a:ext cx="3129925" cy="744250"/>
          </a:xfrm>
          <a:prstGeom prst="rect">
            <a:avLst/>
          </a:prstGeom>
          <a:noFill/>
          <a:ln>
            <a:noFill/>
          </a:ln>
        </p:spPr>
      </p:pic>
      <p:pic>
        <p:nvPicPr>
          <p:cNvPr id="119" name="Google Shape;119;p20"/>
          <p:cNvPicPr preferRelativeResize="0"/>
          <p:nvPr/>
        </p:nvPicPr>
        <p:blipFill>
          <a:blip r:embed="rId5">
            <a:alphaModFix/>
          </a:blip>
          <a:stretch>
            <a:fillRect/>
          </a:stretch>
        </p:blipFill>
        <p:spPr>
          <a:xfrm>
            <a:off x="1641950" y="3361522"/>
            <a:ext cx="5441599" cy="193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 Interfaces</a:t>
            </a:r>
            <a:endParaRPr/>
          </a:p>
        </p:txBody>
      </p:sp>
      <p:sp>
        <p:nvSpPr>
          <p:cNvPr id="125" name="Google Shape;125;p21"/>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Die default-Methoden können als solche einfach aufgerufen werden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317500" lvl="0" marL="457200" rtl="0" algn="l">
              <a:spcBef>
                <a:spcPts val="320"/>
              </a:spcBef>
              <a:spcAft>
                <a:spcPts val="0"/>
              </a:spcAft>
              <a:buSzPts val="1400"/>
              <a:buChar char="●"/>
            </a:pPr>
            <a:r>
              <a:rPr lang="de"/>
              <a:t>Interfaces haben - im Gegensatz zu abstrakten Klassen - keinen Zustand. Sie können zwar Konstanten, aber keine Attribute definieren.</a:t>
            </a:r>
            <a:endParaRPr/>
          </a:p>
        </p:txBody>
      </p:sp>
      <p:pic>
        <p:nvPicPr>
          <p:cNvPr id="126" name="Google Shape;126;p21"/>
          <p:cNvPicPr preferRelativeResize="0"/>
          <p:nvPr/>
        </p:nvPicPr>
        <p:blipFill>
          <a:blip r:embed="rId3">
            <a:alphaModFix/>
          </a:blip>
          <a:stretch>
            <a:fillRect/>
          </a:stretch>
        </p:blipFill>
        <p:spPr>
          <a:xfrm>
            <a:off x="3138375" y="1276500"/>
            <a:ext cx="2696400" cy="2119925"/>
          </a:xfrm>
          <a:prstGeom prst="rect">
            <a:avLst/>
          </a:prstGeom>
          <a:noFill/>
          <a:ln>
            <a:noFill/>
          </a:ln>
        </p:spPr>
      </p:pic>
      <p:sp>
        <p:nvSpPr>
          <p:cNvPr id="127" name="Google Shape;127;p21"/>
          <p:cNvSpPr/>
          <p:nvPr/>
        </p:nvSpPr>
        <p:spPr>
          <a:xfrm>
            <a:off x="4221775" y="1069850"/>
            <a:ext cx="2286391" cy="2073765"/>
          </a:xfrm>
          <a:custGeom>
            <a:rect b="b" l="l" r="r" t="t"/>
            <a:pathLst>
              <a:path extrusionOk="0" h="81967" w="87509">
                <a:moveTo>
                  <a:pt x="50694" y="0"/>
                </a:moveTo>
                <a:cubicBezTo>
                  <a:pt x="56619" y="7516"/>
                  <a:pt x="94695" y="31437"/>
                  <a:pt x="86246" y="45098"/>
                </a:cubicBezTo>
                <a:cubicBezTo>
                  <a:pt x="77797" y="58759"/>
                  <a:pt x="14374" y="75822"/>
                  <a:pt x="0" y="81967"/>
                </a:cubicBezTo>
              </a:path>
            </a:pathLst>
          </a:custGeom>
          <a:noFill/>
          <a:ln cap="flat" cmpd="sng" w="9525">
            <a:solidFill>
              <a:srgbClr val="FF0000"/>
            </a:solidFill>
            <a:prstDash val="solid"/>
            <a:round/>
            <a:headEnd len="med" w="med" type="none"/>
            <a:tailEnd len="med" w="med" type="triangle"/>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 Vergleich</a:t>
            </a:r>
            <a:endParaRPr/>
          </a:p>
        </p:txBody>
      </p:sp>
      <p:sp>
        <p:nvSpPr>
          <p:cNvPr id="133" name="Google Shape;133;p22"/>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Gemeinsame Vorteile von abstrakten Klassen und Interfaces sind:</a:t>
            </a:r>
            <a:endParaRPr/>
          </a:p>
          <a:p>
            <a:pPr indent="-317500" lvl="0" marL="457200" rtl="0" algn="l">
              <a:spcBef>
                <a:spcPts val="320"/>
              </a:spcBef>
              <a:spcAft>
                <a:spcPts val="0"/>
              </a:spcAft>
              <a:buSzPts val="1400"/>
              <a:buChar char="●"/>
            </a:pPr>
            <a:r>
              <a:rPr lang="de"/>
              <a:t>besser Organisation und Struktur des Codes, weniger Code durch Vererbung</a:t>
            </a:r>
            <a:endParaRPr/>
          </a:p>
          <a:p>
            <a:pPr indent="-317500" lvl="0" marL="457200" rtl="0" algn="l">
              <a:spcBef>
                <a:spcPts val="0"/>
              </a:spcBef>
              <a:spcAft>
                <a:spcPts val="0"/>
              </a:spcAft>
              <a:buSzPts val="1400"/>
              <a:buChar char="●"/>
            </a:pPr>
            <a:r>
              <a:rPr lang="de"/>
              <a:t>Erzwingen von bestimmten Schnittstellen</a:t>
            </a:r>
            <a:endParaRPr/>
          </a:p>
          <a:p>
            <a:pPr indent="-317500" lvl="0" marL="457200" rtl="0" algn="l">
              <a:spcBef>
                <a:spcPts val="0"/>
              </a:spcBef>
              <a:spcAft>
                <a:spcPts val="0"/>
              </a:spcAft>
              <a:buSzPts val="1400"/>
              <a:buChar char="●"/>
            </a:pPr>
            <a:r>
              <a:rPr lang="de"/>
              <a:t>Gemeinsamer Datentyp durch Abstraktion</a:t>
            </a:r>
            <a:endParaRPr/>
          </a:p>
          <a:p>
            <a:pPr indent="-330200" lvl="1" marL="914400" rtl="0" algn="l">
              <a:spcBef>
                <a:spcPts val="0"/>
              </a:spcBef>
              <a:spcAft>
                <a:spcPts val="0"/>
              </a:spcAft>
              <a:buSzPts val="1600"/>
              <a:buChar char="-"/>
            </a:pPr>
            <a:r>
              <a:rPr lang="de"/>
              <a:t>“Divisible[ ] x = new Divisible[100];”</a:t>
            </a:r>
            <a:endParaRPr/>
          </a:p>
          <a:p>
            <a:pPr indent="-330200" lvl="1" marL="914400" rtl="0" algn="l">
              <a:spcBef>
                <a:spcPts val="0"/>
              </a:spcBef>
              <a:spcAft>
                <a:spcPts val="0"/>
              </a:spcAft>
              <a:buSzPts val="1600"/>
              <a:buChar char="-"/>
            </a:pPr>
            <a:r>
              <a:rPr lang="de"/>
              <a:t>“Turnable y = new Rectangle(1.0,1.0,1.0,1.0);”</a:t>
            </a:r>
            <a:endParaRPr/>
          </a:p>
          <a:p>
            <a:pPr indent="0" lvl="0" marL="0" rtl="0" algn="l">
              <a:spcBef>
                <a:spcPts val="320"/>
              </a:spcBef>
              <a:spcAft>
                <a:spcPts val="0"/>
              </a:spcAft>
              <a:buNone/>
            </a:pPr>
            <a:r>
              <a:rPr lang="de"/>
              <a:t>Vorteil von Interfaces gegenüber abstrakten Klassen:</a:t>
            </a:r>
            <a:endParaRPr/>
          </a:p>
          <a:p>
            <a:pPr indent="-317500" lvl="0" marL="457200" rtl="0" algn="l">
              <a:spcBef>
                <a:spcPts val="320"/>
              </a:spcBef>
              <a:spcAft>
                <a:spcPts val="0"/>
              </a:spcAft>
              <a:buSzPts val="1400"/>
              <a:buChar char="●"/>
            </a:pPr>
            <a:r>
              <a:rPr lang="de"/>
              <a:t>Mehrere Interfaces sind implementierbar (manchmal sehr starkes Argument)</a:t>
            </a:r>
            <a:endParaRPr/>
          </a:p>
          <a:p>
            <a:pPr indent="0" lvl="0" marL="0" rtl="0" algn="l">
              <a:spcBef>
                <a:spcPts val="320"/>
              </a:spcBef>
              <a:spcAft>
                <a:spcPts val="0"/>
              </a:spcAft>
              <a:buNone/>
            </a:pPr>
            <a:r>
              <a:rPr lang="de"/>
              <a:t>Vorteil von abstrakten Klassen gegenüber Interfaces:</a:t>
            </a:r>
            <a:endParaRPr/>
          </a:p>
          <a:p>
            <a:pPr indent="-317500" lvl="0" marL="457200" rtl="0" algn="l">
              <a:spcBef>
                <a:spcPts val="320"/>
              </a:spcBef>
              <a:spcAft>
                <a:spcPts val="0"/>
              </a:spcAft>
              <a:buSzPts val="1400"/>
              <a:buChar char="●"/>
            </a:pPr>
            <a:r>
              <a:rPr lang="de"/>
              <a:t> Eigene Attribute definierbar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Tendenziell: Abstrakte Klasse dann nutzen, wenn Superklasse schon eigene Attribute und Verhalten aufweist.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4. Fragen</a:t>
            </a:r>
            <a:endParaRPr/>
          </a:p>
        </p:txBody>
      </p:sp>
      <p:sp>
        <p:nvSpPr>
          <p:cNvPr id="139" name="Google Shape;139;p23"/>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rPr lang="de" sz="3600"/>
              <a:t>Fragen</a:t>
            </a:r>
            <a:endParaRPr sz="3600"/>
          </a:p>
          <a:p>
            <a:pPr indent="0" lvl="0" marL="0" rtl="0" algn="l">
              <a:spcBef>
                <a:spcPts val="320"/>
              </a:spcBef>
              <a:spcAft>
                <a:spcPts val="0"/>
              </a:spcAft>
              <a:buClr>
                <a:schemeClr val="dk1"/>
              </a:buClr>
              <a:buSzPts val="1100"/>
              <a:buFont typeface="Arial"/>
              <a:buNone/>
            </a:pPr>
            <a:r>
              <a:t/>
            </a:r>
            <a:endParaRPr/>
          </a:p>
          <a:p>
            <a:pPr indent="0" lvl="0" marL="0" rtl="0" algn="l">
              <a:spcBef>
                <a:spcPts val="320"/>
              </a:spcBef>
              <a:spcAft>
                <a:spcPts val="0"/>
              </a:spcAft>
              <a:buClr>
                <a:schemeClr val="dk1"/>
              </a:buClr>
              <a:buSzPts val="1100"/>
              <a:buFont typeface="Arial"/>
              <a:buNone/>
            </a:pPr>
            <a:r>
              <a:t/>
            </a:r>
            <a:endParaRPr/>
          </a:p>
          <a:p>
            <a:pPr indent="0" lvl="0" marL="0" rtl="0" algn="l">
              <a:spcBef>
                <a:spcPts val="320"/>
              </a:spcBef>
              <a:spcAft>
                <a:spcPts val="0"/>
              </a:spcAft>
              <a:buClr>
                <a:schemeClr val="dk1"/>
              </a:buClr>
              <a:buSzPts val="1100"/>
              <a:buFont typeface="Arial"/>
              <a:buNone/>
            </a:pPr>
            <a:r>
              <a:t/>
            </a:r>
            <a:endParaRPr/>
          </a:p>
          <a:p>
            <a:pPr indent="0" lvl="0" marL="0" rtl="0" algn="l">
              <a:spcBef>
                <a:spcPts val="320"/>
              </a:spcBef>
              <a:spcAft>
                <a:spcPts val="0"/>
              </a:spcAft>
              <a:buClr>
                <a:schemeClr val="dk1"/>
              </a:buClr>
              <a:buSzPts val="1100"/>
              <a:buFont typeface="Arial"/>
              <a:buNone/>
            </a:pPr>
            <a:r>
              <a:t/>
            </a:r>
            <a:endParaRPr/>
          </a:p>
          <a:p>
            <a:pPr indent="0" lvl="0" marL="0" rtl="0" algn="l">
              <a:spcBef>
                <a:spcPts val="32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5. Übungsaufgabe</a:t>
            </a:r>
            <a:endParaRPr/>
          </a:p>
        </p:txBody>
      </p:sp>
      <p:sp>
        <p:nvSpPr>
          <p:cNvPr id="145" name="Google Shape;145;p24"/>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sz="1300"/>
              <a:t>Wir modellieren heute verschiedene Geldkonto-Arten. Dazu soll es folgende Klassen und Interfaces geben:</a:t>
            </a:r>
            <a:endParaRPr sz="1300"/>
          </a:p>
          <a:p>
            <a:pPr indent="-298450" lvl="0" marL="457200" rtl="0" algn="l">
              <a:spcBef>
                <a:spcPts val="320"/>
              </a:spcBef>
              <a:spcAft>
                <a:spcPts val="0"/>
              </a:spcAft>
              <a:buSzPts val="1100"/>
              <a:buChar char="●"/>
            </a:pPr>
            <a:r>
              <a:rPr b="1" lang="de" sz="1300"/>
              <a:t>BankAccount (abstrakt)</a:t>
            </a:r>
            <a:r>
              <a:rPr lang="de" sz="1300"/>
              <a:t>. Soll den Kontostand und den Namen der Bank speichern. Außerdem soll es eine konkrete Methode geben, die es erlaubt, Geld zu deponieren und eine abstrakte Methode, die zum Geld abheben vorgesehen ist. Alle Attribute sind private und haben Getter und Setter und werden im Konstruktor über Parameter gesetzt.</a:t>
            </a:r>
            <a:endParaRPr sz="1300"/>
          </a:p>
          <a:p>
            <a:pPr indent="-298450" lvl="0" marL="457200" rtl="0" algn="l">
              <a:spcBef>
                <a:spcPts val="0"/>
              </a:spcBef>
              <a:spcAft>
                <a:spcPts val="0"/>
              </a:spcAft>
              <a:buSzPts val="1100"/>
              <a:buChar char="●"/>
            </a:pPr>
            <a:r>
              <a:rPr b="1" lang="de" sz="1300"/>
              <a:t>Lootable (interface)</a:t>
            </a:r>
            <a:r>
              <a:rPr lang="de" sz="1300"/>
              <a:t>. Soll eine abstrakte Methode haben, die den Kontostand, falls vorhanden, zurückgeben und auf 0.0 setzen soll. Ist der Kontostand negativ, soll 0.0 zurückgegeben und am Kontostand nichts geändert werden.</a:t>
            </a:r>
            <a:endParaRPr sz="1300"/>
          </a:p>
          <a:p>
            <a:pPr indent="-298450" lvl="0" marL="457200" rtl="0" algn="l">
              <a:spcBef>
                <a:spcPts val="0"/>
              </a:spcBef>
              <a:spcAft>
                <a:spcPts val="0"/>
              </a:spcAft>
              <a:buSzPts val="1100"/>
              <a:buChar char="●"/>
            </a:pPr>
            <a:r>
              <a:rPr b="1" lang="de" sz="1300"/>
              <a:t>CheckingAccount</a:t>
            </a:r>
            <a:r>
              <a:rPr lang="de" sz="1300"/>
              <a:t>. Soll von BankAccount erben und Lootable implementieren. Außerdem soll hier ein Dispolimit eingebaut werden, bis zu dem das Konto überzogen werden darf. Das Dispolimit wird an den Kontruktor übergeben</a:t>
            </a:r>
            <a:endParaRPr sz="1300"/>
          </a:p>
          <a:p>
            <a:pPr indent="-298450" lvl="0" marL="457200" rtl="0" algn="l">
              <a:spcBef>
                <a:spcPts val="0"/>
              </a:spcBef>
              <a:spcAft>
                <a:spcPts val="0"/>
              </a:spcAft>
              <a:buSzPts val="1100"/>
              <a:buChar char="●"/>
            </a:pPr>
            <a:r>
              <a:rPr b="1" lang="de" sz="1300"/>
              <a:t>SavingsAccount</a:t>
            </a:r>
            <a:r>
              <a:rPr lang="de" sz="1300"/>
              <a:t>. Soll von BankAccount erben und kein Dispolimit besitzen, darf also auch nicht überzogen werden.</a:t>
            </a:r>
            <a:endParaRPr sz="1300"/>
          </a:p>
          <a:p>
            <a:pPr indent="-298450" lvl="0" marL="457200" rtl="0" algn="l">
              <a:spcBef>
                <a:spcPts val="0"/>
              </a:spcBef>
              <a:spcAft>
                <a:spcPts val="0"/>
              </a:spcAft>
              <a:buSzPts val="1100"/>
              <a:buChar char="●"/>
            </a:pPr>
            <a:r>
              <a:rPr b="1" lang="de" sz="1300"/>
              <a:t>PiggyBank</a:t>
            </a:r>
            <a:r>
              <a:rPr lang="de" sz="1300"/>
              <a:t>. Das Sparschwein soll Lootable implementieren . Als Attribut hat es den Geldbetrag (zu Beginn 0.0). Es soll außer der Methode des Interfaces eine weitere Methode zum hereinwerfen von Geld besitzen.</a:t>
            </a:r>
            <a:br>
              <a:rPr lang="de" sz="1300"/>
            </a:br>
            <a:endParaRPr sz="1300"/>
          </a:p>
          <a:p>
            <a:pPr indent="-311150" lvl="0" marL="457200" rtl="0" algn="l">
              <a:spcBef>
                <a:spcPts val="0"/>
              </a:spcBef>
              <a:spcAft>
                <a:spcPts val="0"/>
              </a:spcAft>
              <a:buSzPts val="1300"/>
              <a:buChar char="●"/>
            </a:pPr>
            <a:r>
              <a:rPr lang="de" sz="1300"/>
              <a:t>Macht euch bitte eigenständig logische Gedanken. Man kann bspw. keinen negative Geldbetrag im Sparschwein oder Konto deponieren.</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