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899bc6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899bc6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5d36d8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5d36d8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05 -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1.3.1. Getter und Setter</a:t>
            </a:r>
            <a:endParaRPr/>
          </a:p>
        </p:txBody>
      </p:sp>
      <p:sp>
        <p:nvSpPr>
          <p:cNvPr id="147" name="Google Shape;147;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sollten, um Namenskonflikte zu vermeiden, in der Regel als “private” deklariert werden. Um den Zugriff auf diese Attribute zu gewähren, werden oft sog. Getter und Setter benutzt. Das sind “public”-Methoden, die auf die “private”-Attribute zugreifen können.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 nachdem, ob das Attribut gelesen oder geschrieben werden darf, können nur Getter, nur Setter, beides oder keins von beidem definiert werden.</a:t>
            </a:r>
            <a:endParaRPr b="0" i="0" sz="1600" u="none" cap="none" strike="noStrike">
              <a:solidFill>
                <a:schemeClr val="dk1"/>
              </a:solidFill>
              <a:latin typeface="Arial"/>
              <a:ea typeface="Arial"/>
              <a:cs typeface="Arial"/>
              <a:sym typeface="Arial"/>
            </a:endParaRPr>
          </a:p>
        </p:txBody>
      </p:sp>
      <p:pic>
        <p:nvPicPr>
          <p:cNvPr id="148" name="Google Shape;148;p25"/>
          <p:cNvPicPr preferRelativeResize="0"/>
          <p:nvPr/>
        </p:nvPicPr>
        <p:blipFill rotWithShape="1">
          <a:blip r:embed="rId3">
            <a:alphaModFix/>
          </a:blip>
          <a:srcRect b="0" l="0" r="0" t="0"/>
          <a:stretch/>
        </p:blipFill>
        <p:spPr>
          <a:xfrm>
            <a:off x="4690448" y="2571750"/>
            <a:ext cx="3582124" cy="1465000"/>
          </a:xfrm>
          <a:prstGeom prst="rect">
            <a:avLst/>
          </a:prstGeom>
          <a:noFill/>
          <a:ln>
            <a:noFill/>
          </a:ln>
        </p:spPr>
      </p:pic>
      <p:pic>
        <p:nvPicPr>
          <p:cNvPr id="149" name="Google Shape;149;p25"/>
          <p:cNvPicPr preferRelativeResize="0"/>
          <p:nvPr/>
        </p:nvPicPr>
        <p:blipFill rotWithShape="1">
          <a:blip r:embed="rId4">
            <a:alphaModFix/>
          </a:blip>
          <a:srcRect b="0" l="0" r="0" t="0"/>
          <a:stretch/>
        </p:blipFill>
        <p:spPr>
          <a:xfrm>
            <a:off x="1098400" y="2571741"/>
            <a:ext cx="2590215" cy="4774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Konstruktoren</a:t>
            </a:r>
            <a:endParaRPr/>
          </a:p>
        </p:txBody>
      </p:sp>
      <p:sp>
        <p:nvSpPr>
          <p:cNvPr id="155" name="Google Shape;155;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Um eine Java-Klasse zu instanziieren, muss man den Konstruktor dieser Klasse aufrufen. Das ist im Wesentlichen eine Funktion mit besonderer Signatur, die initiale Operationen vornehmen kann.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Jede Java-Klasse hat einen default-Konstruktor, der keine Parameter erhält und keine Operationen vornimmt. Diesen Konstruktor kann man jedoch auch überschreiben, und eigene Operationen definieren.</a:t>
            </a:r>
            <a:endParaRPr b="0" i="0" sz="1600" u="none" cap="none" strike="noStrike">
              <a:solidFill>
                <a:schemeClr val="dk1"/>
              </a:solidFill>
              <a:latin typeface="Arial"/>
              <a:ea typeface="Arial"/>
              <a:cs typeface="Arial"/>
              <a:sym typeface="Arial"/>
            </a:endParaRPr>
          </a:p>
        </p:txBody>
      </p:sp>
      <p:pic>
        <p:nvPicPr>
          <p:cNvPr id="156" name="Google Shape;156;p26"/>
          <p:cNvPicPr preferRelativeResize="0"/>
          <p:nvPr/>
        </p:nvPicPr>
        <p:blipFill rotWithShape="1">
          <a:blip r:embed="rId3">
            <a:alphaModFix/>
          </a:blip>
          <a:srcRect b="0" l="0" r="0" t="0"/>
          <a:stretch/>
        </p:blipFill>
        <p:spPr>
          <a:xfrm>
            <a:off x="2493123" y="1490975"/>
            <a:ext cx="4157750" cy="1151250"/>
          </a:xfrm>
          <a:prstGeom prst="rect">
            <a:avLst/>
          </a:prstGeom>
          <a:noFill/>
          <a:ln>
            <a:noFill/>
          </a:ln>
        </p:spPr>
      </p:pic>
      <p:pic>
        <p:nvPicPr>
          <p:cNvPr id="157" name="Google Shape;157;p26"/>
          <p:cNvPicPr preferRelativeResize="0"/>
          <p:nvPr/>
        </p:nvPicPr>
        <p:blipFill rotWithShape="1">
          <a:blip r:embed="rId4">
            <a:alphaModFix/>
          </a:blip>
          <a:srcRect b="0" l="0" r="0" t="0"/>
          <a:stretch/>
        </p:blipFill>
        <p:spPr>
          <a:xfrm>
            <a:off x="3625063" y="3710950"/>
            <a:ext cx="1893875" cy="65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1.5. Instanziierung und Nutzung</a:t>
            </a:r>
            <a:endParaRPr/>
          </a:p>
        </p:txBody>
      </p:sp>
      <p:sp>
        <p:nvSpPr>
          <p:cNvPr id="163" name="Google Shape;163;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Um eine Klasse zu instanziieren wird das Schlüsselwort “new” verwendet</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Der Rückgabe</a:t>
            </a:r>
            <a:r>
              <a:rPr lang="de"/>
              <a:t>wert</a:t>
            </a:r>
            <a:r>
              <a:rPr b="0" i="0" lang="de" sz="1600" u="none" cap="none" strike="noStrike">
                <a:solidFill>
                  <a:schemeClr val="dk1"/>
                </a:solidFill>
                <a:latin typeface="Arial"/>
                <a:ea typeface="Arial"/>
                <a:cs typeface="Arial"/>
                <a:sym typeface="Arial"/>
              </a:rPr>
              <a:t> eines Konstruktors ist immer e</a:t>
            </a:r>
            <a:r>
              <a:rPr lang="de"/>
              <a:t>in Objekt vom Typ der</a:t>
            </a:r>
            <a:r>
              <a:rPr b="0" i="0" lang="de" sz="1600" u="none" cap="none" strike="noStrike">
                <a:solidFill>
                  <a:schemeClr val="dk1"/>
                </a:solidFill>
                <a:latin typeface="Arial"/>
                <a:ea typeface="Arial"/>
                <a:cs typeface="Arial"/>
                <a:sym typeface="Arial"/>
              </a:rPr>
              <a:t> Klasse selber, man kann </a:t>
            </a:r>
            <a:r>
              <a:rPr lang="de"/>
              <a:t>das Objekt</a:t>
            </a:r>
            <a:r>
              <a:rPr b="0" i="0" lang="de" sz="1600" u="none" cap="none" strike="noStrike">
                <a:solidFill>
                  <a:schemeClr val="dk1"/>
                </a:solidFill>
                <a:latin typeface="Arial"/>
                <a:ea typeface="Arial"/>
                <a:cs typeface="Arial"/>
                <a:sym typeface="Arial"/>
              </a:rPr>
              <a:t> also in einer Variable vom Typ der Klasse speichern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Methoden kann man über die Instanz der Klasse zugreifen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Funktionen kann man über die Klasse selber zugreifen</a:t>
            </a:r>
            <a:endParaRPr b="0" i="0" sz="1600" u="none" cap="none" strike="noStrike">
              <a:solidFill>
                <a:schemeClr val="dk1"/>
              </a:solidFill>
              <a:latin typeface="Arial"/>
              <a:ea typeface="Arial"/>
              <a:cs typeface="Arial"/>
              <a:sym typeface="Arial"/>
            </a:endParaRPr>
          </a:p>
        </p:txBody>
      </p:sp>
      <p:pic>
        <p:nvPicPr>
          <p:cNvPr id="164" name="Google Shape;164;p27"/>
          <p:cNvPicPr preferRelativeResize="0"/>
          <p:nvPr/>
        </p:nvPicPr>
        <p:blipFill rotWithShape="1">
          <a:blip r:embed="rId3">
            <a:alphaModFix/>
          </a:blip>
          <a:srcRect b="0" l="0" r="0" t="0"/>
          <a:stretch/>
        </p:blipFill>
        <p:spPr>
          <a:xfrm>
            <a:off x="1661388" y="2132550"/>
            <a:ext cx="5821225" cy="197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70" name="Google Shape;170;p2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76" name="Google Shape;176;p2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kannst die Objektorientierung jetzt am Beispiel eines Kreises üben. Du brauchst dafür folgende 2 Klassen mit den aufgeführten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Circle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Radius (double)</a:t>
            </a:r>
            <a:r>
              <a:rPr b="0" i="0" lang="de" sz="1600" u="none" cap="none" strike="noStrike">
                <a:solidFill>
                  <a:schemeClr val="dk1"/>
                </a:solidFill>
                <a:latin typeface="Arial"/>
                <a:ea typeface="Arial"/>
                <a:cs typeface="Arial"/>
                <a:sym typeface="Arial"/>
              </a:rPr>
              <a:t> als Attribut und </a:t>
            </a:r>
            <a:r>
              <a:rPr b="1" i="0" lang="de" sz="1600" u="none" cap="none" strike="noStrike">
                <a:solidFill>
                  <a:schemeClr val="dk1"/>
                </a:solidFill>
                <a:latin typeface="Arial"/>
                <a:ea typeface="Arial"/>
                <a:cs typeface="Arial"/>
                <a:sym typeface="Arial"/>
              </a:rPr>
              <a:t>Summe der Radien </a:t>
            </a:r>
            <a:r>
              <a:rPr b="1" lang="de"/>
              <a:t>sowie</a:t>
            </a:r>
            <a:r>
              <a:rPr b="1" i="0" lang="de" sz="1600" u="none" cap="none" strike="noStrike">
                <a:solidFill>
                  <a:schemeClr val="dk1"/>
                </a:solidFill>
                <a:latin typeface="Arial"/>
                <a:ea typeface="Arial"/>
                <a:cs typeface="Arial"/>
                <a:sym typeface="Arial"/>
              </a:rPr>
              <a:t> Anzahl der Kreise als Klassenvariablen</a:t>
            </a:r>
            <a:r>
              <a:rPr b="0" i="0" lang="de" sz="1600" u="none" cap="none" strike="noStrike">
                <a:solidFill>
                  <a:schemeClr val="dk1"/>
                </a:solidFill>
                <a:latin typeface="Arial"/>
                <a:ea typeface="Arial"/>
                <a:cs typeface="Arial"/>
                <a:sym typeface="Arial"/>
              </a:rPr>
              <a:t>, sowie die Kreiszahl </a:t>
            </a:r>
            <a:r>
              <a:rPr b="1" i="0" lang="de" sz="1600" u="none" cap="none" strike="noStrike">
                <a:solidFill>
                  <a:schemeClr val="dk1"/>
                </a:solidFill>
                <a:latin typeface="Arial"/>
                <a:ea typeface="Arial"/>
                <a:cs typeface="Arial"/>
                <a:sym typeface="Arial"/>
              </a:rPr>
              <a:t>Pi als statische Konstante</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Konstruktor</a:t>
            </a:r>
            <a:r>
              <a:rPr b="0" i="0" lang="de" sz="1600" u="none" cap="none" strike="noStrike">
                <a:solidFill>
                  <a:schemeClr val="dk1"/>
                </a:solidFill>
                <a:latin typeface="Arial"/>
                <a:ea typeface="Arial"/>
                <a:cs typeface="Arial"/>
                <a:sym typeface="Arial"/>
              </a:rPr>
              <a:t>, der den </a:t>
            </a:r>
            <a:r>
              <a:rPr b="1" i="0" lang="de" sz="1600" u="none" cap="none" strike="noStrike">
                <a:solidFill>
                  <a:schemeClr val="dk1"/>
                </a:solidFill>
                <a:latin typeface="Arial"/>
                <a:ea typeface="Arial"/>
                <a:cs typeface="Arial"/>
                <a:sym typeface="Arial"/>
              </a:rPr>
              <a:t>Radius entgegennimmt und setzt</a:t>
            </a:r>
            <a:r>
              <a:rPr b="0" i="0" lang="de" sz="1600" u="none" cap="none" strike="noStrike">
                <a:solidFill>
                  <a:schemeClr val="dk1"/>
                </a:solidFill>
                <a:latin typeface="Arial"/>
                <a:ea typeface="Arial"/>
                <a:cs typeface="Arial"/>
                <a:sym typeface="Arial"/>
              </a:rPr>
              <a:t>, sowie die </a:t>
            </a:r>
            <a:r>
              <a:rPr b="1" i="0" lang="de" sz="1600" u="none" cap="none" strike="noStrike">
                <a:solidFill>
                  <a:schemeClr val="dk1"/>
                </a:solidFill>
                <a:latin typeface="Arial"/>
                <a:ea typeface="Arial"/>
                <a:cs typeface="Arial"/>
                <a:sym typeface="Arial"/>
              </a:rPr>
              <a:t>Radiensumme und Kreisanzahl aktualisiert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Methoden</a:t>
            </a:r>
            <a:r>
              <a:rPr b="0" i="0" lang="de" sz="1600" u="none" cap="none" strike="noStrike">
                <a:solidFill>
                  <a:schemeClr val="dk1"/>
                </a:solidFill>
                <a:latin typeface="Arial"/>
                <a:ea typeface="Arial"/>
                <a:cs typeface="Arial"/>
                <a:sym typeface="Arial"/>
              </a:rPr>
              <a:t> für </a:t>
            </a:r>
            <a:r>
              <a:rPr b="1" i="0" lang="de" sz="1600" u="none" cap="none" strike="noStrike">
                <a:solidFill>
                  <a:schemeClr val="dk1"/>
                </a:solidFill>
                <a:latin typeface="Arial"/>
                <a:ea typeface="Arial"/>
                <a:cs typeface="Arial"/>
                <a:sym typeface="Arial"/>
              </a:rPr>
              <a:t>Umfang</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Fläche </a:t>
            </a:r>
            <a:r>
              <a:rPr b="0" i="0" lang="de" sz="1600" u="none" cap="none" strike="noStrike">
                <a:solidFill>
                  <a:schemeClr val="dk1"/>
                </a:solidFill>
                <a:latin typeface="Arial"/>
                <a:ea typeface="Arial"/>
                <a:cs typeface="Arial"/>
                <a:sym typeface="Arial"/>
              </a:rPr>
              <a:t>des Kreises, sowie eine Methode, die einen Parameter von Typ Circle nimmt und überprüft, </a:t>
            </a:r>
            <a:r>
              <a:rPr b="1" i="0" lang="de" sz="1600" u="none" cap="none" strike="noStrike">
                <a:solidFill>
                  <a:schemeClr val="dk1"/>
                </a:solidFill>
                <a:latin typeface="Arial"/>
                <a:ea typeface="Arial"/>
                <a:cs typeface="Arial"/>
                <a:sym typeface="Arial"/>
              </a:rPr>
              <a:t>ob der aktuelle Kreis größer ist</a:t>
            </a:r>
            <a:r>
              <a:rPr b="0" i="0" lang="de" sz="1600" u="none" cap="none" strike="noStrike">
                <a:solidFill>
                  <a:schemeClr val="dk1"/>
                </a:solidFill>
                <a:latin typeface="Arial"/>
                <a:ea typeface="Arial"/>
                <a:cs typeface="Arial"/>
                <a:sym typeface="Arial"/>
              </a:rPr>
              <a:t>, als der übergebene. Der Rückgabewert soll dementsprechend boolean sein.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1" i="0" lang="de" sz="1600" u="none" cap="none" strike="noStrike">
                <a:solidFill>
                  <a:schemeClr val="dk1"/>
                </a:solidFill>
                <a:latin typeface="Arial"/>
                <a:ea typeface="Arial"/>
                <a:cs typeface="Arial"/>
                <a:sym typeface="Arial"/>
              </a:rPr>
              <a:t>Funktion</a:t>
            </a:r>
            <a:r>
              <a:rPr b="0" i="0" lang="de" sz="1600" u="none" cap="none" strike="noStrike">
                <a:solidFill>
                  <a:schemeClr val="dk1"/>
                </a:solidFill>
                <a:latin typeface="Arial"/>
                <a:ea typeface="Arial"/>
                <a:cs typeface="Arial"/>
                <a:sym typeface="Arial"/>
              </a:rPr>
              <a:t>, die den </a:t>
            </a:r>
            <a:r>
              <a:rPr b="1" i="0" lang="de" sz="1600" u="none" cap="none" strike="noStrike">
                <a:solidFill>
                  <a:schemeClr val="dk1"/>
                </a:solidFill>
                <a:latin typeface="Arial"/>
                <a:ea typeface="Arial"/>
                <a:cs typeface="Arial"/>
                <a:sym typeface="Arial"/>
              </a:rPr>
              <a:t>Durchschnittlichen Radius aller Kreise</a:t>
            </a:r>
            <a:r>
              <a:rPr b="0" i="0" lang="de" sz="1600" u="none" cap="none" strike="noStrike">
                <a:solidFill>
                  <a:schemeClr val="dk1"/>
                </a:solidFill>
                <a:latin typeface="Arial"/>
                <a:ea typeface="Arial"/>
                <a:cs typeface="Arial"/>
                <a:sym typeface="Arial"/>
              </a:rPr>
              <a:t> zurückgibt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Getter und Setter</a:t>
            </a:r>
            <a:r>
              <a:rPr b="0" i="0" lang="de" sz="1600" u="none" cap="none" strike="noStrike">
                <a:solidFill>
                  <a:schemeClr val="dk1"/>
                </a:solidFill>
                <a:latin typeface="Arial"/>
                <a:ea typeface="Arial"/>
                <a:cs typeface="Arial"/>
                <a:sym typeface="Arial"/>
              </a:rPr>
              <a:t> für den </a:t>
            </a:r>
            <a:r>
              <a:rPr b="1" i="0" lang="de" sz="1600" u="none" cap="none" strike="noStrike">
                <a:solidFill>
                  <a:schemeClr val="dk1"/>
                </a:solidFill>
                <a:latin typeface="Arial"/>
                <a:ea typeface="Arial"/>
                <a:cs typeface="Arial"/>
                <a:sym typeface="Arial"/>
              </a:rPr>
              <a:t>Radius</a:t>
            </a:r>
            <a:r>
              <a:rPr b="0" i="0" lang="de" sz="1600" u="none" cap="none" strike="noStrike">
                <a:solidFill>
                  <a:schemeClr val="dk1"/>
                </a:solidFill>
                <a:latin typeface="Arial"/>
                <a:ea typeface="Arial"/>
                <a:cs typeface="Arial"/>
                <a:sym typeface="Arial"/>
              </a:rPr>
              <a:t> (vorsicht, die Summe der Radien muss im Setter aktualisiert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Erstellt neue Instanzen der Circle-Klasse und testet alle Funktionalitäten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Objektorientierung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Schlüsselwörter</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static vs. non static</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this</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SzPts val="1600"/>
              <a:buAutoNum type="arabicPeriod"/>
            </a:pPr>
            <a:r>
              <a:rPr lang="de"/>
              <a:t>null</a:t>
            </a:r>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final</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Attribute und Klassenvariablen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Methoden und Funktionen</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Getter und Setter</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Konstruktoren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Instanziierung und Nutzung</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Objektorientierung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Bislang kennen wir in Java nur die primitiven Datentypen (von Ausnahmen wie der Scanner-Klasse oder String abgesehen).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In Java ist es jedoch auch möglich, sich eigene, komplexere Datentypen selber zu definieren oder bereits bestehende Datentypen aus der Java-API zu nutzen.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Diese komplexeren Datentypen nennt man </a:t>
            </a:r>
            <a:r>
              <a:rPr b="1" lang="de"/>
              <a:t>Referenzdatentypen</a:t>
            </a:r>
            <a:r>
              <a:rPr lang="de"/>
              <a:t>, da Variablen dieser Datentypen nicht das Objekts selber, sondern eine Referenz darauf enthalten. Daraus ergeben sich auch einige Unterschiede im Umgang, die wir später klären.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Man definiert sich eigene Datentypen durch das Schreiben von Klassen (siehe letzte Session), wie wir im folgenden sehen.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1.1.1. static vs. non static</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“static” vor Attributen, Methoden, oder Klassen bedeutet, dass das Attribut / die Methode / die Klasse </a:t>
            </a:r>
            <a:r>
              <a:rPr b="1" i="0" lang="de" sz="1600" u="none" cap="none" strike="noStrike">
                <a:solidFill>
                  <a:schemeClr val="dk1"/>
                </a:solidFill>
                <a:latin typeface="Arial"/>
                <a:ea typeface="Arial"/>
                <a:cs typeface="Arial"/>
                <a:sym typeface="Arial"/>
              </a:rPr>
              <a:t>zur gesamten Klasse und nicht zur Instanz der Klasse ( =&gt; Objekt) gehört</a:t>
            </a:r>
            <a:r>
              <a:rPr b="0" i="0" lang="de" sz="1600" u="none" cap="none" strike="noStrike">
                <a:solidFill>
                  <a:schemeClr val="dk1"/>
                </a:solidFill>
                <a:latin typeface="Arial"/>
                <a:ea typeface="Arial"/>
                <a:cs typeface="Arial"/>
                <a:sym typeface="Arial"/>
              </a:rPr>
              <a:t>. </a:t>
            </a:r>
            <a:endParaRPr/>
          </a:p>
          <a:p>
            <a:pPr indent="0" lvl="0" marL="0" marR="0" rtl="0" algn="l">
              <a:lnSpc>
                <a:spcPct val="100000"/>
              </a:lnSpc>
              <a:spcBef>
                <a:spcPts val="320"/>
              </a:spcBef>
              <a:spcAft>
                <a:spcPts val="0"/>
              </a:spcAft>
              <a:buClr>
                <a:srgbClr val="000000"/>
              </a:buClr>
              <a:buSzPts val="1400"/>
              <a:buFont typeface="Arial"/>
              <a:buNone/>
            </a:pPr>
            <a:r>
              <a:rPr lang="de"/>
              <a:t>Man kann aus statischen Kontexten (z.B. Funktionen) nicht auf Attribute von Objekten zugreifen, da nicht klar ist, welches Objekt gemeint ist.</a:t>
            </a:r>
            <a:endParaRPr/>
          </a:p>
          <a:p>
            <a:pPr indent="0" lvl="0" marL="0" marR="0" rtl="0" algn="l">
              <a:lnSpc>
                <a:spcPct val="100000"/>
              </a:lnSpc>
              <a:spcBef>
                <a:spcPts val="320"/>
              </a:spcBef>
              <a:spcAft>
                <a:spcPts val="0"/>
              </a:spcAft>
              <a:buClr>
                <a:srgbClr val="000000"/>
              </a:buClr>
              <a:buSzPts val="1400"/>
              <a:buFont typeface="Arial"/>
              <a:buNone/>
            </a:pPr>
            <a:r>
              <a:t/>
            </a:r>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gehen auf den Unterschied im folgenden noch weiter ein</a:t>
            </a:r>
            <a:r>
              <a:rPr lang="de"/>
              <a:t>, hier aber ein erstes intuitives Beispiel:</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a:blip r:embed="rId3">
            <a:alphaModFix/>
          </a:blip>
          <a:stretch>
            <a:fillRect/>
          </a:stretch>
        </p:blipFill>
        <p:spPr>
          <a:xfrm>
            <a:off x="1913600" y="2837922"/>
            <a:ext cx="6040576" cy="152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1.1.2. this</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Das Schlüsselwort this ist immer eine Referenz (wie eine nicht-überschreibbare Variable) auf das </a:t>
            </a:r>
            <a:r>
              <a:rPr b="0" i="1" lang="de" sz="1600" u="none" cap="none" strike="noStrike">
                <a:solidFill>
                  <a:schemeClr val="dk1"/>
                </a:solidFill>
                <a:latin typeface="Arial"/>
                <a:ea typeface="Arial"/>
                <a:cs typeface="Arial"/>
                <a:sym typeface="Arial"/>
              </a:rPr>
              <a:t>aktuelle</a:t>
            </a:r>
            <a:r>
              <a:rPr b="0" i="0" lang="de" sz="1600" u="none" cap="none" strike="noStrike">
                <a:solidFill>
                  <a:schemeClr val="dk1"/>
                </a:solidFill>
                <a:latin typeface="Arial"/>
                <a:ea typeface="Arial"/>
                <a:cs typeface="Arial"/>
                <a:sym typeface="Arial"/>
              </a:rPr>
              <a:t> Objekt (das, in dessen Kontext</a:t>
            </a:r>
            <a:r>
              <a:rPr lang="de"/>
              <a:t> der Code steht)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kann </a:t>
            </a:r>
            <a:r>
              <a:rPr b="1" i="0" lang="de" sz="1600" u="none" cap="none" strike="noStrike">
                <a:solidFill>
                  <a:schemeClr val="dk1"/>
                </a:solidFill>
              </a:rPr>
              <a:t>nur in nicht-statisches Kontexten</a:t>
            </a:r>
            <a:r>
              <a:rPr b="0" i="0" lang="de" sz="1600" u="none" cap="none" strike="noStrike">
                <a:solidFill>
                  <a:schemeClr val="dk1"/>
                </a:solidFill>
                <a:latin typeface="Arial"/>
                <a:ea typeface="Arial"/>
                <a:cs typeface="Arial"/>
                <a:sym typeface="Arial"/>
              </a:rPr>
              <a:t> (z.B. Methoden) verwendet werden, da nur dort klar ist, auf welche Instanz der Klasse es sich bezieht.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 zu “this” wird es auf den folgenden Folien geben</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a:blip r:embed="rId3">
            <a:alphaModFix/>
          </a:blip>
          <a:stretch>
            <a:fillRect/>
          </a:stretch>
        </p:blipFill>
        <p:spPr>
          <a:xfrm>
            <a:off x="2346100" y="3040175"/>
            <a:ext cx="2980075" cy="61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1.1.3. null</a:t>
            </a:r>
            <a:endParaRPr/>
          </a:p>
        </p:txBody>
      </p:sp>
      <p:sp>
        <p:nvSpPr>
          <p:cNvPr id="117" name="Google Shape;117;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i="1" lang="de"/>
              <a:t>null</a:t>
            </a:r>
            <a:r>
              <a:rPr lang="de"/>
              <a:t> bezeichnet einfach einfach eine leere Referenz.</a:t>
            </a:r>
            <a:endParaRPr/>
          </a:p>
          <a:p>
            <a:pPr indent="0" lvl="0" marL="0" rtl="0" algn="l">
              <a:spcBef>
                <a:spcPts val="320"/>
              </a:spcBef>
              <a:spcAft>
                <a:spcPts val="0"/>
              </a:spcAft>
              <a:buNone/>
            </a:pPr>
            <a:r>
              <a:rPr lang="de"/>
              <a:t>Auf deutsch wäre </a:t>
            </a:r>
            <a:r>
              <a:rPr i="1" lang="de"/>
              <a:t>null</a:t>
            </a:r>
            <a:r>
              <a:rPr lang="de"/>
              <a:t> sowas wie “Kein Objekt”. </a:t>
            </a:r>
            <a:endParaRPr/>
          </a:p>
          <a:p>
            <a:pPr indent="0" lvl="0" marL="0" rtl="0" algn="l">
              <a:spcBef>
                <a:spcPts val="320"/>
              </a:spcBef>
              <a:spcAft>
                <a:spcPts val="0"/>
              </a:spcAft>
              <a:buNone/>
            </a:pPr>
            <a:r>
              <a:rPr lang="de"/>
              <a:t>Methoden- und Attributs-Aufrufe auf null-Objekten werfen NullPointerExceptions.</a:t>
            </a:r>
            <a:endParaRPr/>
          </a:p>
        </p:txBody>
      </p:sp>
      <p:pic>
        <p:nvPicPr>
          <p:cNvPr id="118" name="Google Shape;118;p21"/>
          <p:cNvPicPr preferRelativeResize="0"/>
          <p:nvPr/>
        </p:nvPicPr>
        <p:blipFill>
          <a:blip r:embed="rId3">
            <a:alphaModFix/>
          </a:blip>
          <a:stretch>
            <a:fillRect/>
          </a:stretch>
        </p:blipFill>
        <p:spPr>
          <a:xfrm>
            <a:off x="1600795" y="2228274"/>
            <a:ext cx="5030005" cy="5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1.1.4. final</a:t>
            </a:r>
            <a:endParaRPr/>
          </a:p>
        </p:txBody>
      </p:sp>
      <p:sp>
        <p:nvSpPr>
          <p:cNvPr id="124" name="Google Shape;124;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Als final deklarierte Variablen sind unveränderlich. Ihnen muss bei der Deklaration direkt auch einen Wert zugewiesen werden. Sie werden auch als Konstanten bezeichnet.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Konstanten werden in der Regel dadurch gekennzeichnet, dass ihr Name ausschließlich aus Großbuchstaben besteht.</a:t>
            </a:r>
            <a:endParaRPr b="0" i="0" sz="1600" u="none" cap="none" strike="noStrike">
              <a:solidFill>
                <a:schemeClr val="dk1"/>
              </a:solidFill>
              <a:latin typeface="Arial"/>
              <a:ea typeface="Arial"/>
              <a:cs typeface="Arial"/>
              <a:sym typeface="Arial"/>
            </a:endParaRPr>
          </a:p>
        </p:txBody>
      </p:sp>
      <p:pic>
        <p:nvPicPr>
          <p:cNvPr id="125" name="Google Shape;125;p22"/>
          <p:cNvPicPr preferRelativeResize="0"/>
          <p:nvPr/>
        </p:nvPicPr>
        <p:blipFill rotWithShape="1">
          <a:blip r:embed="rId3">
            <a:alphaModFix/>
          </a:blip>
          <a:srcRect b="0" l="0" r="0" t="0"/>
          <a:stretch/>
        </p:blipFill>
        <p:spPr>
          <a:xfrm>
            <a:off x="2346063" y="1657947"/>
            <a:ext cx="4451875" cy="27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Attribute und Klassenvariablen</a:t>
            </a:r>
            <a:endParaRPr/>
          </a:p>
        </p:txBody>
      </p:sp>
      <p:sp>
        <p:nvSpPr>
          <p:cNvPr id="131" name="Google Shape;131;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Attribute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nicht-statisches Attribut, so hat jede Objektinstanz ein eigenes solches Attribut. Ein Beispiel wäre der Name einer Person, denn jede Person hat einen eigenen Namen.</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Klassenvariablen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statisches Attribut (Klassenvariable), so greift jede Objektinstanz auf die gleiche Variable zu. Ein Beispiel wäre eine Zähler-Variable, die die Anzahl der erstellten Person-Instanzen zählt.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32" name="Google Shape;132;p23"/>
          <p:cNvPicPr preferRelativeResize="0"/>
          <p:nvPr/>
        </p:nvPicPr>
        <p:blipFill rotWithShape="1">
          <a:blip r:embed="rId3">
            <a:alphaModFix/>
          </a:blip>
          <a:srcRect b="0" l="0" r="0" t="0"/>
          <a:stretch/>
        </p:blipFill>
        <p:spPr>
          <a:xfrm>
            <a:off x="3792250" y="1697500"/>
            <a:ext cx="2165975" cy="1035150"/>
          </a:xfrm>
          <a:prstGeom prst="rect">
            <a:avLst/>
          </a:prstGeom>
          <a:noFill/>
          <a:ln>
            <a:noFill/>
          </a:ln>
        </p:spPr>
      </p:pic>
      <p:pic>
        <p:nvPicPr>
          <p:cNvPr id="133" name="Google Shape;133;p23"/>
          <p:cNvPicPr preferRelativeResize="0"/>
          <p:nvPr/>
        </p:nvPicPr>
        <p:blipFill rotWithShape="1">
          <a:blip r:embed="rId4">
            <a:alphaModFix/>
          </a:blip>
          <a:srcRect b="0" l="0" r="0" t="0"/>
          <a:stretch/>
        </p:blipFill>
        <p:spPr>
          <a:xfrm>
            <a:off x="3588788" y="4067325"/>
            <a:ext cx="2655200" cy="36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Methoden und Funktionen</a:t>
            </a:r>
            <a:endParaRPr/>
          </a:p>
        </p:txBody>
      </p:sp>
      <p:sp>
        <p:nvSpPr>
          <p:cNvPr id="139" name="Google Shape;139;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Methoden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Methoden beziehen sich immer auf eine bestimmte Objektinstanz (ähnlich zu Attributen). Hier kann man mit “this” (o</a:t>
            </a:r>
            <a:r>
              <a:rPr lang="de"/>
              <a:t>der auch ohne “this”, wenn es keine Namenskonflikte gibt) </a:t>
            </a:r>
            <a:r>
              <a:rPr b="0" i="0" lang="de" sz="1600" u="none" cap="none" strike="noStrike">
                <a:solidFill>
                  <a:schemeClr val="dk1"/>
                </a:solidFill>
                <a:latin typeface="Arial"/>
                <a:ea typeface="Arial"/>
                <a:cs typeface="Arial"/>
                <a:sym typeface="Arial"/>
              </a:rPr>
              <a:t>auf die Attribute der Instanz, </a:t>
            </a:r>
            <a:r>
              <a:rPr b="0" i="1" lang="de" sz="1600" u="none" cap="none" strike="noStrike">
                <a:solidFill>
                  <a:schemeClr val="dk1"/>
                </a:solidFill>
                <a:latin typeface="Arial"/>
                <a:ea typeface="Arial"/>
                <a:cs typeface="Arial"/>
                <a:sym typeface="Arial"/>
              </a:rPr>
              <a:t>auch aber auf statische Klassenvariablen</a:t>
            </a:r>
            <a:r>
              <a:rPr b="0" i="0" lang="de" sz="1600" u="none" cap="none" strike="noStrike">
                <a:solidFill>
                  <a:schemeClr val="dk1"/>
                </a:solidFill>
                <a:latin typeface="Arial"/>
                <a:ea typeface="Arial"/>
                <a:cs typeface="Arial"/>
                <a:sym typeface="Arial"/>
              </a:rPr>
              <a:t> zugreifen.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Funktionen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Funktionen gehören zur gesamten Klasse, nicht zu einzelnen Objektinstanzen. Funktionen können dementsprechend auch nicht auf nicht-statische Attribute oder Methoden zugreifen (woher soll Java wissen, welche Objektinstanz der Klasse gemeint ist?)</a:t>
            </a:r>
            <a:endParaRPr b="0" i="0" sz="1600" u="none" cap="none" strike="noStrike">
              <a:solidFill>
                <a:schemeClr val="dk1"/>
              </a:solidFill>
              <a:latin typeface="Arial"/>
              <a:ea typeface="Arial"/>
              <a:cs typeface="Arial"/>
              <a:sym typeface="Arial"/>
            </a:endParaRPr>
          </a:p>
        </p:txBody>
      </p:sp>
      <p:pic>
        <p:nvPicPr>
          <p:cNvPr id="140" name="Google Shape;140;p24"/>
          <p:cNvPicPr preferRelativeResize="0"/>
          <p:nvPr/>
        </p:nvPicPr>
        <p:blipFill rotWithShape="1">
          <a:blip r:embed="rId3">
            <a:alphaModFix/>
          </a:blip>
          <a:srcRect b="0" l="0" r="0" t="0"/>
          <a:stretch/>
        </p:blipFill>
        <p:spPr>
          <a:xfrm>
            <a:off x="4572000" y="1861700"/>
            <a:ext cx="2698151" cy="710050"/>
          </a:xfrm>
          <a:prstGeom prst="rect">
            <a:avLst/>
          </a:prstGeom>
          <a:noFill/>
          <a:ln>
            <a:noFill/>
          </a:ln>
        </p:spPr>
      </p:pic>
      <p:pic>
        <p:nvPicPr>
          <p:cNvPr id="141" name="Google Shape;141;p24"/>
          <p:cNvPicPr preferRelativeResize="0"/>
          <p:nvPr/>
        </p:nvPicPr>
        <p:blipFill rotWithShape="1">
          <a:blip r:embed="rId4">
            <a:alphaModFix/>
          </a:blip>
          <a:srcRect b="0" l="0" r="0" t="0"/>
          <a:stretch/>
        </p:blipFill>
        <p:spPr>
          <a:xfrm>
            <a:off x="3235138" y="3612300"/>
            <a:ext cx="3262826" cy="82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