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4" name="Google Shape;164;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70" name="Google Shape;170;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Ein erstes Programm: “Hello World!”</a:t>
            </a:r>
            <a:br>
              <a:rPr lang="de"/>
            </a:br>
            <a:endParaRPr/>
          </a:p>
          <a:p>
            <a:pPr indent="-330200" lvl="0" marL="457200" rtl="0" algn="l">
              <a:spcBef>
                <a:spcPts val="0"/>
              </a:spcBef>
              <a:spcAft>
                <a:spcPts val="0"/>
              </a:spcAft>
              <a:buSzPts val="1600"/>
              <a:buAutoNum type="arabicPeriod"/>
            </a:pPr>
            <a:r>
              <a:rPr lang="de"/>
              <a:t>Variablen</a:t>
            </a:r>
            <a:endParaRPr/>
          </a:p>
          <a:p>
            <a:pPr indent="-330200" lvl="1" marL="914400" rtl="0" algn="l">
              <a:spcBef>
                <a:spcPts val="0"/>
              </a:spcBef>
              <a:spcAft>
                <a:spcPts val="0"/>
              </a:spcAft>
              <a:buSzPts val="1600"/>
              <a:buAutoNum type="arabicPeriod"/>
            </a:pPr>
            <a:r>
              <a:rPr lang="de"/>
              <a:t>Was sind Variablen?</a:t>
            </a:r>
            <a:endParaRPr/>
          </a:p>
          <a:p>
            <a:pPr indent="-330200" lvl="1" marL="914400" rtl="0" algn="l">
              <a:spcBef>
                <a:spcPts val="0"/>
              </a:spcBef>
              <a:spcAft>
                <a:spcPts val="0"/>
              </a:spcAft>
              <a:buSzPts val="1600"/>
              <a:buAutoNum type="arabicPeriod"/>
            </a:pPr>
            <a:r>
              <a:rPr lang="de"/>
              <a:t>Datentypen</a:t>
            </a:r>
            <a:endParaRPr/>
          </a:p>
          <a:p>
            <a:pPr indent="-330200" lvl="1" marL="914400" rtl="0" algn="l">
              <a:spcBef>
                <a:spcPts val="0"/>
              </a:spcBef>
              <a:spcAft>
                <a:spcPts val="0"/>
              </a:spcAft>
              <a:buSzPts val="1600"/>
              <a:buAutoNum type="arabicPeriod"/>
            </a:pPr>
            <a:r>
              <a:rPr lang="de"/>
              <a:t>Operatoren</a:t>
            </a:r>
            <a:br>
              <a:rPr lang="de"/>
            </a:br>
            <a:endParaRPr/>
          </a:p>
          <a:p>
            <a:pPr indent="-330200" lvl="0" marL="457200" rtl="0" algn="l">
              <a:spcBef>
                <a:spcPts val="0"/>
              </a:spcBef>
              <a:spcAft>
                <a:spcPts val="0"/>
              </a:spcAft>
              <a:buClr>
                <a:schemeClr val="dk1"/>
              </a:buClr>
              <a:buSzPts val="1600"/>
              <a:buAutoNum type="arabicPeriod"/>
            </a:pPr>
            <a:r>
              <a:rPr lang="de"/>
              <a:t>Bedingungen </a:t>
            </a:r>
            <a:endParaRPr/>
          </a:p>
          <a:p>
            <a:pPr indent="-330200" lvl="1" marL="914400" rtl="0" algn="l">
              <a:spcBef>
                <a:spcPts val="0"/>
              </a:spcBef>
              <a:spcAft>
                <a:spcPts val="0"/>
              </a:spcAft>
              <a:buSzPts val="1600"/>
              <a:buAutoNum type="arabicPeriod"/>
            </a:pPr>
            <a:r>
              <a:rPr lang="de"/>
              <a:t>if-else</a:t>
            </a:r>
            <a:endParaRPr/>
          </a:p>
          <a:p>
            <a:pPr indent="-330200" lvl="1" marL="914400" rtl="0" algn="l">
              <a:spcBef>
                <a:spcPts val="0"/>
              </a:spcBef>
              <a:spcAft>
                <a:spcPts val="0"/>
              </a:spcAft>
              <a:buSzPts val="1600"/>
              <a:buAutoNum type="arabicPeriod"/>
            </a:pPr>
            <a:r>
              <a:rPr lang="de"/>
              <a:t>switch-case</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sind nur innerhalb des Scopes, in dem sie deklariert sind und erst nach der Deklaration sichtbar.</a:t>
            </a:r>
            <a:endParaRPr/>
          </a:p>
        </p:txBody>
      </p:sp>
      <p:pic>
        <p:nvPicPr>
          <p:cNvPr id="129" name="Google Shape;129;p21"/>
          <p:cNvPicPr preferRelativeResize="0"/>
          <p:nvPr/>
        </p:nvPicPr>
        <p:blipFill>
          <a:blip r:embed="rId3">
            <a:alphaModFix/>
          </a:blip>
          <a:stretch>
            <a:fillRect/>
          </a:stretch>
        </p:blipFill>
        <p:spPr>
          <a:xfrm>
            <a:off x="2470250" y="2139050"/>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241925"/>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2" name="Google Shape;14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48" name="Google Shape;148;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Es können Programmschnipsel bedingt ausgeführt werden. Die Bedingungen müssen immer den bool’schen Datentypen haben. Der “if-Block” wird ausgeführt, wenn die Bedingung den Wert “true” hat. Der </a:t>
            </a:r>
            <a:r>
              <a:rPr b="1" lang="de"/>
              <a:t>optionale</a:t>
            </a:r>
            <a:r>
              <a:rPr lang="de"/>
              <a:t> “else-Block” wird ausgeführt, wenn die Bedingung nicht erfüllt.</a:t>
            </a:r>
            <a:endParaRPr/>
          </a:p>
        </p:txBody>
      </p:sp>
      <p:pic>
        <p:nvPicPr>
          <p:cNvPr id="149" name="Google Shape;149;p24"/>
          <p:cNvPicPr preferRelativeResize="0"/>
          <p:nvPr/>
        </p:nvPicPr>
        <p:blipFill>
          <a:blip r:embed="rId3">
            <a:alphaModFix/>
          </a:blip>
          <a:stretch>
            <a:fillRect/>
          </a:stretch>
        </p:blipFill>
        <p:spPr>
          <a:xfrm>
            <a:off x="2439688" y="922150"/>
            <a:ext cx="4359925" cy="1167300"/>
          </a:xfrm>
          <a:prstGeom prst="rect">
            <a:avLst/>
          </a:prstGeom>
          <a:noFill/>
          <a:ln>
            <a:noFill/>
          </a:ln>
        </p:spPr>
      </p:pic>
      <p:pic>
        <p:nvPicPr>
          <p:cNvPr id="150" name="Google Shape;150;p24"/>
          <p:cNvPicPr preferRelativeResize="0"/>
          <p:nvPr/>
        </p:nvPicPr>
        <p:blipFill>
          <a:blip r:embed="rId4">
            <a:alphaModFix/>
          </a:blip>
          <a:stretch>
            <a:fillRect/>
          </a:stretch>
        </p:blipFill>
        <p:spPr>
          <a:xfrm>
            <a:off x="2642025" y="3036700"/>
            <a:ext cx="3859951" cy="150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nichts anderes, als eine intuitivere Schreibweise für...</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2256663" y="741100"/>
            <a:ext cx="4725975" cy="2155725"/>
          </a:xfrm>
          <a:prstGeom prst="rect">
            <a:avLst/>
          </a:prstGeom>
          <a:noFill/>
          <a:ln>
            <a:noFill/>
          </a:ln>
        </p:spPr>
      </p:pic>
      <p:pic>
        <p:nvPicPr>
          <p:cNvPr id="158" name="Google Shape;158;p25"/>
          <p:cNvPicPr preferRelativeResize="0"/>
          <p:nvPr/>
        </p:nvPicPr>
        <p:blipFill>
          <a:blip r:embed="rId4">
            <a:alphaModFix/>
          </a:blip>
          <a:stretch>
            <a:fillRect/>
          </a:stretch>
        </p:blipFill>
        <p:spPr>
          <a:xfrm>
            <a:off x="3541125" y="3385575"/>
            <a:ext cx="1506575" cy="11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