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_rels/presentation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6.xml" ContentType="application/vnd.openxmlformats-officedocument.presentationml.slide+xml"/>
  <Override PartName="/ppt/notesSlides/_rels/notesSlide5.xml.rels" ContentType="application/vnd.openxmlformats-package.relationships+xml"/>
  <Override PartName="/ppt/notesSlides/notesSlide5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AU" sz="4400" strike="noStrike" u="none">
                <a:solidFill>
                  <a:srgbClr val="000000"/>
                </a:solidFill>
                <a:uFillTx/>
                <a:latin typeface="Arial"/>
              </a:rPr>
              <a:t>Click to move the slide</a:t>
            </a:r>
            <a:endParaRPr b="0" lang="en-A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AU" sz="2000" strike="noStrike" u="none">
                <a:solidFill>
                  <a:srgbClr val="000000"/>
                </a:solidFill>
                <a:uFillTx/>
                <a:latin typeface="Arial"/>
              </a:rPr>
              <a:t>Click to edit the notes format</a:t>
            </a:r>
            <a:endParaRPr b="0" lang="en-AU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AU" sz="1400" strike="noStrike" u="none">
                <a:solidFill>
                  <a:srgbClr val="000000"/>
                </a:solidFill>
                <a:uFillTx/>
                <a:latin typeface="Times New Roman"/>
              </a:rPr>
              <a:t>&lt;header&gt;</a:t>
            </a:r>
            <a:endParaRPr b="0" lang="en-A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A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AU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A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1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A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AU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A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2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A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fld id="{DE0FFEB4-BD7B-4897-BE46-D6759B33581A}" type="slidenum">
              <a:rPr b="0" lang="en-AU" sz="14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A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960" cy="3084840"/>
          </a:xfrm>
          <a:prstGeom prst="rect">
            <a:avLst/>
          </a:prstGeom>
          <a:ln w="0">
            <a:noFill/>
          </a:ln>
        </p:spPr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564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title BFF AuthN &amp; AuthZ</a:t>
            </a:r>
            <a:endParaRPr b="0" lang="en-A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564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 </a:t>
            </a:r>
            <a:endParaRPr b="0" lang="en-A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564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actor End User</a:t>
            </a:r>
            <a:endParaRPr b="0" lang="en-A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564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participant Frontend</a:t>
            </a:r>
            <a:endParaRPr b="0" lang="en-A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564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participant Backend</a:t>
            </a:r>
            <a:endParaRPr b="0" lang="en-A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564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participant Keycloak</a:t>
            </a:r>
            <a:endParaRPr b="0" lang="en-A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564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participant Domain Service</a:t>
            </a:r>
            <a:endParaRPr b="0" lang="en-A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564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 </a:t>
            </a:r>
            <a:endParaRPr b="0" lang="en-A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564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End User -&gt; Frontend: End User logs in</a:t>
            </a:r>
            <a:endParaRPr b="0" lang="en-A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564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Frontend -&gt; Backend: /bff/login</a:t>
            </a:r>
            <a:endParaRPr b="0" lang="en-A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564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Backend -&gt; Keycloak: OpenID Connect</a:t>
            </a:r>
            <a:endParaRPr b="0" lang="en-A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564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Keycloak -&gt; Backend: ID, Access &amp; Refresk Tokens </a:t>
            </a:r>
            <a:endParaRPr b="0" lang="en-A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564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Backend -&gt; Backend: Cache Tokens</a:t>
            </a:r>
            <a:endParaRPr b="0" lang="en-A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564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Backend -&gt; Frontend: Encrypted Cookie</a:t>
            </a:r>
            <a:endParaRPr b="0" lang="en-A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564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Frontend -&gt; Backend: API Request (Encrypted Cookie)</a:t>
            </a:r>
            <a:endParaRPr b="0" lang="en-A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564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Backend -&gt; Backend: Perform course-grained authorisation</a:t>
            </a:r>
            <a:endParaRPr b="0" lang="en-A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564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Backend -&gt; Domain Service: API Request (Access Token)</a:t>
            </a:r>
            <a:endParaRPr b="0" lang="en-A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564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Domain Service -&gt; Domain Service: Validate the Access Token</a:t>
            </a:r>
            <a:endParaRPr b="0" lang="en-A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564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Domain Service -&gt; Domain Service: Perform fine-grained authorisation</a:t>
            </a:r>
            <a:endParaRPr b="0" lang="en-A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564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Domain Service -&gt; Backend: API Response</a:t>
            </a:r>
            <a:endParaRPr b="0" lang="en-A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564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Backend -&gt; Frontend: API Response</a:t>
            </a:r>
            <a:endParaRPr b="0" lang="en-AU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4" name="CustomShape 27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BA0BAB9D-A62F-4C23-99E6-07DDD44BA221}" type="slidenum">
              <a:rPr b="0" lang="en-US" sz="12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AU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529DEEE-3E53-4AA6-A5CE-29BE14C37B8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BE45896-9F7A-4518-AE8F-F2729A418B1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A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3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A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AU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A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A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3A18656-D1B1-4808-8957-F0AF00F550C5}" type="slidenum">
              <a:rPr b="0" lang="en-AU" sz="14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A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A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AU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A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AU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AU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A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A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A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A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AU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8" descr=""/>
          <p:cNvPicPr/>
          <p:nvPr/>
        </p:nvPicPr>
        <p:blipFill>
          <a:blip r:embed="rId2"/>
          <a:stretch/>
        </p:blipFill>
        <p:spPr>
          <a:xfrm>
            <a:off x="324000" y="6406920"/>
            <a:ext cx="1621800" cy="210240"/>
          </a:xfrm>
          <a:prstGeom prst="rect">
            <a:avLst/>
          </a:prstGeom>
          <a:ln w="0">
            <a:noFill/>
          </a:ln>
        </p:spPr>
      </p:pic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A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3_0" descr="A picture containing text, clipart&#10;&#10;Description automatically generated"/>
          <p:cNvPicPr/>
          <p:nvPr/>
        </p:nvPicPr>
        <p:blipFill>
          <a:blip r:embed="rId1"/>
          <a:stretch/>
        </p:blipFill>
        <p:spPr>
          <a:xfrm>
            <a:off x="2678040" y="3049560"/>
            <a:ext cx="642240" cy="352800"/>
          </a:xfrm>
          <a:prstGeom prst="rect">
            <a:avLst/>
          </a:prstGeom>
          <a:ln w="0">
            <a:noFill/>
          </a:ln>
        </p:spPr>
      </p:pic>
      <p:sp>
        <p:nvSpPr>
          <p:cNvPr id="24" name="CustomShape 2"/>
          <p:cNvSpPr/>
          <p:nvPr/>
        </p:nvSpPr>
        <p:spPr>
          <a:xfrm>
            <a:off x="2052000" y="3492000"/>
            <a:ext cx="203076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en-US" sz="1600" strike="noStrike" u="none">
                <a:solidFill>
                  <a:srgbClr val="353434"/>
                </a:solidFill>
                <a:uFillTx/>
                <a:latin typeface="Tahoma"/>
                <a:ea typeface="Tahoma"/>
              </a:rPr>
              <a:t>Serendipity</a:t>
            </a:r>
            <a:br>
              <a:rPr sz="1200"/>
            </a:br>
            <a:r>
              <a:rPr b="1" lang="en-US" sz="1200" strike="noStrike" u="none">
                <a:solidFill>
                  <a:srgbClr val="353434"/>
                </a:solidFill>
                <a:uFillTx/>
                <a:latin typeface="Tahoma"/>
                <a:ea typeface="Tahoma"/>
              </a:rPr>
              <a:t>Progressive Web App</a:t>
            </a:r>
            <a:endParaRPr b="0" lang="en-AU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" name="CustomShape 3"/>
          <p:cNvSpPr/>
          <p:nvPr/>
        </p:nvSpPr>
        <p:spPr>
          <a:xfrm>
            <a:off x="3324960" y="3230640"/>
            <a:ext cx="1499040" cy="360"/>
          </a:xfrm>
          <a:custGeom>
            <a:avLst/>
            <a:gdLst>
              <a:gd name="textAreaLeft" fmla="*/ 0 w 1499040"/>
              <a:gd name="textAreaRight" fmla="*/ 1499760 w 1499040"/>
              <a:gd name="textAreaTop" fmla="*/ 0 h 360"/>
              <a:gd name="textAreaBottom" fmla="*/ 1080 h 3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808080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43920" bIns="-43920" anchor="t">
            <a:noAutofit/>
          </a:bodyPr>
          <a:p>
            <a:pPr>
              <a:lnSpc>
                <a:spcPct val="100000"/>
              </a:lnSpc>
            </a:pPr>
            <a:endParaRPr b="0" lang="en-AU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26" name="CustomShape 4"/>
          <p:cNvSpPr/>
          <p:nvPr/>
        </p:nvSpPr>
        <p:spPr>
          <a:xfrm>
            <a:off x="4176000" y="3480120"/>
            <a:ext cx="1979280" cy="51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en-US" sz="1600" strike="noStrike" u="none">
                <a:solidFill>
                  <a:srgbClr val="353434"/>
                </a:solidFill>
                <a:uFillTx/>
                <a:latin typeface="Tahoma"/>
                <a:ea typeface="Tahoma"/>
              </a:rPr>
              <a:t>Serendipity</a:t>
            </a:r>
            <a:br>
              <a:rPr sz="1600"/>
            </a:br>
            <a:r>
              <a:rPr b="1" lang="en-US" sz="1200" strike="noStrike" u="none">
                <a:solidFill>
                  <a:srgbClr val="353434"/>
                </a:solidFill>
                <a:uFillTx/>
                <a:latin typeface="Tahoma"/>
                <a:ea typeface="Tahoma"/>
              </a:rPr>
              <a:t>Backend for Frontend</a:t>
            </a:r>
            <a:endParaRPr b="0" lang="en-AU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7" name="Picture 7_0" descr=""/>
          <p:cNvPicPr/>
          <p:nvPr/>
        </p:nvPicPr>
        <p:blipFill>
          <a:blip r:embed="rId2"/>
          <a:stretch/>
        </p:blipFill>
        <p:spPr>
          <a:xfrm>
            <a:off x="4938840" y="2977200"/>
            <a:ext cx="422280" cy="430560"/>
          </a:xfrm>
          <a:prstGeom prst="rect">
            <a:avLst/>
          </a:prstGeom>
          <a:ln w="0">
            <a:noFill/>
          </a:ln>
        </p:spPr>
      </p:pic>
      <p:pic>
        <p:nvPicPr>
          <p:cNvPr id="28" name="Picture 8_0" descr="Logo&#10;&#10;Description automatically generated"/>
          <p:cNvPicPr/>
          <p:nvPr/>
        </p:nvPicPr>
        <p:blipFill>
          <a:blip r:embed="rId3"/>
          <a:stretch/>
        </p:blipFill>
        <p:spPr>
          <a:xfrm>
            <a:off x="4444920" y="1687320"/>
            <a:ext cx="1544400" cy="339480"/>
          </a:xfrm>
          <a:prstGeom prst="rect">
            <a:avLst/>
          </a:prstGeom>
          <a:ln w="0">
            <a:noFill/>
          </a:ln>
        </p:spPr>
      </p:pic>
      <p:sp>
        <p:nvSpPr>
          <p:cNvPr id="29" name="CustomShape 5"/>
          <p:cNvSpPr/>
          <p:nvPr/>
        </p:nvSpPr>
        <p:spPr>
          <a:xfrm flipV="1">
            <a:off x="5150520" y="2142360"/>
            <a:ext cx="360" cy="666720"/>
          </a:xfrm>
          <a:custGeom>
            <a:avLst/>
            <a:gdLst>
              <a:gd name="textAreaLeft" fmla="*/ 0 w 360"/>
              <a:gd name="textAreaRight" fmla="*/ 1080 w 360"/>
              <a:gd name="textAreaTop" fmla="*/ -360 h 666720"/>
              <a:gd name="textAreaBottom" fmla="*/ 667080 h 66672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808080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AU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30" name="CustomShape 6"/>
          <p:cNvSpPr/>
          <p:nvPr/>
        </p:nvSpPr>
        <p:spPr>
          <a:xfrm>
            <a:off x="4344480" y="1088280"/>
            <a:ext cx="1703520" cy="51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en-US" sz="1600" strike="noStrike" u="none">
                <a:solidFill>
                  <a:srgbClr val="353434"/>
                </a:solidFill>
                <a:uFillTx/>
                <a:latin typeface="Tahoma"/>
                <a:ea typeface="Tahoma"/>
              </a:rPr>
              <a:t>Serendipity</a:t>
            </a:r>
            <a:br>
              <a:rPr sz="1400"/>
            </a:br>
            <a:r>
              <a:rPr b="1" lang="en-US" sz="1200" strike="noStrike" u="none">
                <a:solidFill>
                  <a:srgbClr val="353434"/>
                </a:solidFill>
                <a:uFillTx/>
                <a:latin typeface="Tahoma"/>
                <a:ea typeface="Tahoma"/>
              </a:rPr>
              <a:t>Identity Service</a:t>
            </a:r>
            <a:endParaRPr b="0" lang="en-AU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" name="CustomShape 7"/>
          <p:cNvSpPr/>
          <p:nvPr/>
        </p:nvSpPr>
        <p:spPr>
          <a:xfrm>
            <a:off x="7184520" y="3259440"/>
            <a:ext cx="1464120" cy="34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400" strike="noStrike" u="none">
                <a:solidFill>
                  <a:srgbClr val="353434"/>
                </a:solidFill>
                <a:uFillTx/>
                <a:latin typeface="Tahoma"/>
                <a:ea typeface="Tahoma"/>
              </a:rPr>
              <a:t>Sidecar</a:t>
            </a:r>
            <a:endParaRPr b="0" lang="en-AU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2" name="CustomShape 8"/>
          <p:cNvSpPr/>
          <p:nvPr/>
        </p:nvSpPr>
        <p:spPr>
          <a:xfrm>
            <a:off x="7184520" y="2522520"/>
            <a:ext cx="1464120" cy="6685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400" strike="noStrike" u="none">
                <a:solidFill>
                  <a:srgbClr val="353434"/>
                </a:solidFill>
                <a:uFillTx/>
                <a:latin typeface="Tahoma"/>
                <a:ea typeface="Tahoma"/>
              </a:rPr>
              <a:t>Microservice</a:t>
            </a:r>
            <a:endParaRPr b="0" lang="en-AU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3" name="CustomShape 9"/>
          <p:cNvSpPr/>
          <p:nvPr/>
        </p:nvSpPr>
        <p:spPr>
          <a:xfrm>
            <a:off x="5493600" y="3230640"/>
            <a:ext cx="1499040" cy="360"/>
          </a:xfrm>
          <a:custGeom>
            <a:avLst/>
            <a:gdLst>
              <a:gd name="textAreaLeft" fmla="*/ 0 w 1499040"/>
              <a:gd name="textAreaRight" fmla="*/ 1499760 w 1499040"/>
              <a:gd name="textAreaTop" fmla="*/ 0 h 360"/>
              <a:gd name="textAreaBottom" fmla="*/ 1080 h 3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808080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43920" bIns="-43920" anchor="t">
            <a:noAutofit/>
          </a:bodyPr>
          <a:p>
            <a:pPr>
              <a:lnSpc>
                <a:spcPct val="100000"/>
              </a:lnSpc>
            </a:pPr>
            <a:endParaRPr b="0" lang="en-AU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34" name="CustomShape 10"/>
          <p:cNvSpPr/>
          <p:nvPr/>
        </p:nvSpPr>
        <p:spPr>
          <a:xfrm>
            <a:off x="1116000" y="3240000"/>
            <a:ext cx="1499040" cy="360"/>
          </a:xfrm>
          <a:custGeom>
            <a:avLst/>
            <a:gdLst>
              <a:gd name="textAreaLeft" fmla="*/ 0 w 1499040"/>
              <a:gd name="textAreaRight" fmla="*/ 1499760 w 1499040"/>
              <a:gd name="textAreaTop" fmla="*/ 0 h 360"/>
              <a:gd name="textAreaBottom" fmla="*/ 1080 h 3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808080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43920" bIns="-43920" anchor="t">
            <a:noAutofit/>
          </a:bodyPr>
          <a:p>
            <a:pPr>
              <a:lnSpc>
                <a:spcPct val="100000"/>
              </a:lnSpc>
            </a:pPr>
            <a:endParaRPr b="0" lang="en-AU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35" name="" descr=""/>
          <p:cNvPicPr/>
          <p:nvPr/>
        </p:nvPicPr>
        <p:blipFill>
          <a:blip r:embed="rId4"/>
          <a:stretch/>
        </p:blipFill>
        <p:spPr>
          <a:xfrm>
            <a:off x="468000" y="2952000"/>
            <a:ext cx="483840" cy="604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_ 2" descr="A picture containing text, clipart&#10;&#10;Description automatically generated"/>
          <p:cNvPicPr/>
          <p:nvPr/>
        </p:nvPicPr>
        <p:blipFill>
          <a:blip r:embed="rId1"/>
          <a:stretch/>
        </p:blipFill>
        <p:spPr>
          <a:xfrm>
            <a:off x="2678040" y="3049560"/>
            <a:ext cx="642240" cy="352800"/>
          </a:xfrm>
          <a:prstGeom prst="rect">
            <a:avLst/>
          </a:prstGeom>
          <a:ln w="0">
            <a:noFill/>
          </a:ln>
        </p:spPr>
      </p:pic>
      <p:sp>
        <p:nvSpPr>
          <p:cNvPr id="37" name="CustomShape 35"/>
          <p:cNvSpPr/>
          <p:nvPr/>
        </p:nvSpPr>
        <p:spPr>
          <a:xfrm>
            <a:off x="2052000" y="3492000"/>
            <a:ext cx="2030760" cy="33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en-US" sz="1600" strike="noStrike" u="none">
                <a:solidFill>
                  <a:srgbClr val="353434"/>
                </a:solidFill>
                <a:uFillTx/>
                <a:latin typeface="Tahoma"/>
                <a:ea typeface="Tahoma"/>
              </a:rPr>
              <a:t>Serendipity PWA</a:t>
            </a:r>
            <a:endParaRPr b="0" lang="en-AU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8" name="CustomShape 36"/>
          <p:cNvSpPr/>
          <p:nvPr/>
        </p:nvSpPr>
        <p:spPr>
          <a:xfrm>
            <a:off x="3324960" y="3230640"/>
            <a:ext cx="1499040" cy="360"/>
          </a:xfrm>
          <a:custGeom>
            <a:avLst/>
            <a:gdLst>
              <a:gd name="textAreaLeft" fmla="*/ 0 w 1499040"/>
              <a:gd name="textAreaRight" fmla="*/ 1499760 w 1499040"/>
              <a:gd name="textAreaTop" fmla="*/ 0 h 360"/>
              <a:gd name="textAreaBottom" fmla="*/ 1080 h 3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808080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43920" bIns="-43920" anchor="t">
            <a:noAutofit/>
          </a:bodyPr>
          <a:p>
            <a:endParaRPr b="0" lang="en-AU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39" name="CustomShape 37"/>
          <p:cNvSpPr/>
          <p:nvPr/>
        </p:nvSpPr>
        <p:spPr>
          <a:xfrm>
            <a:off x="4176000" y="3480120"/>
            <a:ext cx="1979280" cy="33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en-US" sz="1600" strike="noStrike" u="none">
                <a:solidFill>
                  <a:srgbClr val="353434"/>
                </a:solidFill>
                <a:uFillTx/>
                <a:latin typeface="Tahoma"/>
                <a:ea typeface="Tahoma"/>
              </a:rPr>
              <a:t>Serendipity BFF</a:t>
            </a:r>
            <a:endParaRPr b="0" lang="en-AU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40" name="Picture 7_ 2" descr=""/>
          <p:cNvPicPr/>
          <p:nvPr/>
        </p:nvPicPr>
        <p:blipFill>
          <a:blip r:embed="rId2"/>
          <a:stretch/>
        </p:blipFill>
        <p:spPr>
          <a:xfrm>
            <a:off x="4938840" y="2977200"/>
            <a:ext cx="422280" cy="430560"/>
          </a:xfrm>
          <a:prstGeom prst="rect">
            <a:avLst/>
          </a:prstGeom>
          <a:ln w="0">
            <a:noFill/>
          </a:ln>
        </p:spPr>
      </p:pic>
      <p:pic>
        <p:nvPicPr>
          <p:cNvPr id="41" name="Picture 8_ 2" descr="Logo&#10;&#10;Description automatically generated"/>
          <p:cNvPicPr/>
          <p:nvPr/>
        </p:nvPicPr>
        <p:blipFill>
          <a:blip r:embed="rId3"/>
          <a:stretch/>
        </p:blipFill>
        <p:spPr>
          <a:xfrm>
            <a:off x="4444920" y="1687320"/>
            <a:ext cx="1544400" cy="339480"/>
          </a:xfrm>
          <a:prstGeom prst="rect">
            <a:avLst/>
          </a:prstGeom>
          <a:ln w="0">
            <a:noFill/>
          </a:ln>
        </p:spPr>
      </p:pic>
      <p:sp>
        <p:nvSpPr>
          <p:cNvPr id="42" name="CustomShape 38"/>
          <p:cNvSpPr/>
          <p:nvPr/>
        </p:nvSpPr>
        <p:spPr>
          <a:xfrm flipV="1">
            <a:off x="5150520" y="2142360"/>
            <a:ext cx="360" cy="666720"/>
          </a:xfrm>
          <a:custGeom>
            <a:avLst/>
            <a:gdLst>
              <a:gd name="textAreaLeft" fmla="*/ 0 w 360"/>
              <a:gd name="textAreaRight" fmla="*/ 1080 w 360"/>
              <a:gd name="textAreaTop" fmla="*/ -360 h 666720"/>
              <a:gd name="textAreaBottom" fmla="*/ 667080 h 66672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808080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AU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43" name="CustomShape 39"/>
          <p:cNvSpPr/>
          <p:nvPr/>
        </p:nvSpPr>
        <p:spPr>
          <a:xfrm>
            <a:off x="4344480" y="1340280"/>
            <a:ext cx="170352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en-US" sz="1400" strike="noStrike" u="none">
                <a:solidFill>
                  <a:srgbClr val="353434"/>
                </a:solidFill>
                <a:uFillTx/>
                <a:latin typeface="Tahoma"/>
                <a:ea typeface="Tahoma"/>
              </a:rPr>
              <a:t>Identity Service</a:t>
            </a:r>
            <a:endParaRPr b="0" lang="en-AU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4" name="CustomShape 40"/>
          <p:cNvSpPr/>
          <p:nvPr/>
        </p:nvSpPr>
        <p:spPr>
          <a:xfrm>
            <a:off x="7184520" y="3259440"/>
            <a:ext cx="1464120" cy="34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400" strike="noStrike" u="none">
                <a:solidFill>
                  <a:srgbClr val="353434"/>
                </a:solidFill>
                <a:uFillTx/>
                <a:latin typeface="Tahoma"/>
                <a:ea typeface="Tahoma"/>
              </a:rPr>
              <a:t>Sidecar</a:t>
            </a:r>
            <a:endParaRPr b="0" lang="en-AU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5" name="CustomShape 41"/>
          <p:cNvSpPr/>
          <p:nvPr/>
        </p:nvSpPr>
        <p:spPr>
          <a:xfrm>
            <a:off x="7184520" y="2522520"/>
            <a:ext cx="1464120" cy="6685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400" strike="noStrike" u="none">
                <a:solidFill>
                  <a:srgbClr val="353434"/>
                </a:solidFill>
                <a:uFillTx/>
                <a:latin typeface="Tahoma"/>
                <a:ea typeface="Tahoma"/>
              </a:rPr>
              <a:t>Microservice</a:t>
            </a:r>
            <a:endParaRPr b="0" lang="en-AU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6" name="CustomShape 42"/>
          <p:cNvSpPr/>
          <p:nvPr/>
        </p:nvSpPr>
        <p:spPr>
          <a:xfrm>
            <a:off x="5493600" y="3230640"/>
            <a:ext cx="1499040" cy="360"/>
          </a:xfrm>
          <a:custGeom>
            <a:avLst/>
            <a:gdLst>
              <a:gd name="textAreaLeft" fmla="*/ 0 w 1499040"/>
              <a:gd name="textAreaRight" fmla="*/ 1499760 w 1499040"/>
              <a:gd name="textAreaTop" fmla="*/ 0 h 360"/>
              <a:gd name="textAreaBottom" fmla="*/ 1080 h 3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808080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43920" bIns="-43920" anchor="t">
            <a:noAutofit/>
          </a:bodyPr>
          <a:p>
            <a:endParaRPr b="0" lang="en-AU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47" name="CustomShape 43"/>
          <p:cNvSpPr/>
          <p:nvPr/>
        </p:nvSpPr>
        <p:spPr>
          <a:xfrm>
            <a:off x="1116000" y="3240000"/>
            <a:ext cx="1499040" cy="360"/>
          </a:xfrm>
          <a:custGeom>
            <a:avLst/>
            <a:gdLst>
              <a:gd name="textAreaLeft" fmla="*/ 0 w 1499040"/>
              <a:gd name="textAreaRight" fmla="*/ 1499760 w 1499040"/>
              <a:gd name="textAreaTop" fmla="*/ 0 h 360"/>
              <a:gd name="textAreaBottom" fmla="*/ 1080 h 3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808080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43920" bIns="-43920" anchor="t">
            <a:noAutofit/>
          </a:bodyPr>
          <a:p>
            <a:endParaRPr b="0" lang="en-AU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48" name="" descr=""/>
          <p:cNvPicPr/>
          <p:nvPr/>
        </p:nvPicPr>
        <p:blipFill>
          <a:blip r:embed="rId4"/>
          <a:stretch/>
        </p:blipFill>
        <p:spPr>
          <a:xfrm>
            <a:off x="468000" y="2952000"/>
            <a:ext cx="483840" cy="604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3_ 1" descr="A picture containing text, clipart&#10;&#10;Description automatically generated"/>
          <p:cNvPicPr/>
          <p:nvPr/>
        </p:nvPicPr>
        <p:blipFill>
          <a:blip r:embed="rId1"/>
          <a:stretch/>
        </p:blipFill>
        <p:spPr>
          <a:xfrm>
            <a:off x="3182040" y="3949560"/>
            <a:ext cx="642240" cy="352800"/>
          </a:xfrm>
          <a:prstGeom prst="rect">
            <a:avLst/>
          </a:prstGeom>
          <a:ln w="0">
            <a:noFill/>
          </a:ln>
        </p:spPr>
      </p:pic>
      <p:sp>
        <p:nvSpPr>
          <p:cNvPr id="50" name="CustomShape 1"/>
          <p:cNvSpPr/>
          <p:nvPr/>
        </p:nvSpPr>
        <p:spPr>
          <a:xfrm>
            <a:off x="2556000" y="4392000"/>
            <a:ext cx="2030760" cy="33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en-US" sz="1600" strike="noStrike" u="none">
                <a:solidFill>
                  <a:srgbClr val="353434"/>
                </a:solidFill>
                <a:uFillTx/>
                <a:latin typeface="Tahoma"/>
                <a:ea typeface="Tahoma"/>
              </a:rPr>
              <a:t>Serendipity PWA</a:t>
            </a:r>
            <a:endParaRPr b="0" lang="en-AU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1" name="CustomShape 11"/>
          <p:cNvSpPr/>
          <p:nvPr/>
        </p:nvSpPr>
        <p:spPr>
          <a:xfrm>
            <a:off x="3828960" y="4130640"/>
            <a:ext cx="1499040" cy="360"/>
          </a:xfrm>
          <a:custGeom>
            <a:avLst/>
            <a:gdLst>
              <a:gd name="textAreaLeft" fmla="*/ 0 w 1499040"/>
              <a:gd name="textAreaRight" fmla="*/ 1499760 w 1499040"/>
              <a:gd name="textAreaTop" fmla="*/ 0 h 360"/>
              <a:gd name="textAreaBottom" fmla="*/ 1080 h 3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808080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43920" bIns="-43920" anchor="t">
            <a:noAutofit/>
          </a:bodyPr>
          <a:p>
            <a:endParaRPr b="0" lang="en-AU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52" name="CustomShape 28"/>
          <p:cNvSpPr/>
          <p:nvPr/>
        </p:nvSpPr>
        <p:spPr>
          <a:xfrm>
            <a:off x="4680000" y="4380120"/>
            <a:ext cx="1979280" cy="33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en-US" sz="1600" strike="noStrike" u="none">
                <a:solidFill>
                  <a:srgbClr val="353434"/>
                </a:solidFill>
                <a:uFillTx/>
                <a:latin typeface="Tahoma"/>
                <a:ea typeface="Tahoma"/>
              </a:rPr>
              <a:t>Serendipity BFF</a:t>
            </a:r>
            <a:endParaRPr b="0" lang="en-AU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53" name="Picture 7_ 1" descr=""/>
          <p:cNvPicPr/>
          <p:nvPr/>
        </p:nvPicPr>
        <p:blipFill>
          <a:blip r:embed="rId2"/>
          <a:stretch/>
        </p:blipFill>
        <p:spPr>
          <a:xfrm>
            <a:off x="5442840" y="3877200"/>
            <a:ext cx="422280" cy="430560"/>
          </a:xfrm>
          <a:prstGeom prst="rect">
            <a:avLst/>
          </a:prstGeom>
          <a:ln w="0">
            <a:noFill/>
          </a:ln>
        </p:spPr>
      </p:pic>
      <p:pic>
        <p:nvPicPr>
          <p:cNvPr id="54" name="Picture 8_ 1" descr="Logo&#10;&#10;Description automatically generated"/>
          <p:cNvPicPr/>
          <p:nvPr/>
        </p:nvPicPr>
        <p:blipFill>
          <a:blip r:embed="rId3"/>
          <a:stretch/>
        </p:blipFill>
        <p:spPr>
          <a:xfrm>
            <a:off x="4948920" y="2587320"/>
            <a:ext cx="1544400" cy="339480"/>
          </a:xfrm>
          <a:prstGeom prst="rect">
            <a:avLst/>
          </a:prstGeom>
          <a:ln w="0">
            <a:noFill/>
          </a:ln>
        </p:spPr>
      </p:pic>
      <p:sp>
        <p:nvSpPr>
          <p:cNvPr id="55" name="CustomShape 29"/>
          <p:cNvSpPr/>
          <p:nvPr/>
        </p:nvSpPr>
        <p:spPr>
          <a:xfrm flipV="1">
            <a:off x="5654520" y="3042360"/>
            <a:ext cx="360" cy="666720"/>
          </a:xfrm>
          <a:custGeom>
            <a:avLst/>
            <a:gdLst>
              <a:gd name="textAreaLeft" fmla="*/ 0 w 360"/>
              <a:gd name="textAreaRight" fmla="*/ 1080 w 360"/>
              <a:gd name="textAreaTop" fmla="*/ -360 h 666720"/>
              <a:gd name="textAreaBottom" fmla="*/ 667080 h 66672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808080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AU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56" name="CustomShape 30"/>
          <p:cNvSpPr/>
          <p:nvPr/>
        </p:nvSpPr>
        <p:spPr>
          <a:xfrm>
            <a:off x="4848480" y="2240280"/>
            <a:ext cx="170352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en-US" sz="1400" strike="noStrike" u="none">
                <a:solidFill>
                  <a:srgbClr val="353434"/>
                </a:solidFill>
                <a:uFillTx/>
                <a:latin typeface="Tahoma"/>
                <a:ea typeface="Tahoma"/>
              </a:rPr>
              <a:t>Identity Server</a:t>
            </a:r>
            <a:endParaRPr b="0" lang="en-AU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7" name="CustomShape 31"/>
          <p:cNvSpPr/>
          <p:nvPr/>
        </p:nvSpPr>
        <p:spPr>
          <a:xfrm>
            <a:off x="7688520" y="4159440"/>
            <a:ext cx="1464120" cy="34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400" strike="noStrike" u="none">
                <a:solidFill>
                  <a:srgbClr val="353434"/>
                </a:solidFill>
                <a:uFillTx/>
                <a:latin typeface="Tahoma"/>
                <a:ea typeface="Tahoma"/>
              </a:rPr>
              <a:t>Sidecar</a:t>
            </a:r>
            <a:endParaRPr b="0" lang="en-AU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8" name="CustomShape 32"/>
          <p:cNvSpPr/>
          <p:nvPr/>
        </p:nvSpPr>
        <p:spPr>
          <a:xfrm>
            <a:off x="7688520" y="3422520"/>
            <a:ext cx="1464120" cy="6685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400" strike="noStrike" u="none">
                <a:solidFill>
                  <a:srgbClr val="353434"/>
                </a:solidFill>
                <a:uFillTx/>
                <a:latin typeface="Tahoma"/>
                <a:ea typeface="Tahoma"/>
              </a:rPr>
              <a:t>Microservice</a:t>
            </a:r>
            <a:endParaRPr b="0" lang="en-AU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9" name="CustomShape 33"/>
          <p:cNvSpPr/>
          <p:nvPr/>
        </p:nvSpPr>
        <p:spPr>
          <a:xfrm>
            <a:off x="5997600" y="4130640"/>
            <a:ext cx="1499040" cy="360"/>
          </a:xfrm>
          <a:custGeom>
            <a:avLst/>
            <a:gdLst>
              <a:gd name="textAreaLeft" fmla="*/ 0 w 1499040"/>
              <a:gd name="textAreaRight" fmla="*/ 1499760 w 1499040"/>
              <a:gd name="textAreaTop" fmla="*/ 0 h 360"/>
              <a:gd name="textAreaBottom" fmla="*/ 1080 h 3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808080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43920" bIns="-43920" anchor="t">
            <a:noAutofit/>
          </a:bodyPr>
          <a:p>
            <a:endParaRPr b="0" lang="en-AU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60" name="CustomShape 34"/>
          <p:cNvSpPr/>
          <p:nvPr/>
        </p:nvSpPr>
        <p:spPr>
          <a:xfrm>
            <a:off x="1620000" y="4140000"/>
            <a:ext cx="1499040" cy="360"/>
          </a:xfrm>
          <a:custGeom>
            <a:avLst/>
            <a:gdLst>
              <a:gd name="textAreaLeft" fmla="*/ 0 w 1499040"/>
              <a:gd name="textAreaRight" fmla="*/ 1499760 w 1499040"/>
              <a:gd name="textAreaTop" fmla="*/ 0 h 360"/>
              <a:gd name="textAreaBottom" fmla="*/ 1080 h 3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808080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43920" bIns="-43920" anchor="t">
            <a:noAutofit/>
          </a:bodyPr>
          <a:p>
            <a:endParaRPr b="0" lang="en-AU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61" name="" descr=""/>
          <p:cNvPicPr/>
          <p:nvPr/>
        </p:nvPicPr>
        <p:blipFill>
          <a:blip r:embed="rId4"/>
          <a:stretch/>
        </p:blipFill>
        <p:spPr>
          <a:xfrm>
            <a:off x="972000" y="3852000"/>
            <a:ext cx="483840" cy="604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3_1" descr="A picture containing text, clipart&#10;&#10;Description automatically generated"/>
          <p:cNvPicPr/>
          <p:nvPr/>
        </p:nvPicPr>
        <p:blipFill>
          <a:blip r:embed="rId1"/>
          <a:stretch/>
        </p:blipFill>
        <p:spPr>
          <a:xfrm>
            <a:off x="2678040" y="2761560"/>
            <a:ext cx="642240" cy="352800"/>
          </a:xfrm>
          <a:prstGeom prst="rect">
            <a:avLst/>
          </a:prstGeom>
          <a:ln w="0">
            <a:noFill/>
          </a:ln>
        </p:spPr>
      </p:pic>
      <p:sp>
        <p:nvSpPr>
          <p:cNvPr id="63" name="CustomShape 12"/>
          <p:cNvSpPr/>
          <p:nvPr/>
        </p:nvSpPr>
        <p:spPr>
          <a:xfrm>
            <a:off x="2052000" y="3204000"/>
            <a:ext cx="2030760" cy="33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en-US" sz="1600" strike="noStrike" u="none">
                <a:solidFill>
                  <a:srgbClr val="353434"/>
                </a:solidFill>
                <a:uFillTx/>
                <a:latin typeface="Tahoma"/>
                <a:ea typeface="Tahoma"/>
              </a:rPr>
              <a:t>Serendipity PWA</a:t>
            </a:r>
            <a:endParaRPr b="0" lang="en-AU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4" name="CustomShape 13"/>
          <p:cNvSpPr/>
          <p:nvPr/>
        </p:nvSpPr>
        <p:spPr>
          <a:xfrm>
            <a:off x="3324960" y="2942640"/>
            <a:ext cx="1499040" cy="360"/>
          </a:xfrm>
          <a:custGeom>
            <a:avLst/>
            <a:gdLst>
              <a:gd name="textAreaLeft" fmla="*/ 0 w 1499040"/>
              <a:gd name="textAreaRight" fmla="*/ 1499760 w 1499040"/>
              <a:gd name="textAreaTop" fmla="*/ 0 h 360"/>
              <a:gd name="textAreaBottom" fmla="*/ 1080 h 3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808080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43920" bIns="-43920" anchor="t">
            <a:noAutofit/>
          </a:bodyPr>
          <a:p>
            <a:pPr>
              <a:lnSpc>
                <a:spcPct val="100000"/>
              </a:lnSpc>
            </a:pPr>
            <a:endParaRPr b="0" lang="en-AU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65" name="CustomShape 14"/>
          <p:cNvSpPr/>
          <p:nvPr/>
        </p:nvSpPr>
        <p:spPr>
          <a:xfrm>
            <a:off x="4176000" y="3192120"/>
            <a:ext cx="1979280" cy="33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en-US" sz="1600" strike="noStrike" u="none">
                <a:solidFill>
                  <a:srgbClr val="353434"/>
                </a:solidFill>
                <a:uFillTx/>
                <a:latin typeface="Tahoma"/>
                <a:ea typeface="Tahoma"/>
              </a:rPr>
              <a:t>Serendipity BFF</a:t>
            </a:r>
            <a:endParaRPr b="0" lang="en-AU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66" name="Picture 7_1" descr=""/>
          <p:cNvPicPr/>
          <p:nvPr/>
        </p:nvPicPr>
        <p:blipFill>
          <a:blip r:embed="rId2"/>
          <a:stretch/>
        </p:blipFill>
        <p:spPr>
          <a:xfrm>
            <a:off x="4938840" y="2689200"/>
            <a:ext cx="422280" cy="430560"/>
          </a:xfrm>
          <a:prstGeom prst="rect">
            <a:avLst/>
          </a:prstGeom>
          <a:ln w="0">
            <a:noFill/>
          </a:ln>
        </p:spPr>
      </p:pic>
      <p:pic>
        <p:nvPicPr>
          <p:cNvPr id="67" name="Picture 8_1" descr="Logo&#10;&#10;Description automatically generated"/>
          <p:cNvPicPr/>
          <p:nvPr/>
        </p:nvPicPr>
        <p:blipFill>
          <a:blip r:embed="rId3"/>
          <a:stretch/>
        </p:blipFill>
        <p:spPr>
          <a:xfrm>
            <a:off x="4444920" y="1399320"/>
            <a:ext cx="1544400" cy="339480"/>
          </a:xfrm>
          <a:prstGeom prst="rect">
            <a:avLst/>
          </a:prstGeom>
          <a:ln w="0">
            <a:noFill/>
          </a:ln>
        </p:spPr>
      </p:pic>
      <p:sp>
        <p:nvSpPr>
          <p:cNvPr id="68" name="CustomShape 15"/>
          <p:cNvSpPr/>
          <p:nvPr/>
        </p:nvSpPr>
        <p:spPr>
          <a:xfrm flipV="1">
            <a:off x="5150520" y="1854360"/>
            <a:ext cx="360" cy="666720"/>
          </a:xfrm>
          <a:custGeom>
            <a:avLst/>
            <a:gdLst>
              <a:gd name="textAreaLeft" fmla="*/ 0 w 360"/>
              <a:gd name="textAreaRight" fmla="*/ 1080 w 360"/>
              <a:gd name="textAreaTop" fmla="*/ -360 h 666720"/>
              <a:gd name="textAreaBottom" fmla="*/ 667080 h 66672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808080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AU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69" name="CustomShape 16"/>
          <p:cNvSpPr/>
          <p:nvPr/>
        </p:nvSpPr>
        <p:spPr>
          <a:xfrm>
            <a:off x="4344480" y="1052280"/>
            <a:ext cx="170352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en-US" sz="1400" strike="noStrike" u="none">
                <a:solidFill>
                  <a:srgbClr val="353434"/>
                </a:solidFill>
                <a:uFillTx/>
                <a:latin typeface="Tahoma"/>
                <a:ea typeface="Tahoma"/>
              </a:rPr>
              <a:t>Identity Server</a:t>
            </a:r>
            <a:endParaRPr b="0" lang="en-AU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0" name="CustomShape 17"/>
          <p:cNvSpPr/>
          <p:nvPr/>
        </p:nvSpPr>
        <p:spPr>
          <a:xfrm>
            <a:off x="7184520" y="2791440"/>
            <a:ext cx="1464120" cy="34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400" strike="noStrike" u="none">
                <a:solidFill>
                  <a:srgbClr val="353434"/>
                </a:solidFill>
                <a:uFillTx/>
                <a:latin typeface="Tahoma"/>
                <a:ea typeface="Tahoma"/>
              </a:rPr>
              <a:t>Sidecar</a:t>
            </a:r>
            <a:endParaRPr b="0" lang="en-AU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1" name="CustomShape 18"/>
          <p:cNvSpPr/>
          <p:nvPr/>
        </p:nvSpPr>
        <p:spPr>
          <a:xfrm>
            <a:off x="7184520" y="2054520"/>
            <a:ext cx="1464120" cy="6685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400" strike="noStrike" u="none">
                <a:solidFill>
                  <a:srgbClr val="353434"/>
                </a:solidFill>
                <a:uFillTx/>
                <a:latin typeface="Tahoma"/>
                <a:ea typeface="Tahoma"/>
              </a:rPr>
              <a:t>Microservice</a:t>
            </a:r>
            <a:endParaRPr b="0" lang="en-AU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2" name="CustomShape 19"/>
          <p:cNvSpPr/>
          <p:nvPr/>
        </p:nvSpPr>
        <p:spPr>
          <a:xfrm>
            <a:off x="5493600" y="2942640"/>
            <a:ext cx="1499040" cy="360"/>
          </a:xfrm>
          <a:custGeom>
            <a:avLst/>
            <a:gdLst>
              <a:gd name="textAreaLeft" fmla="*/ 0 w 1499040"/>
              <a:gd name="textAreaRight" fmla="*/ 1499760 w 1499040"/>
              <a:gd name="textAreaTop" fmla="*/ 0 h 360"/>
              <a:gd name="textAreaBottom" fmla="*/ 1080 h 3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808080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43920" bIns="-43920" anchor="t">
            <a:noAutofit/>
          </a:bodyPr>
          <a:p>
            <a:pPr>
              <a:lnSpc>
                <a:spcPct val="100000"/>
              </a:lnSpc>
            </a:pPr>
            <a:endParaRPr b="0" lang="en-AU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73" name="Picture 13_1" descr="Icon&#10;&#10;Description automatically generated"/>
          <p:cNvPicPr/>
          <p:nvPr/>
        </p:nvPicPr>
        <p:blipFill>
          <a:blip r:embed="rId4"/>
          <a:stretch/>
        </p:blipFill>
        <p:spPr>
          <a:xfrm>
            <a:off x="7543440" y="4240440"/>
            <a:ext cx="774720" cy="636480"/>
          </a:xfrm>
          <a:prstGeom prst="rect">
            <a:avLst/>
          </a:prstGeom>
          <a:ln w="0">
            <a:noFill/>
          </a:ln>
        </p:spPr>
      </p:pic>
      <p:sp>
        <p:nvSpPr>
          <p:cNvPr id="74" name="CustomShape 20"/>
          <p:cNvSpPr/>
          <p:nvPr/>
        </p:nvSpPr>
        <p:spPr>
          <a:xfrm>
            <a:off x="6994440" y="4842000"/>
            <a:ext cx="186264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en-US" sz="1400" strike="noStrike" u="none">
                <a:solidFill>
                  <a:srgbClr val="afadad"/>
                </a:solidFill>
                <a:uFillTx/>
                <a:latin typeface="Tahoma"/>
                <a:ea typeface="Tahoma"/>
              </a:rPr>
              <a:t>Open Policy Agent</a:t>
            </a:r>
            <a:endParaRPr b="0" lang="en-AU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5" name="CustomShape 21"/>
          <p:cNvSpPr/>
          <p:nvPr/>
        </p:nvSpPr>
        <p:spPr>
          <a:xfrm flipV="1">
            <a:off x="7894080" y="3221640"/>
            <a:ext cx="360" cy="1017720"/>
          </a:xfrm>
          <a:custGeom>
            <a:avLst/>
            <a:gdLst>
              <a:gd name="textAreaLeft" fmla="*/ 0 w 360"/>
              <a:gd name="textAreaRight" fmla="*/ 1080 w 360"/>
              <a:gd name="textAreaTop" fmla="*/ 360 h 1017720"/>
              <a:gd name="textAreaBottom" fmla="*/ 1018800 h 101772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808080"/>
            </a:solidFill>
            <a:headEnd len="med" type="triangle" w="med"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AU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76" name="CustomShape 22"/>
          <p:cNvSpPr/>
          <p:nvPr/>
        </p:nvSpPr>
        <p:spPr>
          <a:xfrm>
            <a:off x="6849720" y="5150160"/>
            <a:ext cx="214740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en-GB" sz="1400" strike="noStrike" u="none">
                <a:solidFill>
                  <a:srgbClr val="353434"/>
                </a:solidFill>
                <a:uFillTx/>
                <a:latin typeface="Tahoma"/>
                <a:ea typeface="Tahoma"/>
              </a:rPr>
              <a:t>Authorisation Server</a:t>
            </a:r>
            <a:endParaRPr b="0" lang="en-AU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7" name="CustomShape 23"/>
          <p:cNvSpPr/>
          <p:nvPr/>
        </p:nvSpPr>
        <p:spPr>
          <a:xfrm flipV="1">
            <a:off x="5115960" y="3776760"/>
            <a:ext cx="1440" cy="794880"/>
          </a:xfrm>
          <a:custGeom>
            <a:avLst/>
            <a:gdLst>
              <a:gd name="textAreaLeft" fmla="*/ 0 w 1440"/>
              <a:gd name="textAreaRight" fmla="*/ 2160 w 1440"/>
              <a:gd name="textAreaTop" fmla="*/ -360 h 794880"/>
              <a:gd name="textAreaBottom" fmla="*/ 795240 h 79488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80808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AU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78" name="CustomShape 24"/>
          <p:cNvSpPr/>
          <p:nvPr/>
        </p:nvSpPr>
        <p:spPr>
          <a:xfrm>
            <a:off x="5115960" y="4559400"/>
            <a:ext cx="2429640" cy="1440"/>
          </a:xfrm>
          <a:custGeom>
            <a:avLst/>
            <a:gdLst>
              <a:gd name="textAreaLeft" fmla="*/ 0 w 2429640"/>
              <a:gd name="textAreaRight" fmla="*/ 2430360 w 2429640"/>
              <a:gd name="textAreaTop" fmla="*/ 0 h 1440"/>
              <a:gd name="textAreaBottom" fmla="*/ 2160 h 144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80808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42840" bIns="-42840" anchor="t">
            <a:noAutofit/>
          </a:bodyPr>
          <a:p>
            <a:pPr>
              <a:lnSpc>
                <a:spcPct val="100000"/>
              </a:lnSpc>
            </a:pPr>
            <a:endParaRPr b="0" lang="en-AU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79" name="CustomShape 25"/>
          <p:cNvSpPr/>
          <p:nvPr/>
        </p:nvSpPr>
        <p:spPr>
          <a:xfrm>
            <a:off x="3804480" y="3953160"/>
            <a:ext cx="143676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1200" strike="noStrike" u="none">
                <a:solidFill>
                  <a:srgbClr val="353434"/>
                </a:solidFill>
                <a:uFillTx/>
                <a:latin typeface="Tahoma"/>
                <a:ea typeface="Tahoma"/>
              </a:rPr>
              <a:t>Course-grained Authorisation</a:t>
            </a:r>
            <a:endParaRPr b="0" lang="en-AU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0" name="CustomShape 26"/>
          <p:cNvSpPr/>
          <p:nvPr/>
        </p:nvSpPr>
        <p:spPr>
          <a:xfrm>
            <a:off x="7704000" y="3445200"/>
            <a:ext cx="143676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1200" strike="noStrike" u="none">
                <a:solidFill>
                  <a:srgbClr val="353434"/>
                </a:solidFill>
                <a:uFillTx/>
                <a:latin typeface="Tahoma"/>
                <a:ea typeface="Tahoma"/>
              </a:rPr>
              <a:t>Fine-grained Authorisation</a:t>
            </a:r>
            <a:endParaRPr b="0" lang="en-AU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Picture 4" descr="Diagram&#10;&#10;Description automatically generated"/>
          <p:cNvPicPr/>
          <p:nvPr/>
        </p:nvPicPr>
        <p:blipFill>
          <a:blip r:embed="rId1"/>
          <a:stretch/>
        </p:blipFill>
        <p:spPr>
          <a:xfrm>
            <a:off x="1056240" y="421560"/>
            <a:ext cx="7035120" cy="4842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32734"/>
      </a:dk2>
      <a:lt2>
        <a:srgbClr val="e8e8e9"/>
      </a:lt2>
      <a:accent1>
        <a:srgbClr val="008390"/>
      </a:accent1>
      <a:accent2>
        <a:srgbClr val="16a1a4"/>
      </a:accent2>
      <a:accent3>
        <a:srgbClr val="7accc8"/>
      </a:accent3>
      <a:accent4>
        <a:srgbClr val="3b194f"/>
      </a:accent4>
      <a:accent5>
        <a:srgbClr val="4e377a"/>
      </a:accent5>
      <a:accent6>
        <a:srgbClr val="d24948"/>
      </a:accent6>
      <a:hlink>
        <a:srgbClr val="255c8b"/>
      </a:hlink>
      <a:folHlink>
        <a:srgbClr val="b07eb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Application>LibreOffice/24.8.3.2$MacOSX_AARCH64 LibreOffice_project/48a6bac9e7e268aeb4c3483fcf825c94556d9f92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2025-09-05T04:55:10Z</dcterms:created>
  <dc:creator/>
  <dc:description/>
  <dc:language>en-AU</dc:language>
  <cp:lastModifiedBy/>
  <dcterms:modified xsi:type="dcterms:W3CDTF">2025-09-05T05:06:59Z</dcterms:modified>
  <cp:revision>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