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Fira Sans Condensed Light"/>
      <p:regular r:id="rId12"/>
      <p:bold r:id="rId13"/>
      <p:italic r:id="rId14"/>
      <p:boldItalic r:id="rId15"/>
    </p:embeddedFont>
    <p:embeddedFont>
      <p:font typeface="Rajdhani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FiraSansCondensedLight-bold.fntdata"/><Relationship Id="rId12" Type="http://schemas.openxmlformats.org/officeDocument/2006/relationships/font" Target="fonts/FiraSansCondensed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iraSansCondensedLight-boldItalic.fntdata"/><Relationship Id="rId14" Type="http://schemas.openxmlformats.org/officeDocument/2006/relationships/font" Target="fonts/FiraSansCondensedLight-italic.fntdata"/><Relationship Id="rId17" Type="http://schemas.openxmlformats.org/officeDocument/2006/relationships/font" Target="fonts/Rajdhani-bold.fntdata"/><Relationship Id="rId16" Type="http://schemas.openxmlformats.org/officeDocument/2006/relationships/font" Target="fonts/Rajdhani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cbc9fe6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cbc9fe6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cbc9fe6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cbc9fe6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cbc9fe66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cbc9fe66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cbc9fe66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cbc9fe66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cbc9fe66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cbc9fe66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01075" y="743575"/>
            <a:ext cx="37878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DATA CHALLENGE 2022</a:t>
            </a:r>
            <a:endParaRPr b="1" sz="60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702500" y="2057125"/>
            <a:ext cx="39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ROBISON NUNES</a:t>
            </a:r>
            <a:endParaRPr b="1" sz="30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flipH="1" rot="10800000">
            <a:off x="5031625" y="2731225"/>
            <a:ext cx="3425700" cy="21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 flipH="1">
            <a:off x="850200" y="2445475"/>
            <a:ext cx="688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ETL</a:t>
            </a:r>
            <a:endParaRPr b="1" sz="18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2" name="Google Shape;62;p14"/>
          <p:cNvSpPr txBox="1"/>
          <p:nvPr/>
        </p:nvSpPr>
        <p:spPr>
          <a:xfrm flipH="1">
            <a:off x="1765575" y="1157263"/>
            <a:ext cx="219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ESCOLHA DO PERÍODO DE ANAĹISE</a:t>
            </a:r>
            <a:endParaRPr b="1" sz="18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446254" y="2290375"/>
            <a:ext cx="1604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CONCEITO DE EFETIVIDADE</a:t>
            </a:r>
            <a:endParaRPr b="1" sz="18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958202" y="2445475"/>
            <a:ext cx="176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PROPOSTA DE MELHORIA</a:t>
            </a:r>
            <a:endParaRPr b="1" sz="18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044275" y="1309780"/>
            <a:ext cx="154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00FF00"/>
                </a:solidFill>
                <a:latin typeface="Rajdhani"/>
                <a:ea typeface="Rajdhani"/>
                <a:cs typeface="Rajdhani"/>
                <a:sym typeface="Rajdhani"/>
              </a:rPr>
              <a:t>CURVA IDEAL</a:t>
            </a:r>
            <a:endParaRPr b="1" sz="1800">
              <a:solidFill>
                <a:srgbClr val="00FF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966000" y="17176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511700" y="17176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4057400" y="17176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5603100" y="17176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148800" y="17176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4"/>
          <p:cNvCxnSpPr>
            <a:stCxn id="67" idx="6"/>
            <a:endCxn id="68" idx="2"/>
          </p:cNvCxnSpPr>
          <p:nvPr/>
        </p:nvCxnSpPr>
        <p:spPr>
          <a:xfrm>
            <a:off x="3084400" y="2004025"/>
            <a:ext cx="9729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>
            <a:stCxn id="68" idx="6"/>
            <a:endCxn id="69" idx="2"/>
          </p:cNvCxnSpPr>
          <p:nvPr/>
        </p:nvCxnSpPr>
        <p:spPr>
          <a:xfrm>
            <a:off x="4630100" y="2004025"/>
            <a:ext cx="9729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>
            <a:stCxn id="69" idx="6"/>
            <a:endCxn id="70" idx="2"/>
          </p:cNvCxnSpPr>
          <p:nvPr/>
        </p:nvCxnSpPr>
        <p:spPr>
          <a:xfrm>
            <a:off x="6175800" y="2004025"/>
            <a:ext cx="9729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4" name="Google Shape;74;p14"/>
          <p:cNvGrpSpPr/>
          <p:nvPr/>
        </p:nvGrpSpPr>
        <p:grpSpPr>
          <a:xfrm>
            <a:off x="1104484" y="1868265"/>
            <a:ext cx="288452" cy="275353"/>
            <a:chOff x="4126815" y="2760704"/>
            <a:chExt cx="380393" cy="363118"/>
          </a:xfrm>
        </p:grpSpPr>
        <p:sp>
          <p:nvSpPr>
            <p:cNvPr id="75" name="Google Shape;75;p14"/>
            <p:cNvSpPr/>
            <p:nvPr/>
          </p:nvSpPr>
          <p:spPr>
            <a:xfrm>
              <a:off x="4219825" y="2822435"/>
              <a:ext cx="103267" cy="29056"/>
            </a:xfrm>
            <a:custGeom>
              <a:rect b="b" l="l" r="r" t="t"/>
              <a:pathLst>
                <a:path extrusionOk="0" h="915" w="3252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126815" y="2760704"/>
              <a:ext cx="380393" cy="363118"/>
            </a:xfrm>
            <a:custGeom>
              <a:rect b="b" l="l" r="r" t="t"/>
              <a:pathLst>
                <a:path extrusionOk="0" h="11435" w="11979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278826" y="2791379"/>
              <a:ext cx="103998" cy="201962"/>
            </a:xfrm>
            <a:custGeom>
              <a:rect b="b" l="l" r="r" t="t"/>
              <a:pathLst>
                <a:path extrusionOk="0" h="6360" w="3275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4159332" y="2791379"/>
              <a:ext cx="105903" cy="201962"/>
            </a:xfrm>
            <a:custGeom>
              <a:rect b="b" l="l" r="r" t="t"/>
              <a:pathLst>
                <a:path extrusionOk="0" h="6360" w="3335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2657372" y="1865448"/>
            <a:ext cx="281276" cy="280987"/>
            <a:chOff x="2497275" y="2744159"/>
            <a:chExt cx="370930" cy="370549"/>
          </a:xfrm>
        </p:grpSpPr>
        <p:sp>
          <p:nvSpPr>
            <p:cNvPr id="80" name="Google Shape;80;p14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2604670" y="2851904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4"/>
          <p:cNvSpPr/>
          <p:nvPr/>
        </p:nvSpPr>
        <p:spPr>
          <a:xfrm>
            <a:off x="5745159" y="1888379"/>
            <a:ext cx="288483" cy="235125"/>
          </a:xfrm>
          <a:custGeom>
            <a:rect b="b" l="l" r="r" t="t"/>
            <a:pathLst>
              <a:path extrusionOk="0" h="9734" w="11943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4"/>
          <p:cNvGrpSpPr/>
          <p:nvPr/>
        </p:nvGrpSpPr>
        <p:grpSpPr>
          <a:xfrm>
            <a:off x="4188946" y="1875613"/>
            <a:ext cx="309505" cy="260656"/>
            <a:chOff x="2171474" y="3369229"/>
            <a:chExt cx="408156" cy="343737"/>
          </a:xfrm>
        </p:grpSpPr>
        <p:sp>
          <p:nvSpPr>
            <p:cNvPr id="88" name="Google Shape;88;p14"/>
            <p:cNvSpPr/>
            <p:nvPr/>
          </p:nvSpPr>
          <p:spPr>
            <a:xfrm>
              <a:off x="2171474" y="3369229"/>
              <a:ext cx="408156" cy="343737"/>
            </a:xfrm>
            <a:custGeom>
              <a:rect b="b" l="l" r="r" t="t"/>
              <a:pathLst>
                <a:path extrusionOk="0" h="10800" w="12824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2292737" y="3477220"/>
              <a:ext cx="164898" cy="164866"/>
            </a:xfrm>
            <a:custGeom>
              <a:rect b="b" l="l" r="r" t="t"/>
              <a:pathLst>
                <a:path extrusionOk="0" h="5180" w="5181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256358" y="3451503"/>
              <a:ext cx="188769" cy="177311"/>
            </a:xfrm>
            <a:custGeom>
              <a:rect b="b" l="l" r="r" t="t"/>
              <a:pathLst>
                <a:path extrusionOk="0" h="5571" w="5931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305245" y="3491160"/>
              <a:ext cx="189151" cy="176706"/>
            </a:xfrm>
            <a:custGeom>
              <a:rect b="b" l="l" r="r" t="t"/>
              <a:pathLst>
                <a:path extrusionOk="0" h="5552" w="5943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298216" y="1868868"/>
            <a:ext cx="273857" cy="274147"/>
            <a:chOff x="7538896" y="1970156"/>
            <a:chExt cx="361147" cy="361529"/>
          </a:xfrm>
        </p:grpSpPr>
        <p:sp>
          <p:nvSpPr>
            <p:cNvPr id="93" name="Google Shape;93;p14"/>
            <p:cNvSpPr/>
            <p:nvPr/>
          </p:nvSpPr>
          <p:spPr>
            <a:xfrm>
              <a:off x="7538896" y="1970156"/>
              <a:ext cx="361147" cy="361529"/>
            </a:xfrm>
            <a:custGeom>
              <a:rect b="b" l="l" r="r" t="t"/>
              <a:pathLst>
                <a:path extrusionOk="0" h="11359" w="11347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7685907" y="2066784"/>
              <a:ext cx="101211" cy="11394"/>
            </a:xfrm>
            <a:custGeom>
              <a:rect b="b" l="l" r="r" t="t"/>
              <a:pathLst>
                <a:path extrusionOk="0" h="358" w="318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7685907" y="2106187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7685907" y="2145239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7685907" y="2184260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7685907" y="2223280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9" name="Google Shape;99;p14"/>
          <p:cNvCxnSpPr/>
          <p:nvPr/>
        </p:nvCxnSpPr>
        <p:spPr>
          <a:xfrm>
            <a:off x="1538688" y="2004025"/>
            <a:ext cx="9729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7200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MANIPULAÇÃO</a:t>
            </a:r>
            <a:r>
              <a:rPr b="1" lang="pt-BR" sz="30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DADOS</a:t>
            </a:r>
            <a:endParaRPr b="1" sz="30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841725" y="1536875"/>
            <a:ext cx="20607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Granularidade de data de </a:t>
            </a:r>
            <a:r>
              <a:rPr lang="pt-BR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referência</a:t>
            </a:r>
            <a:r>
              <a:rPr lang="pt-BR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do contrato e enriquecimento do dados</a:t>
            </a:r>
            <a:endParaRPr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484175" y="1536875"/>
            <a:ext cx="20607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Ação</a:t>
            </a:r>
            <a:r>
              <a:rPr lang="pt-BR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+ lida e/ou respondida + pgto em até 5 dias após o recebimento da </a:t>
            </a:r>
            <a:r>
              <a:rPr lang="pt-BR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ação</a:t>
            </a:r>
            <a:endParaRPr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662937" y="1536875"/>
            <a:ext cx="20607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Últimos 6 meses</a:t>
            </a:r>
            <a:endParaRPr>
              <a:solidFill>
                <a:schemeClr val="lt1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indent="0" lvl="0" marL="0" rtl="0" algn="l">
              <a:lnSpc>
                <a:spcPct val="6818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1100">
                <a:solidFill>
                  <a:schemeClr val="lt1"/>
                </a:solidFill>
              </a:rPr>
              <a:t>   19-10-2021 a 19-04-2022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102425" y="2917525"/>
            <a:ext cx="15393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FF00"/>
                </a:solidFill>
                <a:latin typeface="Rajdhani"/>
                <a:ea typeface="Rajdhani"/>
                <a:cs typeface="Rajdhani"/>
                <a:sym typeface="Rajdhani"/>
              </a:rPr>
              <a:t>ETL</a:t>
            </a:r>
            <a:endParaRPr b="1" sz="1800">
              <a:solidFill>
                <a:srgbClr val="00FF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6744875" y="2917525"/>
            <a:ext cx="15393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FF00"/>
                </a:solidFill>
                <a:latin typeface="Rajdhani"/>
                <a:ea typeface="Rajdhani"/>
                <a:cs typeface="Rajdhani"/>
                <a:sym typeface="Rajdhani"/>
              </a:rPr>
              <a:t>EFETIVIDADE</a:t>
            </a:r>
            <a:endParaRPr b="1" sz="1800">
              <a:solidFill>
                <a:srgbClr val="00FF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923637" y="2917525"/>
            <a:ext cx="15393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FF00"/>
                </a:solidFill>
                <a:latin typeface="Rajdhani"/>
                <a:ea typeface="Rajdhani"/>
                <a:cs typeface="Rajdhani"/>
                <a:sym typeface="Rajdhani"/>
              </a:rPr>
              <a:t>ESCOLHA DO PERÍODO</a:t>
            </a:r>
            <a:endParaRPr b="1" sz="1800">
              <a:solidFill>
                <a:srgbClr val="00FF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11" name="Google Shape;111;p15"/>
          <p:cNvCxnSpPr>
            <a:stCxn id="105" idx="2"/>
            <a:endCxn id="108" idx="0"/>
          </p:cNvCxnSpPr>
          <p:nvPr/>
        </p:nvCxnSpPr>
        <p:spPr>
          <a:xfrm>
            <a:off x="1872075" y="2508875"/>
            <a:ext cx="0" cy="4086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2" name="Google Shape;112;p15"/>
          <p:cNvCxnSpPr>
            <a:stCxn id="110" idx="0"/>
            <a:endCxn id="107" idx="2"/>
          </p:cNvCxnSpPr>
          <p:nvPr/>
        </p:nvCxnSpPr>
        <p:spPr>
          <a:xfrm rot="10800000">
            <a:off x="4693287" y="2508925"/>
            <a:ext cx="0" cy="4086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3" name="Google Shape;113;p15"/>
          <p:cNvCxnSpPr>
            <a:stCxn id="109" idx="0"/>
            <a:endCxn id="106" idx="2"/>
          </p:cNvCxnSpPr>
          <p:nvPr/>
        </p:nvCxnSpPr>
        <p:spPr>
          <a:xfrm rot="10800000">
            <a:off x="7514525" y="2508925"/>
            <a:ext cx="0" cy="4086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780875" y="3424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QUAL É A CURVA IDEAL?</a:t>
            </a:r>
            <a:endParaRPr b="1" sz="30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80875" y="9817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0FF00"/>
                </a:solidFill>
                <a:latin typeface="Rajdhani"/>
                <a:ea typeface="Rajdhani"/>
                <a:cs typeface="Rajdhani"/>
                <a:sym typeface="Rajdhani"/>
              </a:rPr>
              <a:t>DE 1 A 5 ACIONAMENTOS</a:t>
            </a:r>
            <a:endParaRPr b="1" sz="3000">
              <a:solidFill>
                <a:srgbClr val="00FF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1767725"/>
            <a:ext cx="7989251" cy="21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720000" y="50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QUAL É A CURVA IDEAL?</a:t>
            </a:r>
            <a:endParaRPr b="1" sz="30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50" y="2344475"/>
            <a:ext cx="8470575" cy="15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720000" y="1301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00FF00"/>
                </a:solidFill>
                <a:latin typeface="Rajdhani"/>
                <a:ea typeface="Rajdhani"/>
                <a:cs typeface="Rajdhani"/>
                <a:sym typeface="Rajdhani"/>
              </a:rPr>
              <a:t>DE 1 A 5 ACIONAMENTOS</a:t>
            </a:r>
            <a:endParaRPr b="1" sz="3000">
              <a:solidFill>
                <a:srgbClr val="00FF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785525" y="85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PROPOSTA DE </a:t>
            </a:r>
            <a:r>
              <a:rPr b="1" lang="pt-BR" sz="30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SOLUÇÃO</a:t>
            </a:r>
            <a:endParaRPr b="1" sz="30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 flipH="1">
            <a:off x="355075" y="3005475"/>
            <a:ext cx="21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00FF00"/>
                </a:solidFill>
                <a:latin typeface="Rajdhani"/>
                <a:ea typeface="Rajdhani"/>
                <a:cs typeface="Rajdhani"/>
                <a:sym typeface="Rajdhani"/>
              </a:rPr>
              <a:t>MACHINE </a:t>
            </a:r>
            <a:r>
              <a:rPr b="1" lang="pt-BR" sz="1800">
                <a:solidFill>
                  <a:srgbClr val="00FF00"/>
                </a:solidFill>
                <a:latin typeface="Rajdhani"/>
                <a:ea typeface="Rajdhani"/>
                <a:cs typeface="Rajdhani"/>
                <a:sym typeface="Rajdhani"/>
              </a:rPr>
              <a:t>LEARNING</a:t>
            </a:r>
            <a:endParaRPr b="1" sz="1800">
              <a:solidFill>
                <a:srgbClr val="00FF00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00FF00"/>
                </a:solidFill>
                <a:latin typeface="Rajdhani"/>
                <a:ea typeface="Rajdhani"/>
                <a:cs typeface="Rajdhani"/>
                <a:sym typeface="Rajdhani"/>
              </a:rPr>
              <a:t>K MEANS</a:t>
            </a:r>
            <a:endParaRPr b="1" sz="1800">
              <a:solidFill>
                <a:srgbClr val="00FF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7023727" y="2795475"/>
            <a:ext cx="176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PROPOSTA DE MELHORIA</a:t>
            </a:r>
            <a:endParaRPr b="1" sz="18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031525" y="20676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2577225" y="20676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4122925" y="20676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5668625" y="20676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7214325" y="2067675"/>
            <a:ext cx="572700" cy="572700"/>
          </a:xfrm>
          <a:prstGeom prst="ellipse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8"/>
          <p:cNvCxnSpPr>
            <a:stCxn id="136" idx="6"/>
            <a:endCxn id="137" idx="2"/>
          </p:cNvCxnSpPr>
          <p:nvPr/>
        </p:nvCxnSpPr>
        <p:spPr>
          <a:xfrm>
            <a:off x="3149925" y="2354025"/>
            <a:ext cx="9729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>
            <a:stCxn id="137" idx="6"/>
            <a:endCxn id="138" idx="2"/>
          </p:cNvCxnSpPr>
          <p:nvPr/>
        </p:nvCxnSpPr>
        <p:spPr>
          <a:xfrm>
            <a:off x="4695625" y="2354025"/>
            <a:ext cx="9729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>
            <a:stCxn id="138" idx="6"/>
            <a:endCxn id="139" idx="2"/>
          </p:cNvCxnSpPr>
          <p:nvPr/>
        </p:nvCxnSpPr>
        <p:spPr>
          <a:xfrm>
            <a:off x="6241325" y="2354025"/>
            <a:ext cx="9729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3" name="Google Shape;143;p18"/>
          <p:cNvGrpSpPr/>
          <p:nvPr/>
        </p:nvGrpSpPr>
        <p:grpSpPr>
          <a:xfrm>
            <a:off x="1170009" y="2218265"/>
            <a:ext cx="288452" cy="275353"/>
            <a:chOff x="4126815" y="2760704"/>
            <a:chExt cx="380393" cy="363118"/>
          </a:xfrm>
        </p:grpSpPr>
        <p:sp>
          <p:nvSpPr>
            <p:cNvPr id="144" name="Google Shape;144;p18"/>
            <p:cNvSpPr/>
            <p:nvPr/>
          </p:nvSpPr>
          <p:spPr>
            <a:xfrm>
              <a:off x="4219825" y="2822435"/>
              <a:ext cx="103267" cy="29056"/>
            </a:xfrm>
            <a:custGeom>
              <a:rect b="b" l="l" r="r" t="t"/>
              <a:pathLst>
                <a:path extrusionOk="0" h="915" w="3252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4126815" y="2760704"/>
              <a:ext cx="380393" cy="363118"/>
            </a:xfrm>
            <a:custGeom>
              <a:rect b="b" l="l" r="r" t="t"/>
              <a:pathLst>
                <a:path extrusionOk="0" h="11435" w="11979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4278826" y="2791379"/>
              <a:ext cx="103998" cy="201962"/>
            </a:xfrm>
            <a:custGeom>
              <a:rect b="b" l="l" r="r" t="t"/>
              <a:pathLst>
                <a:path extrusionOk="0" h="6360" w="3275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4159332" y="2791379"/>
              <a:ext cx="105903" cy="201962"/>
            </a:xfrm>
            <a:custGeom>
              <a:rect b="b" l="l" r="r" t="t"/>
              <a:pathLst>
                <a:path extrusionOk="0" h="6360" w="3335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18"/>
          <p:cNvGrpSpPr/>
          <p:nvPr/>
        </p:nvGrpSpPr>
        <p:grpSpPr>
          <a:xfrm>
            <a:off x="2722897" y="2215448"/>
            <a:ext cx="281276" cy="280987"/>
            <a:chOff x="2497275" y="2744159"/>
            <a:chExt cx="370930" cy="370549"/>
          </a:xfrm>
        </p:grpSpPr>
        <p:sp>
          <p:nvSpPr>
            <p:cNvPr id="149" name="Google Shape;149;p18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2604670" y="2851904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8"/>
          <p:cNvSpPr/>
          <p:nvPr/>
        </p:nvSpPr>
        <p:spPr>
          <a:xfrm>
            <a:off x="5810684" y="2238379"/>
            <a:ext cx="288483" cy="235125"/>
          </a:xfrm>
          <a:custGeom>
            <a:rect b="b" l="l" r="r" t="t"/>
            <a:pathLst>
              <a:path extrusionOk="0" h="9734" w="11943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18"/>
          <p:cNvGrpSpPr/>
          <p:nvPr/>
        </p:nvGrpSpPr>
        <p:grpSpPr>
          <a:xfrm>
            <a:off x="4254471" y="2225613"/>
            <a:ext cx="309505" cy="260656"/>
            <a:chOff x="2171474" y="3369229"/>
            <a:chExt cx="408156" cy="343737"/>
          </a:xfrm>
        </p:grpSpPr>
        <p:sp>
          <p:nvSpPr>
            <p:cNvPr id="157" name="Google Shape;157;p18"/>
            <p:cNvSpPr/>
            <p:nvPr/>
          </p:nvSpPr>
          <p:spPr>
            <a:xfrm>
              <a:off x="2171474" y="3369229"/>
              <a:ext cx="408156" cy="343737"/>
            </a:xfrm>
            <a:custGeom>
              <a:rect b="b" l="l" r="r" t="t"/>
              <a:pathLst>
                <a:path extrusionOk="0" h="10800" w="12824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2292737" y="3477220"/>
              <a:ext cx="164898" cy="164866"/>
            </a:xfrm>
            <a:custGeom>
              <a:rect b="b" l="l" r="r" t="t"/>
              <a:pathLst>
                <a:path extrusionOk="0" h="5180" w="5181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2256358" y="3451503"/>
              <a:ext cx="188769" cy="177311"/>
            </a:xfrm>
            <a:custGeom>
              <a:rect b="b" l="l" r="r" t="t"/>
              <a:pathLst>
                <a:path extrusionOk="0" h="5571" w="5931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305245" y="3491160"/>
              <a:ext cx="189151" cy="176706"/>
            </a:xfrm>
            <a:custGeom>
              <a:rect b="b" l="l" r="r" t="t"/>
              <a:pathLst>
                <a:path extrusionOk="0" h="5552" w="5943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8"/>
          <p:cNvGrpSpPr/>
          <p:nvPr/>
        </p:nvGrpSpPr>
        <p:grpSpPr>
          <a:xfrm>
            <a:off x="7363741" y="2218868"/>
            <a:ext cx="273857" cy="274147"/>
            <a:chOff x="7538896" y="1970156"/>
            <a:chExt cx="361147" cy="361529"/>
          </a:xfrm>
        </p:grpSpPr>
        <p:sp>
          <p:nvSpPr>
            <p:cNvPr id="162" name="Google Shape;162;p18"/>
            <p:cNvSpPr/>
            <p:nvPr/>
          </p:nvSpPr>
          <p:spPr>
            <a:xfrm>
              <a:off x="7538896" y="1970156"/>
              <a:ext cx="361147" cy="361529"/>
            </a:xfrm>
            <a:custGeom>
              <a:rect b="b" l="l" r="r" t="t"/>
              <a:pathLst>
                <a:path extrusionOk="0" h="11359" w="11347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7685907" y="2066784"/>
              <a:ext cx="101211" cy="11394"/>
            </a:xfrm>
            <a:custGeom>
              <a:rect b="b" l="l" r="r" t="t"/>
              <a:pathLst>
                <a:path extrusionOk="0" h="358" w="318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7685907" y="2106187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7685907" y="2145239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7685907" y="2184260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7685907" y="2223280"/>
              <a:ext cx="147075" cy="11394"/>
            </a:xfrm>
            <a:custGeom>
              <a:rect b="b" l="l" r="r" t="t"/>
              <a:pathLst>
                <a:path extrusionOk="0" h="358" w="4621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8" name="Google Shape;168;p18"/>
          <p:cNvCxnSpPr/>
          <p:nvPr/>
        </p:nvCxnSpPr>
        <p:spPr>
          <a:xfrm>
            <a:off x="1604213" y="2354025"/>
            <a:ext cx="9729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8"/>
          <p:cNvSpPr txBox="1"/>
          <p:nvPr/>
        </p:nvSpPr>
        <p:spPr>
          <a:xfrm>
            <a:off x="1980977" y="1567550"/>
            <a:ext cx="176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CLUSTERIZAÇÃO</a:t>
            </a:r>
            <a:endParaRPr b="1" sz="18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3754927" y="2775400"/>
            <a:ext cx="176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CURVAS DOS CLUSTERS</a:t>
            </a:r>
            <a:endParaRPr b="1" sz="18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4957025" y="1432525"/>
            <a:ext cx="296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80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RÉGUAS DE ACIONAMENTOS PARA CADA CLUSTER</a:t>
            </a:r>
            <a:endParaRPr b="1" sz="180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