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0C2-3663-4BD3-B4AF-5AF35A3BF002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DF0E-147B-42E6-8F42-D9D14F79D0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12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0C2-3663-4BD3-B4AF-5AF35A3BF002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DF0E-147B-42E6-8F42-D9D14F79D0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956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0C2-3663-4BD3-B4AF-5AF35A3BF002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DF0E-147B-42E6-8F42-D9D14F79D0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069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0C2-3663-4BD3-B4AF-5AF35A3BF002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DF0E-147B-42E6-8F42-D9D14F79D0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363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0C2-3663-4BD3-B4AF-5AF35A3BF002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DF0E-147B-42E6-8F42-D9D14F79D0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722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0C2-3663-4BD3-B4AF-5AF35A3BF002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DF0E-147B-42E6-8F42-D9D14F79D0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2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0C2-3663-4BD3-B4AF-5AF35A3BF002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DF0E-147B-42E6-8F42-D9D14F79D0C9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2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0C2-3663-4BD3-B4AF-5AF35A3BF002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DF0E-147B-42E6-8F42-D9D14F79D0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81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0C2-3663-4BD3-B4AF-5AF35A3BF002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DF0E-147B-42E6-8F42-D9D14F79D0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170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0C2-3663-4BD3-B4AF-5AF35A3BF002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DF0E-147B-42E6-8F42-D9D14F79D0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67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FFD20C2-3663-4BD3-B4AF-5AF35A3BF002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DF0E-147B-42E6-8F42-D9D14F79D0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331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FFD20C2-3663-4BD3-B4AF-5AF35A3BF002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288DF0E-147B-42E6-8F42-D9D14F79D0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049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7920-854A-C330-562C-B6CBF7A20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Parameter Hidrolika dan Karakteristik Akuifer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311D7-D833-E875-58D9-DC0A3ED35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sz="3600" dirty="0">
                <a:solidFill>
                  <a:schemeClr val="bg1"/>
                </a:solidFill>
              </a:rPr>
              <a:t>R1B118077</a:t>
            </a:r>
          </a:p>
          <a:p>
            <a:r>
              <a:rPr lang="en-ID" sz="3600" dirty="0">
                <a:solidFill>
                  <a:schemeClr val="bg1"/>
                </a:solidFill>
              </a:rPr>
              <a:t>Rosa Arlinda</a:t>
            </a:r>
          </a:p>
        </p:txBody>
      </p:sp>
    </p:spTree>
    <p:extLst>
      <p:ext uri="{BB962C8B-B14F-4D97-AF65-F5344CB8AC3E}">
        <p14:creationId xmlns:p14="http://schemas.microsoft.com/office/powerpoint/2010/main" val="228225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085" y="380908"/>
            <a:ext cx="9741315" cy="544290"/>
          </a:xfrm>
        </p:spPr>
        <p:txBody>
          <a:bodyPr>
            <a:noAutofit/>
          </a:bodyPr>
          <a:lstStyle/>
          <a:p>
            <a:r>
              <a:rPr lang="en-ID" b="0" i="0" dirty="0" err="1">
                <a:solidFill>
                  <a:schemeClr val="tx1"/>
                </a:solidFill>
                <a:effectLst/>
              </a:rPr>
              <a:t>Distribusi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Hidrolik</a:t>
            </a:r>
            <a:endParaRPr lang="en-ID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FC04-FA53-2CE5-C264-6CE7F6B6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84" y="1100753"/>
            <a:ext cx="10770394" cy="176001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		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, parameter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seperti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porositas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,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konduktivitas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tidak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didistribusikan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secara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seragam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Distribusi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penting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memahami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bawah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baik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2000" dirty="0" err="1">
                <a:solidFill>
                  <a:schemeClr val="tx1"/>
                </a:solidFill>
                <a:latin typeface="Söhne"/>
              </a:rPr>
              <a:t>B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erikut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parameter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didistribusikan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di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endParaRPr lang="en-ID" sz="22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234034-0543-A03F-E663-2C8A7E5F1B3D}"/>
              </a:ext>
            </a:extLst>
          </p:cNvPr>
          <p:cNvSpPr txBox="1">
            <a:spLocks/>
          </p:cNvSpPr>
          <p:nvPr/>
        </p:nvSpPr>
        <p:spPr>
          <a:xfrm>
            <a:off x="6116320" y="1795984"/>
            <a:ext cx="5659519" cy="397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"/>
              <a:tabLst>
                <a:tab pos="457200" algn="l"/>
              </a:tabLst>
            </a:pPr>
            <a:endParaRPr lang="en-ID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25B7-C1B0-7E83-E61D-D68A74102A07}"/>
              </a:ext>
            </a:extLst>
          </p:cNvPr>
          <p:cNvSpPr txBox="1"/>
          <p:nvPr/>
        </p:nvSpPr>
        <p:spPr>
          <a:xfrm>
            <a:off x="-208176" y="3079019"/>
            <a:ext cx="5735216" cy="355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ID" sz="1900" dirty="0">
                <a:latin typeface="Söhne"/>
              </a:rPr>
              <a:t>	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Variasi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Spasial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porositas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bervariasi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secara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signifikan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ruang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baik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secara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horizontal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maupun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vertikal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Variasi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terjadi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karena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adanya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perbedaan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jenis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batuan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struktur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geologi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, dan proses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deposisi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heterogen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di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2909D-54BE-3E38-18C3-B21646F59F7E}"/>
              </a:ext>
            </a:extLst>
          </p:cNvPr>
          <p:cNvSpPr txBox="1"/>
          <p:nvPr/>
        </p:nvSpPr>
        <p:spPr>
          <a:xfrm>
            <a:off x="5420661" y="3298309"/>
            <a:ext cx="6177478" cy="3117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	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Variasi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Temporal: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Parameter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juga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mengalami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variasi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seiring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perubahan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kondisi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hidrologi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penggunaan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bawah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Misalnya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pola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bawah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berubah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selama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musim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hujan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musim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kemarau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, yang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akan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mempengaruhi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distribusi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di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73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525" y="680559"/>
            <a:ext cx="9741315" cy="544290"/>
          </a:xfrm>
        </p:spPr>
        <p:txBody>
          <a:bodyPr>
            <a:noAutofit/>
          </a:bodyPr>
          <a:lstStyle/>
          <a:p>
            <a:r>
              <a:rPr lang="en-ID" b="0" i="0" dirty="0" err="1">
                <a:solidFill>
                  <a:schemeClr val="tx1"/>
                </a:solidFill>
                <a:effectLst/>
              </a:rPr>
              <a:t>Karakteristik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Akuifer</a:t>
            </a:r>
            <a:endParaRPr lang="en-ID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FC04-FA53-2CE5-C264-6CE7F6B6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23" y="1437705"/>
            <a:ext cx="10770394" cy="176001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	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formasi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geologi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menyimpan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mengalirkan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bawah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Mempahami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karakteristik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penting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mengelola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sumber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daya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bawah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efektif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Terdapat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perbedaan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antara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terkelompok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terkeluar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234034-0543-A03F-E663-2C8A7E5F1B3D}"/>
              </a:ext>
            </a:extLst>
          </p:cNvPr>
          <p:cNvSpPr txBox="1">
            <a:spLocks/>
          </p:cNvSpPr>
          <p:nvPr/>
        </p:nvSpPr>
        <p:spPr>
          <a:xfrm>
            <a:off x="6116320" y="1795984"/>
            <a:ext cx="5659519" cy="397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"/>
              <a:tabLst>
                <a:tab pos="457200" algn="l"/>
              </a:tabLst>
            </a:pPr>
            <a:endParaRPr lang="en-ID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25B7-C1B0-7E83-E61D-D68A74102A07}"/>
              </a:ext>
            </a:extLst>
          </p:cNvPr>
          <p:cNvSpPr txBox="1"/>
          <p:nvPr/>
        </p:nvSpPr>
        <p:spPr>
          <a:xfrm>
            <a:off x="588884" y="3050797"/>
            <a:ext cx="486723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200" b="0" i="0" dirty="0" err="1">
                <a:effectLst/>
                <a:latin typeface="Söhne"/>
              </a:rPr>
              <a:t>Akuifer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terkelompok</a:t>
            </a:r>
            <a:r>
              <a:rPr lang="en-ID" sz="2200" b="0" i="0" dirty="0">
                <a:effectLst/>
                <a:latin typeface="Söhne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200" b="0" i="0" dirty="0" err="1">
                <a:effectLst/>
                <a:latin typeface="Söhne"/>
              </a:rPr>
              <a:t>Terletak</a:t>
            </a:r>
            <a:r>
              <a:rPr lang="en-ID" sz="2200" b="0" i="0" dirty="0">
                <a:effectLst/>
                <a:latin typeface="Söhne"/>
              </a:rPr>
              <a:t> di </a:t>
            </a:r>
            <a:r>
              <a:rPr lang="en-ID" sz="2200" b="0" i="0" dirty="0" err="1">
                <a:effectLst/>
                <a:latin typeface="Söhne"/>
              </a:rPr>
              <a:t>antara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lapisan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batuan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impermeabel</a:t>
            </a:r>
            <a:r>
              <a:rPr lang="en-ID" sz="2200" b="0" i="0" dirty="0">
                <a:effectLst/>
                <a:latin typeface="Söhne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200" b="0" i="0" dirty="0">
                <a:effectLst/>
                <a:latin typeface="Söhne"/>
              </a:rPr>
              <a:t>Air </a:t>
            </a:r>
            <a:r>
              <a:rPr lang="en-ID" sz="2200" b="0" i="0" dirty="0" err="1">
                <a:effectLst/>
                <a:latin typeface="Söhne"/>
              </a:rPr>
              <a:t>terjebak</a:t>
            </a:r>
            <a:r>
              <a:rPr lang="en-ID" sz="2200" b="0" i="0" dirty="0">
                <a:effectLst/>
                <a:latin typeface="Söhne"/>
              </a:rPr>
              <a:t> di </a:t>
            </a:r>
            <a:r>
              <a:rPr lang="en-ID" sz="2200" b="0" i="0" dirty="0" err="1">
                <a:effectLst/>
                <a:latin typeface="Söhne"/>
              </a:rPr>
              <a:t>antara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lapisan-lapisan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tersebut</a:t>
            </a:r>
            <a:r>
              <a:rPr lang="en-ID" sz="2200" b="0" i="0" dirty="0">
                <a:effectLst/>
                <a:latin typeface="Söhne"/>
              </a:rPr>
              <a:t> dan </a:t>
            </a:r>
            <a:r>
              <a:rPr lang="en-ID" sz="2200" b="0" i="0" dirty="0" err="1">
                <a:effectLst/>
                <a:latin typeface="Söhne"/>
              </a:rPr>
              <a:t>tidak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bisa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meluap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ke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permukaan</a:t>
            </a:r>
            <a:r>
              <a:rPr lang="en-ID" sz="2200" b="0" i="0" dirty="0">
                <a:effectLst/>
                <a:latin typeface="Söhne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200" b="0" i="0" dirty="0" err="1">
                <a:effectLst/>
                <a:latin typeface="Söhne"/>
              </a:rPr>
              <a:t>Akuifer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terkelompok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umumnya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memiliki</a:t>
            </a:r>
            <a:r>
              <a:rPr lang="en-ID" sz="2200" b="0" i="0" dirty="0">
                <a:effectLst/>
                <a:latin typeface="Söhne"/>
              </a:rPr>
              <a:t> volume air yang </a:t>
            </a:r>
            <a:r>
              <a:rPr lang="en-ID" sz="2200" b="0" i="0" dirty="0" err="1">
                <a:effectLst/>
                <a:latin typeface="Söhne"/>
              </a:rPr>
              <a:t>lebih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besar</a:t>
            </a:r>
            <a:r>
              <a:rPr lang="en-ID" sz="2200" b="0" i="0" dirty="0">
                <a:effectLst/>
                <a:latin typeface="Söhne"/>
              </a:rPr>
              <a:t> dan </a:t>
            </a:r>
            <a:r>
              <a:rPr lang="en-ID" sz="2200" b="0" i="0" dirty="0" err="1">
                <a:effectLst/>
                <a:latin typeface="Söhne"/>
              </a:rPr>
              <a:t>tersedia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dalam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jumlah</a:t>
            </a:r>
            <a:r>
              <a:rPr lang="en-ID" sz="2200" b="0" i="0" dirty="0">
                <a:effectLst/>
                <a:latin typeface="Söhne"/>
              </a:rPr>
              <a:t> yang </a:t>
            </a:r>
            <a:r>
              <a:rPr lang="en-ID" sz="2200" b="0" i="0" dirty="0" err="1">
                <a:effectLst/>
                <a:latin typeface="Söhne"/>
              </a:rPr>
              <a:t>terbatas</a:t>
            </a:r>
            <a:r>
              <a:rPr lang="en-ID" sz="2200" b="0" i="0" dirty="0">
                <a:effectLst/>
                <a:latin typeface="Söhne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2909D-54BE-3E38-18C3-B21646F59F7E}"/>
              </a:ext>
            </a:extLst>
          </p:cNvPr>
          <p:cNvSpPr txBox="1"/>
          <p:nvPr/>
        </p:nvSpPr>
        <p:spPr>
          <a:xfrm>
            <a:off x="5842600" y="3134082"/>
            <a:ext cx="593323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200" b="0" i="0" dirty="0" err="1">
                <a:effectLst/>
                <a:latin typeface="Söhne"/>
              </a:rPr>
              <a:t>Akuifer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terkeluar</a:t>
            </a:r>
            <a:r>
              <a:rPr lang="en-ID" sz="2200" b="0" i="0" dirty="0">
                <a:effectLst/>
                <a:latin typeface="Söhne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200" b="0" i="0" dirty="0" err="1">
                <a:effectLst/>
                <a:latin typeface="Söhne"/>
              </a:rPr>
              <a:t>Dapat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langsung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terhubung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dengan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permukaan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tanah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atau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sungai</a:t>
            </a:r>
            <a:r>
              <a:rPr lang="en-ID" sz="2200" b="0" i="0" dirty="0">
                <a:effectLst/>
                <a:latin typeface="Söhne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200" b="0" i="0" dirty="0">
                <a:effectLst/>
                <a:latin typeface="Söhne"/>
              </a:rPr>
              <a:t>Air </a:t>
            </a:r>
            <a:r>
              <a:rPr lang="en-ID" sz="2200" b="0" i="0" dirty="0" err="1">
                <a:effectLst/>
                <a:latin typeface="Söhne"/>
              </a:rPr>
              <a:t>dapat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mengalir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masuk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atau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keluar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dari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akuifer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secara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langsung</a:t>
            </a:r>
            <a:r>
              <a:rPr lang="en-ID" sz="2200" b="0" i="0" dirty="0">
                <a:effectLst/>
                <a:latin typeface="Söhne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200" b="0" i="0" dirty="0" err="1">
                <a:effectLst/>
                <a:latin typeface="Söhne"/>
              </a:rPr>
              <a:t>Akuifer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terkeluar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umumnya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memiliki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kemampuan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aliran</a:t>
            </a:r>
            <a:r>
              <a:rPr lang="en-ID" sz="2200" b="0" i="0" dirty="0">
                <a:effectLst/>
                <a:latin typeface="Söhne"/>
              </a:rPr>
              <a:t> air yang </a:t>
            </a:r>
            <a:r>
              <a:rPr lang="en-ID" sz="2200" b="0" i="0" dirty="0" err="1">
                <a:effectLst/>
                <a:latin typeface="Söhne"/>
              </a:rPr>
              <a:t>lebih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baik</a:t>
            </a:r>
            <a:r>
              <a:rPr lang="en-ID" sz="2200" b="0" i="0" dirty="0">
                <a:effectLst/>
                <a:latin typeface="Söhne"/>
              </a:rPr>
              <a:t> dan </a:t>
            </a:r>
            <a:r>
              <a:rPr lang="en-ID" sz="2200" b="0" i="0" dirty="0" err="1">
                <a:effectLst/>
                <a:latin typeface="Söhne"/>
              </a:rPr>
              <a:t>lebih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rentan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terhadap</a:t>
            </a:r>
            <a:r>
              <a:rPr lang="en-ID" sz="2200" b="0" i="0" dirty="0">
                <a:effectLst/>
                <a:latin typeface="Söhne"/>
              </a:rPr>
              <a:t> </a:t>
            </a:r>
            <a:r>
              <a:rPr lang="en-ID" sz="2200" b="0" i="0" dirty="0" err="1">
                <a:effectLst/>
                <a:latin typeface="Söhne"/>
              </a:rPr>
              <a:t>pencemaran</a:t>
            </a:r>
            <a:r>
              <a:rPr lang="en-ID" sz="22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52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245" y="486854"/>
            <a:ext cx="9741315" cy="544290"/>
          </a:xfrm>
        </p:spPr>
        <p:txBody>
          <a:bodyPr>
            <a:noAutofit/>
          </a:bodyPr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Heterogenitas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endParaRPr lang="en-ID" sz="60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234034-0543-A03F-E663-2C8A7E5F1B3D}"/>
              </a:ext>
            </a:extLst>
          </p:cNvPr>
          <p:cNvSpPr txBox="1">
            <a:spLocks/>
          </p:cNvSpPr>
          <p:nvPr/>
        </p:nvSpPr>
        <p:spPr>
          <a:xfrm>
            <a:off x="6116320" y="1795984"/>
            <a:ext cx="5659519" cy="397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"/>
              <a:tabLst>
                <a:tab pos="457200" algn="l"/>
              </a:tabLst>
            </a:pPr>
            <a:endParaRPr lang="en-ID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0B3B0-F23F-32C6-FC06-1CD29D8937CC}"/>
              </a:ext>
            </a:extLst>
          </p:cNvPr>
          <p:cNvSpPr txBox="1"/>
          <p:nvPr/>
        </p:nvSpPr>
        <p:spPr>
          <a:xfrm>
            <a:off x="599440" y="1961291"/>
            <a:ext cx="10668000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		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Heterogenitas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merujuk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variasi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spasial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parameter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Heterogenitas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terjadi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ukuran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pori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, dan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porositas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. Hal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memiliki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dampak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signifikan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bawah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Variasi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parameter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mengakibatkan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jalur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air yang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kompleks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tidak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teratur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Heterogenitas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juga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menyebabkan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perbedaan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distribusi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bawah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, yang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mempengaruhi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kemampuan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44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65" y="446879"/>
            <a:ext cx="9741315" cy="544290"/>
          </a:xfrm>
        </p:spPr>
        <p:txBody>
          <a:bodyPr>
            <a:noAutofit/>
          </a:bodyPr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Struktur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endParaRPr lang="en-ID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FC04-FA53-2CE5-C264-6CE7F6B6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03" y="1200553"/>
            <a:ext cx="10770394" cy="882247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ID" sz="2200" dirty="0">
                <a:solidFill>
                  <a:schemeClr val="tx1"/>
                </a:solidFill>
                <a:latin typeface="Söhne"/>
              </a:rPr>
              <a:t>	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Struktur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merujuk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orientasi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kemiringan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lapisan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batuan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membentuk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Struktur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memiliki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pengaruh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penting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terhadap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bawah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DFC7A-2CD0-7F1A-9A8D-80852775AD18}"/>
              </a:ext>
            </a:extLst>
          </p:cNvPr>
          <p:cNvSpPr txBox="1"/>
          <p:nvPr/>
        </p:nvSpPr>
        <p:spPr>
          <a:xfrm>
            <a:off x="589081" y="2292184"/>
            <a:ext cx="11013837" cy="410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Arah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Lapisan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Arah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lapisan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batuan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menentukan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arah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bawah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biasanya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mengikuti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arah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kemiringan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lapisan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batuan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dari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daerah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tinggi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hidrolik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tinggi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ke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daerah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tinggi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hidrolik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rendah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Kemiringan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Lapisan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Kemiringan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lapisan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batuan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mempengaruhi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kecepatan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bawah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kemiringan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curam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cenderung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memiliki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air yang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cepat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daripada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kemiringan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landai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266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279" y="445153"/>
            <a:ext cx="9741315" cy="544290"/>
          </a:xfrm>
        </p:spPr>
        <p:txBody>
          <a:bodyPr>
            <a:noAutofit/>
          </a:bodyPr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Sifat Material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endParaRPr lang="en-ID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FC04-FA53-2CE5-C264-6CE7F6B6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03" y="1210123"/>
            <a:ext cx="10346664" cy="120121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	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Sifat material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seperti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tekstur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kepadatan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,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komposisi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memiliki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dampak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langsung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bawah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kemampuan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menyimpan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mengalirkan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1C942-3EC6-3A52-73F1-7F5A415F2406}"/>
              </a:ext>
            </a:extLst>
          </p:cNvPr>
          <p:cNvSpPr txBox="1"/>
          <p:nvPr/>
        </p:nvSpPr>
        <p:spPr>
          <a:xfrm>
            <a:off x="710803" y="2817822"/>
            <a:ext cx="10297593" cy="373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en-ID" sz="2000" b="0" i="0" dirty="0">
                <a:effectLst/>
                <a:latin typeface="Söhne"/>
              </a:rPr>
              <a:t>		</a:t>
            </a:r>
            <a:r>
              <a:rPr lang="en-ID" sz="2000" b="0" i="0" dirty="0" err="1">
                <a:effectLst/>
                <a:latin typeface="Söhne"/>
              </a:rPr>
              <a:t>Tekstur</a:t>
            </a:r>
            <a:r>
              <a:rPr lang="en-ID" sz="2000" b="0" i="0" dirty="0">
                <a:effectLst/>
                <a:latin typeface="Söhne"/>
              </a:rPr>
              <a:t> material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seperti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ukuran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bentuk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butiran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mempengaruhi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permeabilitas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porositas</a:t>
            </a:r>
            <a:r>
              <a:rPr lang="en-ID" sz="2000" b="0" i="0" dirty="0">
                <a:effectLst/>
                <a:latin typeface="Söhne"/>
              </a:rPr>
              <a:t>. </a:t>
            </a:r>
            <a:r>
              <a:rPr lang="en-ID" sz="2000" b="0" i="0" dirty="0" err="1">
                <a:effectLst/>
                <a:latin typeface="Söhne"/>
              </a:rPr>
              <a:t>Butiran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halus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teratur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memiliki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porositas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tinggi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permeabilitas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rendah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sedangkan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butiran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kasar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memiliki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porositas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rendah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permeabilitas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tinggi</a:t>
            </a:r>
            <a:r>
              <a:rPr lang="en-ID" sz="2000" b="0" i="0" dirty="0">
                <a:effectLst/>
                <a:latin typeface="Söhne"/>
              </a:rPr>
              <a:t>. </a:t>
            </a:r>
            <a:r>
              <a:rPr lang="en-ID" sz="2000" b="0" i="0" dirty="0" err="1">
                <a:effectLst/>
                <a:latin typeface="Söhne"/>
              </a:rPr>
              <a:t>Kepadatan</a:t>
            </a:r>
            <a:r>
              <a:rPr lang="en-ID" sz="2000" b="0" i="0" dirty="0">
                <a:effectLst/>
                <a:latin typeface="Söhne"/>
              </a:rPr>
              <a:t> material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mempengaruhi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kapasitas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penyimpanan</a:t>
            </a:r>
            <a:r>
              <a:rPr lang="en-ID" sz="2000" b="0" i="0" dirty="0">
                <a:effectLst/>
                <a:latin typeface="Söhne"/>
              </a:rPr>
              <a:t> air, </a:t>
            </a:r>
            <a:r>
              <a:rPr lang="en-ID" sz="2000" b="0" i="0" dirty="0" err="1">
                <a:effectLst/>
                <a:latin typeface="Söhne"/>
              </a:rPr>
              <a:t>dengan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kepadatan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tinggi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menghasilkan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porositas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rendah</a:t>
            </a:r>
            <a:r>
              <a:rPr lang="en-ID" sz="2000" b="0" i="0" dirty="0">
                <a:effectLst/>
                <a:latin typeface="Söhne"/>
              </a:rPr>
              <a:t>. </a:t>
            </a:r>
            <a:r>
              <a:rPr lang="en-ID" sz="2000" b="0" i="0" dirty="0" err="1">
                <a:effectLst/>
                <a:latin typeface="Söhne"/>
              </a:rPr>
              <a:t>Komposisi</a:t>
            </a:r>
            <a:r>
              <a:rPr lang="en-ID" sz="2000" b="0" i="0" dirty="0">
                <a:effectLst/>
                <a:latin typeface="Söhne"/>
              </a:rPr>
              <a:t> material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seperti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kandungan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lempung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kerikil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atau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bahan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organik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mempengaruhi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kemampuan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aliran</a:t>
            </a:r>
            <a:r>
              <a:rPr lang="en-ID" sz="2000" b="0" i="0" dirty="0">
                <a:effectLst/>
                <a:latin typeface="Söhne"/>
              </a:rPr>
              <a:t> air. </a:t>
            </a:r>
            <a:r>
              <a:rPr lang="en-ID" sz="2000" b="0" i="0" dirty="0" err="1">
                <a:effectLst/>
                <a:latin typeface="Söhne"/>
              </a:rPr>
              <a:t>Kandungan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lempung</a:t>
            </a:r>
            <a:r>
              <a:rPr lang="en-ID" sz="2000" b="0" i="0" dirty="0">
                <a:effectLst/>
                <a:latin typeface="Söhne"/>
              </a:rPr>
              <a:t> yang </a:t>
            </a:r>
            <a:r>
              <a:rPr lang="en-ID" sz="2000" b="0" i="0" dirty="0" err="1">
                <a:effectLst/>
                <a:latin typeface="Söhne"/>
              </a:rPr>
              <a:t>tinggi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menghambat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aliran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sedangkan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kerikil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atau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bahan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organik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dapat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meningkatkan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permeabilitas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porositas</a:t>
            </a:r>
            <a:r>
              <a:rPr lang="en-ID" sz="2000" b="0" i="0" dirty="0">
                <a:effectLst/>
                <a:latin typeface="Söhne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2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05" y="440915"/>
            <a:ext cx="9741315" cy="544290"/>
          </a:xfrm>
        </p:spPr>
        <p:txBody>
          <a:bodyPr>
            <a:noAutofit/>
          </a:bodyPr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Terbatas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dan Tak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Terbatas</a:t>
            </a:r>
            <a:endParaRPr lang="en-ID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DFC7A-2CD0-7F1A-9A8D-80852775AD18}"/>
              </a:ext>
            </a:extLst>
          </p:cNvPr>
          <p:cNvSpPr txBox="1"/>
          <p:nvPr/>
        </p:nvSpPr>
        <p:spPr>
          <a:xfrm>
            <a:off x="477470" y="1259873"/>
            <a:ext cx="11237060" cy="5374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100" dirty="0">
                <a:latin typeface="Söhne"/>
              </a:rPr>
              <a:t>D</a:t>
            </a:r>
            <a:r>
              <a:rPr lang="en-ID" sz="2100" b="0" i="0" dirty="0">
                <a:effectLst/>
                <a:latin typeface="Söhne"/>
              </a:rPr>
              <a:t>ua </a:t>
            </a:r>
            <a:r>
              <a:rPr lang="en-ID" sz="2100" b="0" i="0" dirty="0" err="1">
                <a:effectLst/>
                <a:latin typeface="Söhne"/>
              </a:rPr>
              <a:t>jenis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akuifer</a:t>
            </a:r>
            <a:r>
              <a:rPr lang="en-ID" sz="2100" b="0" i="0" dirty="0">
                <a:effectLst/>
                <a:latin typeface="Söhne"/>
              </a:rPr>
              <a:t> yang </a:t>
            </a:r>
            <a:r>
              <a:rPr lang="en-ID" sz="2100" b="0" i="0" dirty="0" err="1">
                <a:effectLst/>
                <a:latin typeface="Söhne"/>
              </a:rPr>
              <a:t>memiliki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karakteristik</a:t>
            </a:r>
            <a:r>
              <a:rPr lang="en-ID" sz="2100" b="0" i="0" dirty="0">
                <a:effectLst/>
                <a:latin typeface="Söhne"/>
              </a:rPr>
              <a:t> dan </a:t>
            </a:r>
            <a:r>
              <a:rPr lang="en-ID" sz="2100" b="0" i="0" dirty="0" err="1">
                <a:effectLst/>
                <a:latin typeface="Söhne"/>
              </a:rPr>
              <a:t>sifat-sifat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khusus</a:t>
            </a:r>
            <a:r>
              <a:rPr lang="en-ID" sz="2100" b="0" i="0" dirty="0">
                <a:effectLst/>
                <a:latin typeface="Söhne"/>
              </a:rPr>
              <a:t>, </a:t>
            </a:r>
            <a:r>
              <a:rPr lang="en-ID" sz="2100" b="0" i="0" dirty="0" err="1">
                <a:effectLst/>
                <a:latin typeface="Söhne"/>
              </a:rPr>
              <a:t>Yaitu</a:t>
            </a:r>
            <a:r>
              <a:rPr lang="en-ID" sz="2100" b="0" i="0" dirty="0">
                <a:effectLst/>
                <a:latin typeface="Söhne"/>
              </a:rPr>
              <a:t> 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effectLst/>
                <a:latin typeface="Söhne"/>
              </a:rPr>
              <a:t>Akuifer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Terbatas</a:t>
            </a:r>
            <a:r>
              <a:rPr lang="en-ID" sz="2100" b="0" i="0" dirty="0">
                <a:effectLst/>
                <a:latin typeface="Söhne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effectLst/>
                <a:latin typeface="Söhne"/>
              </a:rPr>
              <a:t>Terletak</a:t>
            </a:r>
            <a:r>
              <a:rPr lang="en-ID" sz="2100" b="0" i="0" dirty="0">
                <a:effectLst/>
                <a:latin typeface="Söhne"/>
              </a:rPr>
              <a:t> di </a:t>
            </a:r>
            <a:r>
              <a:rPr lang="en-ID" sz="2100" b="0" i="0" dirty="0" err="1">
                <a:effectLst/>
                <a:latin typeface="Söhne"/>
              </a:rPr>
              <a:t>bawah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lapisan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batuan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impermeabel</a:t>
            </a:r>
            <a:r>
              <a:rPr lang="en-ID" sz="2100" b="0" i="0" dirty="0">
                <a:effectLst/>
                <a:latin typeface="Söhne"/>
              </a:rPr>
              <a:t> yang </a:t>
            </a:r>
            <a:r>
              <a:rPr lang="en-ID" sz="2100" b="0" i="0" dirty="0" err="1">
                <a:effectLst/>
                <a:latin typeface="Söhne"/>
              </a:rPr>
              <a:t>membatasi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aliran</a:t>
            </a:r>
            <a:r>
              <a:rPr lang="en-ID" sz="2100" b="0" i="0" dirty="0">
                <a:effectLst/>
                <a:latin typeface="Söhne"/>
              </a:rPr>
              <a:t> air </a:t>
            </a:r>
            <a:r>
              <a:rPr lang="en-ID" sz="2100" b="0" i="0" dirty="0" err="1">
                <a:effectLst/>
                <a:latin typeface="Söhne"/>
              </a:rPr>
              <a:t>bawah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tanah</a:t>
            </a:r>
            <a:r>
              <a:rPr lang="en-ID" sz="2100" b="0" i="0" dirty="0">
                <a:effectLst/>
                <a:latin typeface="Söhne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effectLst/>
                <a:latin typeface="Söhne"/>
              </a:rPr>
              <a:t>Kapasitas</a:t>
            </a:r>
            <a:r>
              <a:rPr lang="en-ID" sz="2100" b="0" i="0" dirty="0">
                <a:effectLst/>
                <a:latin typeface="Söhne"/>
              </a:rPr>
              <a:t> air </a:t>
            </a:r>
            <a:r>
              <a:rPr lang="en-ID" sz="2100" b="0" i="0" dirty="0" err="1">
                <a:effectLst/>
                <a:latin typeface="Söhne"/>
              </a:rPr>
              <a:t>terbatas</a:t>
            </a:r>
            <a:r>
              <a:rPr lang="en-ID" sz="2100" b="0" i="0" dirty="0">
                <a:effectLst/>
                <a:latin typeface="Söhne"/>
              </a:rPr>
              <a:t> dan </a:t>
            </a:r>
            <a:r>
              <a:rPr lang="en-ID" sz="2100" b="0" i="0" dirty="0" err="1">
                <a:effectLst/>
                <a:latin typeface="Söhne"/>
              </a:rPr>
              <a:t>dapat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mengalami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penurunan</a:t>
            </a:r>
            <a:r>
              <a:rPr lang="en-ID" sz="2100" b="0" i="0" dirty="0">
                <a:effectLst/>
                <a:latin typeface="Söhne"/>
              </a:rPr>
              <a:t> level air </a:t>
            </a:r>
            <a:r>
              <a:rPr lang="en-ID" sz="2100" b="0" i="0" dirty="0" err="1">
                <a:effectLst/>
                <a:latin typeface="Söhne"/>
              </a:rPr>
              <a:t>secara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signifikan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jika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dieksploitasi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berlebihan</a:t>
            </a:r>
            <a:r>
              <a:rPr lang="en-ID" sz="2100" b="0" i="0" dirty="0">
                <a:effectLst/>
                <a:latin typeface="Söhne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effectLst/>
                <a:latin typeface="Söhne"/>
              </a:rPr>
              <a:t>Pemulihan</a:t>
            </a:r>
            <a:r>
              <a:rPr lang="en-ID" sz="2100" b="0" i="0" dirty="0">
                <a:effectLst/>
                <a:latin typeface="Söhne"/>
              </a:rPr>
              <a:t> air yang </a:t>
            </a:r>
            <a:r>
              <a:rPr lang="en-ID" sz="2100" b="0" i="0" dirty="0" err="1">
                <a:effectLst/>
                <a:latin typeface="Söhne"/>
              </a:rPr>
              <a:t>lebih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lambat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karena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keterbatasan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aliran</a:t>
            </a:r>
            <a:r>
              <a:rPr lang="en-ID" sz="2100" b="0" i="0" dirty="0">
                <a:effectLst/>
                <a:latin typeface="Söhne"/>
              </a:rPr>
              <a:t> air </a:t>
            </a:r>
            <a:r>
              <a:rPr lang="en-ID" sz="2100" b="0" i="0" dirty="0" err="1">
                <a:effectLst/>
                <a:latin typeface="Söhne"/>
              </a:rPr>
              <a:t>dari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lapisan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impermeabel</a:t>
            </a:r>
            <a:r>
              <a:rPr lang="en-ID" sz="2100" b="0" i="0" dirty="0">
                <a:effectLst/>
                <a:latin typeface="Söhne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effectLst/>
                <a:latin typeface="Söhne"/>
              </a:rPr>
              <a:t>Akuifer</a:t>
            </a:r>
            <a:r>
              <a:rPr lang="en-ID" sz="2100" b="0" i="0" dirty="0">
                <a:effectLst/>
                <a:latin typeface="Söhne"/>
              </a:rPr>
              <a:t> Tak </a:t>
            </a:r>
            <a:r>
              <a:rPr lang="en-ID" sz="2100" b="0" i="0" dirty="0" err="1">
                <a:effectLst/>
                <a:latin typeface="Söhne"/>
              </a:rPr>
              <a:t>Terbatas</a:t>
            </a:r>
            <a:r>
              <a:rPr lang="en-ID" sz="2100" b="0" i="0" dirty="0">
                <a:effectLst/>
                <a:latin typeface="Söhne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effectLst/>
                <a:latin typeface="Söhne"/>
              </a:rPr>
              <a:t>Tersambung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langsung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dengan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permukaan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tanah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atau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sungai</a:t>
            </a:r>
            <a:r>
              <a:rPr lang="en-ID" sz="2100" b="0" i="0" dirty="0">
                <a:effectLst/>
                <a:latin typeface="Söhne"/>
              </a:rPr>
              <a:t>, </a:t>
            </a:r>
            <a:r>
              <a:rPr lang="en-ID" sz="2100" b="0" i="0" dirty="0" err="1">
                <a:effectLst/>
                <a:latin typeface="Söhne"/>
              </a:rPr>
              <a:t>sehingga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dapat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menerima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aliran</a:t>
            </a:r>
            <a:r>
              <a:rPr lang="en-ID" sz="2100" b="0" i="0" dirty="0">
                <a:effectLst/>
                <a:latin typeface="Söhne"/>
              </a:rPr>
              <a:t> air </a:t>
            </a:r>
            <a:r>
              <a:rPr lang="en-ID" sz="2100" b="0" i="0" dirty="0" err="1">
                <a:effectLst/>
                <a:latin typeface="Söhne"/>
              </a:rPr>
              <a:t>secara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langsung</a:t>
            </a:r>
            <a:r>
              <a:rPr lang="en-ID" sz="2100" b="0" i="0" dirty="0">
                <a:effectLst/>
                <a:latin typeface="Söhne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effectLst/>
                <a:latin typeface="Söhne"/>
              </a:rPr>
              <a:t>Kapasitas</a:t>
            </a:r>
            <a:r>
              <a:rPr lang="en-ID" sz="2100" b="0" i="0" dirty="0">
                <a:effectLst/>
                <a:latin typeface="Söhne"/>
              </a:rPr>
              <a:t> air </a:t>
            </a:r>
            <a:r>
              <a:rPr lang="en-ID" sz="2100" b="0" i="0" dirty="0" err="1">
                <a:effectLst/>
                <a:latin typeface="Söhne"/>
              </a:rPr>
              <a:t>lebih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besar</a:t>
            </a:r>
            <a:r>
              <a:rPr lang="en-ID" sz="2100" b="0" i="0" dirty="0">
                <a:effectLst/>
                <a:latin typeface="Söhne"/>
              </a:rPr>
              <a:t> dan </a:t>
            </a:r>
            <a:r>
              <a:rPr lang="en-ID" sz="2100" b="0" i="0" dirty="0" err="1">
                <a:effectLst/>
                <a:latin typeface="Söhne"/>
              </a:rPr>
              <a:t>dapat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mengalami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perubahan</a:t>
            </a:r>
            <a:r>
              <a:rPr lang="en-ID" sz="2100" b="0" i="0" dirty="0">
                <a:effectLst/>
                <a:latin typeface="Söhne"/>
              </a:rPr>
              <a:t> level air yang </a:t>
            </a:r>
            <a:r>
              <a:rPr lang="en-ID" sz="2100" b="0" i="0" dirty="0" err="1">
                <a:effectLst/>
                <a:latin typeface="Söhne"/>
              </a:rPr>
              <a:t>lebih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cepat</a:t>
            </a:r>
            <a:r>
              <a:rPr lang="en-ID" sz="2100" b="0" i="0" dirty="0">
                <a:effectLst/>
                <a:latin typeface="Söhne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effectLst/>
                <a:latin typeface="Söhne"/>
              </a:rPr>
              <a:t>Dapat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mempengaruhi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kondisi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aliran</a:t>
            </a:r>
            <a:r>
              <a:rPr lang="en-ID" sz="2100" b="0" i="0" dirty="0">
                <a:effectLst/>
                <a:latin typeface="Söhne"/>
              </a:rPr>
              <a:t> air di </a:t>
            </a:r>
            <a:r>
              <a:rPr lang="en-ID" sz="2100" b="0" i="0" dirty="0" err="1">
                <a:effectLst/>
                <a:latin typeface="Söhne"/>
              </a:rPr>
              <a:t>sungai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atau</a:t>
            </a:r>
            <a:r>
              <a:rPr lang="en-ID" sz="2100" b="0" i="0" dirty="0">
                <a:effectLst/>
                <a:latin typeface="Söhne"/>
              </a:rPr>
              <a:t> </a:t>
            </a:r>
            <a:r>
              <a:rPr lang="en-ID" sz="2100" b="0" i="0" dirty="0" err="1">
                <a:effectLst/>
                <a:latin typeface="Söhne"/>
              </a:rPr>
              <a:t>sebaliknya</a:t>
            </a:r>
            <a:r>
              <a:rPr lang="en-ID" sz="21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417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85" y="610283"/>
            <a:ext cx="9741315" cy="544290"/>
          </a:xfrm>
        </p:spPr>
        <p:txBody>
          <a:bodyPr>
            <a:noAutofit/>
          </a:bodyPr>
          <a:lstStyle/>
          <a:p>
            <a:r>
              <a:rPr lang="en-ID" sz="36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3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6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3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6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endParaRPr lang="en-ID" sz="36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DFC7A-2CD0-7F1A-9A8D-80852775AD18}"/>
              </a:ext>
            </a:extLst>
          </p:cNvPr>
          <p:cNvSpPr txBox="1"/>
          <p:nvPr/>
        </p:nvSpPr>
        <p:spPr>
          <a:xfrm>
            <a:off x="802540" y="2062513"/>
            <a:ext cx="10586919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400" b="0" i="0" dirty="0" err="1">
                <a:effectLst/>
                <a:latin typeface="Söhne"/>
              </a:rPr>
              <a:t>Aliran</a:t>
            </a:r>
            <a:r>
              <a:rPr lang="en-ID" sz="2400" b="0" i="0" dirty="0">
                <a:effectLst/>
                <a:latin typeface="Söhne"/>
              </a:rPr>
              <a:t> air </a:t>
            </a:r>
            <a:r>
              <a:rPr lang="en-ID" sz="2400" b="0" i="0" dirty="0" err="1">
                <a:effectLst/>
                <a:latin typeface="Söhne"/>
              </a:rPr>
              <a:t>dalam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akuifer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terjadi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melalui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pori-pori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atau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rekahan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dalam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lapisan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batuan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atau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endapan</a:t>
            </a:r>
            <a:r>
              <a:rPr lang="en-ID" sz="2400" b="0" i="0" dirty="0">
                <a:effectLst/>
                <a:latin typeface="Söhne"/>
              </a:rPr>
              <a:t> yang </a:t>
            </a:r>
            <a:r>
              <a:rPr lang="en-ID" sz="2400" b="0" i="0" dirty="0" err="1">
                <a:effectLst/>
                <a:latin typeface="Söhne"/>
              </a:rPr>
              <a:t>membentuk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akuifer</a:t>
            </a:r>
            <a:r>
              <a:rPr lang="en-ID" sz="2400" b="0" i="0" dirty="0">
                <a:effectLst/>
                <a:latin typeface="Söhne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400" b="0" i="0" dirty="0" err="1">
                <a:effectLst/>
                <a:latin typeface="Söhne"/>
              </a:rPr>
              <a:t>Penting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untuk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memahami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karakteristik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hidrolika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akuifer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untuk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memprediksi</a:t>
            </a:r>
            <a:r>
              <a:rPr lang="en-ID" sz="2400" b="0" i="0" dirty="0">
                <a:effectLst/>
                <a:latin typeface="Söhne"/>
              </a:rPr>
              <a:t> dan </a:t>
            </a:r>
            <a:r>
              <a:rPr lang="en-ID" sz="2400" b="0" i="0" dirty="0" err="1">
                <a:effectLst/>
                <a:latin typeface="Söhne"/>
              </a:rPr>
              <a:t>memodelkan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aliran</a:t>
            </a:r>
            <a:r>
              <a:rPr lang="en-ID" sz="2400" b="0" i="0" dirty="0">
                <a:effectLst/>
                <a:latin typeface="Söhne"/>
              </a:rPr>
              <a:t> air </a:t>
            </a:r>
            <a:r>
              <a:rPr lang="en-ID" sz="2400" b="0" i="0" dirty="0" err="1">
                <a:effectLst/>
                <a:latin typeface="Söhne"/>
              </a:rPr>
              <a:t>bawah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tanah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dengan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akurasi</a:t>
            </a:r>
            <a:r>
              <a:rPr lang="en-ID" sz="2400" b="0" i="0" dirty="0">
                <a:effectLst/>
                <a:latin typeface="Söhne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400" b="0" i="0" dirty="0">
                <a:effectLst/>
                <a:latin typeface="Söhne"/>
              </a:rPr>
              <a:t>Parameter </a:t>
            </a:r>
            <a:r>
              <a:rPr lang="en-ID" sz="2400" b="0" i="0" dirty="0" err="1">
                <a:effectLst/>
                <a:latin typeface="Söhne"/>
              </a:rPr>
              <a:t>hidrolika</a:t>
            </a:r>
            <a:r>
              <a:rPr lang="en-ID" sz="2400" b="0" i="0" dirty="0">
                <a:effectLst/>
                <a:latin typeface="Söhne"/>
              </a:rPr>
              <a:t>, </a:t>
            </a:r>
            <a:r>
              <a:rPr lang="en-ID" sz="2400" b="0" i="0" dirty="0" err="1">
                <a:effectLst/>
                <a:latin typeface="Söhne"/>
              </a:rPr>
              <a:t>seperti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permeabilitas</a:t>
            </a:r>
            <a:r>
              <a:rPr lang="en-ID" sz="2400" b="0" i="0" dirty="0">
                <a:effectLst/>
                <a:latin typeface="Söhne"/>
              </a:rPr>
              <a:t>, </a:t>
            </a:r>
            <a:r>
              <a:rPr lang="en-ID" sz="2400" b="0" i="0" dirty="0" err="1">
                <a:effectLst/>
                <a:latin typeface="Söhne"/>
              </a:rPr>
              <a:t>porositas</a:t>
            </a:r>
            <a:r>
              <a:rPr lang="en-ID" sz="2400" b="0" i="0" dirty="0">
                <a:effectLst/>
                <a:latin typeface="Söhne"/>
              </a:rPr>
              <a:t>, dan </a:t>
            </a:r>
            <a:r>
              <a:rPr lang="en-ID" sz="2400" b="0" i="0" dirty="0" err="1">
                <a:effectLst/>
                <a:latin typeface="Söhne"/>
              </a:rPr>
              <a:t>konduktivitas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hidrolika</a:t>
            </a:r>
            <a:r>
              <a:rPr lang="en-ID" sz="2400" b="0" i="0" dirty="0">
                <a:effectLst/>
                <a:latin typeface="Söhne"/>
              </a:rPr>
              <a:t>, </a:t>
            </a:r>
            <a:r>
              <a:rPr lang="en-ID" sz="2400" b="0" i="0" dirty="0" err="1">
                <a:effectLst/>
                <a:latin typeface="Söhne"/>
              </a:rPr>
              <a:t>memainkan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peran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penting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dalam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menggambarkan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perilaku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aliran</a:t>
            </a:r>
            <a:r>
              <a:rPr lang="en-ID" sz="2400" b="0" i="0" dirty="0">
                <a:effectLst/>
                <a:latin typeface="Söhne"/>
              </a:rPr>
              <a:t> air </a:t>
            </a:r>
            <a:r>
              <a:rPr lang="en-ID" sz="2400" b="0" i="0" dirty="0" err="1">
                <a:effectLst/>
                <a:latin typeface="Söhne"/>
              </a:rPr>
              <a:t>dalam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akuifer</a:t>
            </a:r>
            <a:r>
              <a:rPr lang="en-ID" sz="24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53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25" y="612910"/>
            <a:ext cx="9741315" cy="544290"/>
          </a:xfrm>
        </p:spPr>
        <p:txBody>
          <a:bodyPr>
            <a:noAutofit/>
          </a:bodyPr>
          <a:lstStyle/>
          <a:p>
            <a:r>
              <a:rPr lang="en-ID" sz="3600" b="0" i="0" dirty="0">
                <a:effectLst/>
                <a:latin typeface="Söhne"/>
              </a:rPr>
              <a:t>Peran Parameter </a:t>
            </a:r>
            <a:r>
              <a:rPr lang="en-ID" sz="3600" b="0" i="0" dirty="0" err="1">
                <a:effectLst/>
                <a:latin typeface="Söhne"/>
              </a:rPr>
              <a:t>Hidrolika</a:t>
            </a:r>
            <a:r>
              <a:rPr lang="en-ID" sz="3600" b="0" i="0" dirty="0">
                <a:effectLst/>
                <a:latin typeface="Söhne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DFC7A-2CD0-7F1A-9A8D-80852775AD18}"/>
              </a:ext>
            </a:extLst>
          </p:cNvPr>
          <p:cNvSpPr txBox="1"/>
          <p:nvPr/>
        </p:nvSpPr>
        <p:spPr>
          <a:xfrm>
            <a:off x="802540" y="1778033"/>
            <a:ext cx="10586919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D" sz="2400" b="0" i="0" dirty="0" err="1">
                <a:effectLst/>
                <a:latin typeface="Söhne"/>
              </a:rPr>
              <a:t>Permeabilitas</a:t>
            </a:r>
            <a:r>
              <a:rPr lang="en-ID" sz="2400" b="0" i="0" dirty="0">
                <a:effectLst/>
                <a:latin typeface="Söhne"/>
              </a:rPr>
              <a:t>: </a:t>
            </a:r>
            <a:r>
              <a:rPr lang="en-ID" sz="2400" b="0" i="0" dirty="0" err="1">
                <a:effectLst/>
                <a:latin typeface="Söhne"/>
              </a:rPr>
              <a:t>Menunjukkan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sejauh</a:t>
            </a:r>
            <a:r>
              <a:rPr lang="en-ID" sz="2400" b="0" i="0" dirty="0">
                <a:effectLst/>
                <a:latin typeface="Söhne"/>
              </a:rPr>
              <a:t> mana </a:t>
            </a:r>
            <a:r>
              <a:rPr lang="en-ID" sz="2400" b="0" i="0" dirty="0" err="1">
                <a:effectLst/>
                <a:latin typeface="Söhne"/>
              </a:rPr>
              <a:t>akuifer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dapat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mengalirkan</a:t>
            </a:r>
            <a:r>
              <a:rPr lang="en-ID" sz="2400" b="0" i="0" dirty="0">
                <a:effectLst/>
                <a:latin typeface="Söhne"/>
              </a:rPr>
              <a:t> air. </a:t>
            </a:r>
            <a:r>
              <a:rPr lang="en-ID" sz="2400" b="0" i="0" dirty="0" err="1">
                <a:effectLst/>
                <a:latin typeface="Söhne"/>
              </a:rPr>
              <a:t>Memahami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permeabilitas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membantu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dalam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memahami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kemampuan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akuifer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untuk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mengalirkan</a:t>
            </a:r>
            <a:r>
              <a:rPr lang="en-ID" sz="2400" b="0" i="0" dirty="0">
                <a:effectLst/>
                <a:latin typeface="Söhne"/>
              </a:rPr>
              <a:t> air dan </a:t>
            </a:r>
            <a:r>
              <a:rPr lang="en-ID" sz="2400" b="0" i="0" dirty="0" err="1">
                <a:effectLst/>
                <a:latin typeface="Söhne"/>
              </a:rPr>
              <a:t>distribusi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aliran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dalam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akuifer</a:t>
            </a:r>
            <a:r>
              <a:rPr lang="en-ID" sz="2400" b="0" i="0" dirty="0">
                <a:effectLst/>
                <a:latin typeface="Söhne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D" sz="2400" b="0" i="0" dirty="0" err="1">
                <a:effectLst/>
                <a:latin typeface="Söhne"/>
              </a:rPr>
              <a:t>Porositas</a:t>
            </a:r>
            <a:r>
              <a:rPr lang="en-ID" sz="2400" b="0" i="0" dirty="0">
                <a:effectLst/>
                <a:latin typeface="Söhne"/>
              </a:rPr>
              <a:t>: </a:t>
            </a:r>
            <a:r>
              <a:rPr lang="en-ID" sz="2400" b="0" i="0" dirty="0" err="1">
                <a:effectLst/>
                <a:latin typeface="Söhne"/>
              </a:rPr>
              <a:t>Menggambarkan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sejauh</a:t>
            </a:r>
            <a:r>
              <a:rPr lang="en-ID" sz="2400" b="0" i="0" dirty="0">
                <a:effectLst/>
                <a:latin typeface="Söhne"/>
              </a:rPr>
              <a:t> mana </a:t>
            </a:r>
            <a:r>
              <a:rPr lang="en-ID" sz="2400" b="0" i="0" dirty="0" err="1">
                <a:effectLst/>
                <a:latin typeface="Söhne"/>
              </a:rPr>
              <a:t>akuifer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dapat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menyimpan</a:t>
            </a:r>
            <a:r>
              <a:rPr lang="en-ID" sz="2400" b="0" i="0" dirty="0">
                <a:effectLst/>
                <a:latin typeface="Söhne"/>
              </a:rPr>
              <a:t> air. </a:t>
            </a:r>
            <a:r>
              <a:rPr lang="en-ID" sz="2400" b="0" i="0" dirty="0" err="1">
                <a:effectLst/>
                <a:latin typeface="Söhne"/>
              </a:rPr>
              <a:t>Porositas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mengacu</a:t>
            </a:r>
            <a:r>
              <a:rPr lang="en-ID" sz="2400" b="0" i="0" dirty="0">
                <a:effectLst/>
                <a:latin typeface="Söhne"/>
              </a:rPr>
              <a:t> pada </a:t>
            </a:r>
            <a:r>
              <a:rPr lang="en-ID" sz="2400" b="0" i="0" dirty="0" err="1">
                <a:effectLst/>
                <a:latin typeface="Söhne"/>
              </a:rPr>
              <a:t>ruang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pori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dalam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akuifer</a:t>
            </a:r>
            <a:r>
              <a:rPr lang="en-ID" sz="2400" b="0" i="0" dirty="0">
                <a:effectLst/>
                <a:latin typeface="Söhne"/>
              </a:rPr>
              <a:t> yang </a:t>
            </a:r>
            <a:r>
              <a:rPr lang="en-ID" sz="2400" b="0" i="0" dirty="0" err="1">
                <a:effectLst/>
                <a:latin typeface="Söhne"/>
              </a:rPr>
              <a:t>dapat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diisi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dengan</a:t>
            </a:r>
            <a:r>
              <a:rPr lang="en-ID" sz="2400" b="0" i="0" dirty="0">
                <a:effectLst/>
                <a:latin typeface="Söhne"/>
              </a:rPr>
              <a:t> air.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D" sz="2400" b="0" i="0" dirty="0" err="1">
                <a:effectLst/>
                <a:latin typeface="Söhne"/>
              </a:rPr>
              <a:t>Konduktivitas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Hidrolika</a:t>
            </a:r>
            <a:r>
              <a:rPr lang="en-ID" sz="2400" b="0" i="0" dirty="0">
                <a:effectLst/>
                <a:latin typeface="Söhne"/>
              </a:rPr>
              <a:t>: </a:t>
            </a:r>
            <a:r>
              <a:rPr lang="en-ID" sz="2400" b="0" i="0" dirty="0" err="1">
                <a:effectLst/>
                <a:latin typeface="Söhne"/>
              </a:rPr>
              <a:t>Menggambarkan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kemampuan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akuifer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untuk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mengalirkan</a:t>
            </a:r>
            <a:r>
              <a:rPr lang="en-ID" sz="2400" b="0" i="0" dirty="0">
                <a:effectLst/>
                <a:latin typeface="Söhne"/>
              </a:rPr>
              <a:t> air. </a:t>
            </a:r>
            <a:r>
              <a:rPr lang="en-ID" sz="2400" b="0" i="0" dirty="0" err="1">
                <a:effectLst/>
                <a:latin typeface="Söhne"/>
              </a:rPr>
              <a:t>Konduktivitas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hidrolika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terkait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erat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dengan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permeabilitas</a:t>
            </a:r>
            <a:r>
              <a:rPr lang="en-ID" sz="2400" b="0" i="0" dirty="0">
                <a:effectLst/>
                <a:latin typeface="Söhne"/>
              </a:rPr>
              <a:t> dan </a:t>
            </a:r>
            <a:r>
              <a:rPr lang="en-ID" sz="2400" b="0" i="0" dirty="0" err="1">
                <a:effectLst/>
                <a:latin typeface="Söhne"/>
              </a:rPr>
              <a:t>mencerminkan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resistensi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aliran</a:t>
            </a:r>
            <a:r>
              <a:rPr lang="en-ID" sz="2400" b="0" i="0" dirty="0">
                <a:effectLst/>
                <a:latin typeface="Söhne"/>
              </a:rPr>
              <a:t> air </a:t>
            </a:r>
            <a:r>
              <a:rPr lang="en-ID" sz="2400" b="0" i="0" dirty="0" err="1">
                <a:effectLst/>
                <a:latin typeface="Söhne"/>
              </a:rPr>
              <a:t>dalam</a:t>
            </a:r>
            <a:r>
              <a:rPr lang="en-ID" sz="2400" b="0" i="0" dirty="0">
                <a:effectLst/>
                <a:latin typeface="Söhne"/>
              </a:rPr>
              <a:t> </a:t>
            </a:r>
            <a:r>
              <a:rPr lang="en-ID" sz="2400" b="0" i="0" dirty="0" err="1">
                <a:effectLst/>
                <a:latin typeface="Söhne"/>
              </a:rPr>
              <a:t>akuifer</a:t>
            </a:r>
            <a:r>
              <a:rPr lang="en-ID" sz="24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14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42" y="294338"/>
            <a:ext cx="9741315" cy="544290"/>
          </a:xfrm>
        </p:spPr>
        <p:txBody>
          <a:bodyPr>
            <a:noAutofit/>
          </a:bodyPr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Kontaminasi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endParaRPr lang="en-ID" sz="36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DFC7A-2CD0-7F1A-9A8D-80852775AD18}"/>
              </a:ext>
            </a:extLst>
          </p:cNvPr>
          <p:cNvSpPr txBox="1"/>
          <p:nvPr/>
        </p:nvSpPr>
        <p:spPr>
          <a:xfrm>
            <a:off x="538579" y="1307656"/>
            <a:ext cx="12171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b="0" i="0" dirty="0">
                <a:effectLst/>
                <a:latin typeface="Söhne"/>
              </a:rPr>
              <a:t>Parameter </a:t>
            </a:r>
            <a:r>
              <a:rPr lang="en-ID" sz="2000" b="0" i="0" dirty="0" err="1">
                <a:effectLst/>
                <a:latin typeface="Söhne"/>
              </a:rPr>
              <a:t>hidrolika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karakteristik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memiliki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pengaruh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signifikan</a:t>
            </a:r>
            <a:r>
              <a:rPr lang="en-ID" sz="2000" b="0" i="0" dirty="0">
                <a:effectLst/>
                <a:latin typeface="Söhne"/>
              </a:rPr>
              <a:t> pada </a:t>
            </a:r>
            <a:r>
              <a:rPr lang="en-ID" sz="2000" b="0" i="0" dirty="0" err="1">
                <a:effectLst/>
                <a:latin typeface="Söhne"/>
              </a:rPr>
              <a:t>kontaminasi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yaitu</a:t>
            </a:r>
            <a:r>
              <a:rPr lang="en-ID" sz="2000" b="0" i="0" dirty="0">
                <a:effectLst/>
                <a:latin typeface="Söhne"/>
              </a:rPr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94E4C-E17B-A290-6F22-7EE432534E63}"/>
              </a:ext>
            </a:extLst>
          </p:cNvPr>
          <p:cNvSpPr txBox="1"/>
          <p:nvPr/>
        </p:nvSpPr>
        <p:spPr>
          <a:xfrm>
            <a:off x="538579" y="1578831"/>
            <a:ext cx="10952382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D" sz="2000" b="0" i="0" dirty="0" err="1">
                <a:effectLst/>
                <a:latin typeface="Söhne"/>
              </a:rPr>
              <a:t>Pengaruh</a:t>
            </a:r>
            <a:r>
              <a:rPr lang="en-ID" sz="2000" b="0" i="0" dirty="0">
                <a:effectLst/>
                <a:latin typeface="Söhne"/>
              </a:rPr>
              <a:t> Parameter </a:t>
            </a:r>
            <a:r>
              <a:rPr lang="en-ID" sz="2000" b="0" i="0" dirty="0" err="1">
                <a:effectLst/>
                <a:latin typeface="Söhne"/>
              </a:rPr>
              <a:t>Hidrolika</a:t>
            </a:r>
            <a:r>
              <a:rPr lang="en-ID" sz="2000" b="0" i="0" dirty="0">
                <a:effectLst/>
                <a:latin typeface="Söhne"/>
              </a:rPr>
              <a:t>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D" sz="2000" b="0" i="0" dirty="0" err="1">
                <a:effectLst/>
                <a:latin typeface="Söhne"/>
              </a:rPr>
              <a:t>Permeabilitas</a:t>
            </a:r>
            <a:r>
              <a:rPr lang="en-ID" sz="20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 err="1">
                <a:effectLst/>
                <a:latin typeface="Söhne"/>
              </a:rPr>
              <a:t>Memengaruhi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pergerakan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kontaminan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dalam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dengan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permeabilitas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tinggi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memungkinkan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kontaminan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untuk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bergerak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lebih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cepat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D" sz="2000" b="0" i="0" dirty="0" err="1">
                <a:effectLst/>
                <a:latin typeface="Söhne"/>
              </a:rPr>
              <a:t>Porositas</a:t>
            </a:r>
            <a:r>
              <a:rPr lang="en-ID" sz="20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 err="1">
                <a:effectLst/>
                <a:latin typeface="Söhne"/>
              </a:rPr>
              <a:t>Mempengaruhi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kapasitas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untuk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menyimpan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kontaminan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dengan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porositas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tinggi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dapat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menampung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lebih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banyak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kontaminan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D" sz="2000" b="0" i="0" dirty="0" err="1">
                <a:effectLst/>
                <a:latin typeface="Söhne"/>
              </a:rPr>
              <a:t>Konduktivitas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Hidrolika</a:t>
            </a:r>
            <a:r>
              <a:rPr lang="en-ID" sz="20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 err="1">
                <a:effectLst/>
                <a:latin typeface="Söhne"/>
              </a:rPr>
              <a:t>Memengaruhi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kecepatan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pergerakan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kontaminan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dalam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dengan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konduktivitas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hidrolika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tinggi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memungkinkan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kontaminan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untuk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bergerak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lebih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cepat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84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42" y="372256"/>
            <a:ext cx="9741315" cy="544290"/>
          </a:xfrm>
        </p:spPr>
        <p:txBody>
          <a:bodyPr>
            <a:noAutofit/>
          </a:bodyPr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Kontaminasi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endParaRPr lang="en-ID" sz="36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94E4C-E17B-A290-6F22-7EE432534E63}"/>
              </a:ext>
            </a:extLst>
          </p:cNvPr>
          <p:cNvSpPr txBox="1"/>
          <p:nvPr/>
        </p:nvSpPr>
        <p:spPr>
          <a:xfrm>
            <a:off x="192940" y="1067882"/>
            <a:ext cx="11602819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b="0" i="0" dirty="0" err="1">
                <a:effectLst/>
                <a:latin typeface="Söhne"/>
              </a:rPr>
              <a:t>Pengaruh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Karakteristik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2000" b="0" i="0" dirty="0" err="1">
                <a:effectLst/>
                <a:latin typeface="Söhne"/>
              </a:rPr>
              <a:t>Struktur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 err="1">
                <a:effectLst/>
                <a:latin typeface="Söhne"/>
              </a:rPr>
              <a:t>Keberadaan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rekahan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atau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celah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dalam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mempengaruhi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penyebaran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kontaminan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 err="1">
                <a:effectLst/>
                <a:latin typeface="Söhne"/>
              </a:rPr>
              <a:t>Rekahan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atau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celah</a:t>
            </a:r>
            <a:r>
              <a:rPr lang="en-ID" sz="2000" b="0" i="0" dirty="0">
                <a:effectLst/>
                <a:latin typeface="Söhne"/>
              </a:rPr>
              <a:t> yang </a:t>
            </a:r>
            <a:r>
              <a:rPr lang="en-ID" sz="2000" b="0" i="0" dirty="0" err="1">
                <a:effectLst/>
                <a:latin typeface="Söhne"/>
              </a:rPr>
              <a:t>sejajar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dengan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arah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aliran</a:t>
            </a:r>
            <a:r>
              <a:rPr lang="en-ID" sz="2000" b="0" i="0" dirty="0">
                <a:effectLst/>
                <a:latin typeface="Söhne"/>
              </a:rPr>
              <a:t> air </a:t>
            </a:r>
            <a:r>
              <a:rPr lang="en-ID" sz="2000" b="0" i="0" dirty="0" err="1">
                <a:effectLst/>
                <a:latin typeface="Söhne"/>
              </a:rPr>
              <a:t>dapat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mempermudah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penyebaran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kontaminan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2000" b="0" i="0" dirty="0">
                <a:effectLst/>
                <a:latin typeface="Söhne"/>
              </a:rPr>
              <a:t>Sifat Material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 err="1">
                <a:effectLst/>
                <a:latin typeface="Söhne"/>
              </a:rPr>
              <a:t>Komposisi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tekstur</a:t>
            </a:r>
            <a:r>
              <a:rPr lang="en-ID" sz="2000" b="0" i="0" dirty="0">
                <a:effectLst/>
                <a:latin typeface="Söhne"/>
              </a:rPr>
              <a:t> material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dapat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mempengaruhi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penyebaran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penyerapan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kontaminan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 err="1">
                <a:effectLst/>
                <a:latin typeface="Söhne"/>
              </a:rPr>
              <a:t>Beberapa</a:t>
            </a:r>
            <a:r>
              <a:rPr lang="en-ID" sz="2000" b="0" i="0" dirty="0">
                <a:effectLst/>
                <a:latin typeface="Söhne"/>
              </a:rPr>
              <a:t> material, </a:t>
            </a:r>
            <a:r>
              <a:rPr lang="en-ID" sz="2000" b="0" i="0" dirty="0" err="1">
                <a:effectLst/>
                <a:latin typeface="Söhne"/>
              </a:rPr>
              <a:t>seperti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lempung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dapat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menahan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kontaminan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lebih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baik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daripada</a:t>
            </a:r>
            <a:r>
              <a:rPr lang="en-ID" sz="2000" b="0" i="0" dirty="0">
                <a:effectLst/>
                <a:latin typeface="Söhne"/>
              </a:rPr>
              <a:t> material </a:t>
            </a:r>
            <a:r>
              <a:rPr lang="en-ID" sz="2000" b="0" i="0" dirty="0" err="1">
                <a:effectLst/>
                <a:latin typeface="Söhne"/>
              </a:rPr>
              <a:t>seperti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kerikil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8CE64-FE1F-C034-2863-CB1BD720F389}"/>
              </a:ext>
            </a:extLst>
          </p:cNvPr>
          <p:cNvSpPr txBox="1"/>
          <p:nvPr/>
        </p:nvSpPr>
        <p:spPr>
          <a:xfrm>
            <a:off x="247857" y="4805828"/>
            <a:ext cx="115479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000" b="0" i="0" dirty="0" err="1">
                <a:effectLst/>
                <a:latin typeface="Söhne"/>
              </a:rPr>
              <a:t>Dampak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Negatif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Kontaminasi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terhadap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Kualitas</a:t>
            </a:r>
            <a:r>
              <a:rPr lang="en-ID" sz="2000" b="0" i="0" dirty="0">
                <a:effectLst/>
                <a:latin typeface="Söhne"/>
              </a:rPr>
              <a:t> Air Bawah Tanah: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2000" b="0" i="0" dirty="0" err="1">
                <a:effectLst/>
                <a:latin typeface="Söhne"/>
              </a:rPr>
              <a:t>Penurunan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kualitas</a:t>
            </a:r>
            <a:r>
              <a:rPr lang="en-ID" sz="2000" b="0" i="0" dirty="0">
                <a:effectLst/>
                <a:latin typeface="Söhne"/>
              </a:rPr>
              <a:t> air </a:t>
            </a:r>
            <a:r>
              <a:rPr lang="en-ID" sz="2000" b="0" i="0" dirty="0" err="1">
                <a:effectLst/>
                <a:latin typeface="Söhne"/>
              </a:rPr>
              <a:t>bawah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tanah</a:t>
            </a:r>
            <a:r>
              <a:rPr lang="en-ID" sz="2000" b="0" i="0" dirty="0">
                <a:effectLst/>
                <a:latin typeface="Söhne"/>
              </a:rPr>
              <a:t> yang </a:t>
            </a:r>
            <a:r>
              <a:rPr lang="en-ID" sz="2000" b="0" i="0" dirty="0" err="1">
                <a:effectLst/>
                <a:latin typeface="Söhne"/>
              </a:rPr>
              <a:t>digunakan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sebagai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sumber</a:t>
            </a:r>
            <a:r>
              <a:rPr lang="en-ID" sz="2000" b="0" i="0" dirty="0">
                <a:effectLst/>
                <a:latin typeface="Söhne"/>
              </a:rPr>
              <a:t> air </a:t>
            </a:r>
            <a:r>
              <a:rPr lang="en-ID" sz="2000" b="0" i="0" dirty="0" err="1">
                <a:effectLst/>
                <a:latin typeface="Söhne"/>
              </a:rPr>
              <a:t>minum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pertanian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atau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keperluan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industri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2000" b="0" i="0" dirty="0" err="1">
                <a:effectLst/>
                <a:latin typeface="Söhne"/>
              </a:rPr>
              <a:t>Kerusakan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ekosistem</a:t>
            </a:r>
            <a:r>
              <a:rPr lang="en-ID" sz="2000" b="0" i="0" dirty="0">
                <a:effectLst/>
                <a:latin typeface="Söhne"/>
              </a:rPr>
              <a:t> air </a:t>
            </a:r>
            <a:r>
              <a:rPr lang="en-ID" sz="2000" b="0" i="0" dirty="0" err="1">
                <a:effectLst/>
                <a:latin typeface="Söhne"/>
              </a:rPr>
              <a:t>bawah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tanah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ancaman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terhadap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organisme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hidup</a:t>
            </a:r>
            <a:r>
              <a:rPr lang="en-ID" sz="2000" b="0" i="0" dirty="0">
                <a:effectLst/>
                <a:latin typeface="Söhne"/>
              </a:rPr>
              <a:t> di </a:t>
            </a:r>
            <a:r>
              <a:rPr lang="en-ID" sz="2000" b="0" i="0" dirty="0" err="1">
                <a:effectLst/>
                <a:latin typeface="Söhne"/>
              </a:rPr>
              <a:t>dalamnya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2000" b="0" i="0" dirty="0" err="1">
                <a:effectLst/>
                <a:latin typeface="Söhne"/>
              </a:rPr>
              <a:t>Risiko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kesehatan</a:t>
            </a:r>
            <a:r>
              <a:rPr lang="en-ID" sz="2000" b="0" i="0" dirty="0">
                <a:effectLst/>
                <a:latin typeface="Söhne"/>
              </a:rPr>
              <a:t> yang </a:t>
            </a:r>
            <a:r>
              <a:rPr lang="en-ID" sz="2000" b="0" i="0" dirty="0" err="1">
                <a:effectLst/>
                <a:latin typeface="Söhne"/>
              </a:rPr>
              <a:t>meningkat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jika</a:t>
            </a:r>
            <a:r>
              <a:rPr lang="en-ID" sz="2000" b="0" i="0" dirty="0">
                <a:effectLst/>
                <a:latin typeface="Söhne"/>
              </a:rPr>
              <a:t> air </a:t>
            </a:r>
            <a:r>
              <a:rPr lang="en-ID" sz="2000" b="0" i="0" dirty="0" err="1">
                <a:effectLst/>
                <a:latin typeface="Söhne"/>
              </a:rPr>
              <a:t>bawah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tanah</a:t>
            </a:r>
            <a:r>
              <a:rPr lang="en-ID" sz="2000" b="0" i="0" dirty="0">
                <a:effectLst/>
                <a:latin typeface="Söhne"/>
              </a:rPr>
              <a:t> yang </a:t>
            </a:r>
            <a:r>
              <a:rPr lang="en-ID" sz="2000" b="0" i="0" dirty="0" err="1">
                <a:effectLst/>
                <a:latin typeface="Söhne"/>
              </a:rPr>
              <a:t>terkontaminasi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digunakan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untuk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konsumsi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manusia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atau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kontak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langsung</a:t>
            </a:r>
            <a:r>
              <a:rPr lang="en-ID" sz="20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11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445" y="524408"/>
            <a:ext cx="7953155" cy="54429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Pengertian</a:t>
            </a:r>
            <a:r>
              <a:rPr lang="en-US" dirty="0"/>
              <a:t> Parameter </a:t>
            </a:r>
            <a:r>
              <a:rPr lang="en-US" dirty="0" err="1"/>
              <a:t>Hidrologi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FC04-FA53-2CE5-C264-6CE7F6B6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06" y="1554480"/>
            <a:ext cx="10618788" cy="43383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		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cabang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ilmu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mempelajari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sistem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termasuk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pergerakan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bawah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distribusi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tekanan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hidrolik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, dan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perubahan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kondisi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hidrolik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pPr marL="0" indent="0" algn="just">
              <a:buNone/>
            </a:pP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		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Ilmu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memberikan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pemahaman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mendalam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tentang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perilaku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lingkungan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bawah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permukaan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, yang sangat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penting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pengelolaan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sumber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daya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air dan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pemahaman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tentang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interaksi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antara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permukaan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 dan air </a:t>
            </a:r>
            <a:r>
              <a:rPr lang="en-ID" sz="32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3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D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4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42" y="375759"/>
            <a:ext cx="9741315" cy="544290"/>
          </a:xfrm>
        </p:spPr>
        <p:txBody>
          <a:bodyPr>
            <a:noAutofit/>
          </a:bodyPr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Kesimpulan</a:t>
            </a:r>
            <a:endParaRPr lang="en-ID" sz="36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441B3-1844-D3B2-60C0-134EEA792823}"/>
              </a:ext>
            </a:extLst>
          </p:cNvPr>
          <p:cNvSpPr txBox="1"/>
          <p:nvPr/>
        </p:nvSpPr>
        <p:spPr>
          <a:xfrm>
            <a:off x="822960" y="1582341"/>
            <a:ext cx="10474960" cy="4198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b="0" i="0" dirty="0">
                <a:effectLst/>
                <a:latin typeface="Söhne"/>
              </a:rPr>
              <a:t>	</a:t>
            </a:r>
            <a:r>
              <a:rPr lang="en-ID" sz="2000" b="0" i="0" dirty="0" err="1">
                <a:effectLst/>
                <a:latin typeface="Söhne"/>
              </a:rPr>
              <a:t>Pemahaman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tentang</a:t>
            </a:r>
            <a:r>
              <a:rPr lang="en-ID" sz="2000" b="0" i="0" dirty="0">
                <a:effectLst/>
                <a:latin typeface="Söhne"/>
              </a:rPr>
              <a:t> parameter </a:t>
            </a:r>
            <a:r>
              <a:rPr lang="en-ID" sz="2000" b="0" i="0" dirty="0" err="1">
                <a:effectLst/>
                <a:latin typeface="Söhne"/>
              </a:rPr>
              <a:t>hidrolika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karakteristik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 sangat </a:t>
            </a:r>
            <a:r>
              <a:rPr lang="en-ID" sz="2000" b="0" i="0" dirty="0" err="1">
                <a:effectLst/>
                <a:latin typeface="Söhne"/>
              </a:rPr>
              <a:t>penting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dalam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studi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hidrologi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pengelolaan</a:t>
            </a:r>
            <a:r>
              <a:rPr lang="en-ID" sz="2000" b="0" i="0" dirty="0">
                <a:effectLst/>
                <a:latin typeface="Söhne"/>
              </a:rPr>
              <a:t> air </a:t>
            </a:r>
            <a:r>
              <a:rPr lang="en-ID" sz="2000" b="0" i="0" dirty="0" err="1">
                <a:effectLst/>
                <a:latin typeface="Söhne"/>
              </a:rPr>
              <a:t>bawah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tanah</a:t>
            </a:r>
            <a:r>
              <a:rPr lang="en-ID" sz="2000" b="0" i="0" dirty="0">
                <a:effectLst/>
                <a:latin typeface="Söhne"/>
              </a:rPr>
              <a:t>. </a:t>
            </a:r>
            <a:r>
              <a:rPr lang="en-ID" sz="2000" b="0" i="0" dirty="0" err="1">
                <a:effectLst/>
                <a:latin typeface="Söhne"/>
              </a:rPr>
              <a:t>Permeabilitas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porositas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konduktivitas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hidrolika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struktur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sifat</a:t>
            </a:r>
            <a:r>
              <a:rPr lang="en-ID" sz="2000" b="0" i="0" dirty="0">
                <a:effectLst/>
                <a:latin typeface="Söhne"/>
              </a:rPr>
              <a:t> material, dan </a:t>
            </a:r>
            <a:r>
              <a:rPr lang="en-ID" sz="2000" b="0" i="0" dirty="0" err="1">
                <a:effectLst/>
                <a:latin typeface="Söhne"/>
              </a:rPr>
              <a:t>distribusi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hidrolika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mempengaruhi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perilaku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secara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keseluruhan</a:t>
            </a:r>
            <a:r>
              <a:rPr lang="en-ID" sz="2000" b="0" i="0" dirty="0">
                <a:effectLst/>
                <a:latin typeface="Söhne"/>
              </a:rPr>
              <a:t>. </a:t>
            </a:r>
            <a:r>
              <a:rPr lang="en-ID" sz="2000" b="0" i="0" dirty="0" err="1">
                <a:effectLst/>
                <a:latin typeface="Söhne"/>
              </a:rPr>
              <a:t>Implementasi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pengetahuan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ini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berdampak</a:t>
            </a:r>
            <a:r>
              <a:rPr lang="en-ID" sz="2000" b="0" i="0" dirty="0">
                <a:effectLst/>
                <a:latin typeface="Söhne"/>
              </a:rPr>
              <a:t> pada </a:t>
            </a:r>
            <a:r>
              <a:rPr lang="en-ID" sz="2000" b="0" i="0" dirty="0" err="1">
                <a:effectLst/>
                <a:latin typeface="Söhne"/>
              </a:rPr>
              <a:t>perencanaan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sumber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daya</a:t>
            </a:r>
            <a:r>
              <a:rPr lang="en-ID" sz="2000" b="0" i="0" dirty="0">
                <a:effectLst/>
                <a:latin typeface="Söhne"/>
              </a:rPr>
              <a:t> air, </a:t>
            </a:r>
            <a:r>
              <a:rPr lang="en-ID" sz="2000" b="0" i="0" dirty="0" err="1">
                <a:effectLst/>
                <a:latin typeface="Söhne"/>
              </a:rPr>
              <a:t>pengembangan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sumur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pengendalian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kontaminasi</a:t>
            </a:r>
            <a:r>
              <a:rPr lang="en-ID" sz="2000" b="0" i="0" dirty="0">
                <a:effectLst/>
                <a:latin typeface="Söhne"/>
              </a:rPr>
              <a:t>, dan </a:t>
            </a:r>
            <a:r>
              <a:rPr lang="en-ID" sz="2000" b="0" i="0" dirty="0" err="1">
                <a:effectLst/>
                <a:latin typeface="Söhne"/>
              </a:rPr>
              <a:t>mitigasi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risiko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banjir</a:t>
            </a:r>
            <a:r>
              <a:rPr lang="en-ID" sz="2000" b="0" i="0" dirty="0">
                <a:effectLst/>
                <a:latin typeface="Söhne"/>
              </a:rPr>
              <a:t>. </a:t>
            </a:r>
            <a:r>
              <a:rPr lang="en-ID" sz="2000" b="0" i="0" dirty="0" err="1">
                <a:effectLst/>
                <a:latin typeface="Söhne"/>
              </a:rPr>
              <a:t>Namun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kompleksitas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dalam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pengukuran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pemodelan</a:t>
            </a:r>
            <a:r>
              <a:rPr lang="en-ID" sz="2000" b="0" i="0" dirty="0">
                <a:effectLst/>
                <a:latin typeface="Söhne"/>
              </a:rPr>
              <a:t>, dan </a:t>
            </a:r>
            <a:r>
              <a:rPr lang="en-ID" sz="2000" b="0" i="0" dirty="0" err="1">
                <a:effectLst/>
                <a:latin typeface="Söhne"/>
              </a:rPr>
              <a:t>pengelolaan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serta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tantangan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dalam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mengelola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akuifer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heterogen</a:t>
            </a:r>
            <a:r>
              <a:rPr lang="en-ID" sz="2000" b="0" i="0" dirty="0">
                <a:effectLst/>
                <a:latin typeface="Söhne"/>
              </a:rPr>
              <a:t>, </a:t>
            </a:r>
            <a:r>
              <a:rPr lang="en-ID" sz="2000" b="0" i="0" dirty="0" err="1">
                <a:effectLst/>
                <a:latin typeface="Söhne"/>
              </a:rPr>
              <a:t>harus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diatasi</a:t>
            </a:r>
            <a:r>
              <a:rPr lang="en-ID" sz="2000" b="0" i="0" dirty="0">
                <a:effectLst/>
                <a:latin typeface="Söhne"/>
              </a:rPr>
              <a:t>. </a:t>
            </a:r>
            <a:r>
              <a:rPr lang="en-ID" sz="2000" b="0" i="0" dirty="0" err="1">
                <a:effectLst/>
                <a:latin typeface="Söhne"/>
              </a:rPr>
              <a:t>Penelitian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pengembangan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berkelanjutan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diperlukan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untuk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memperoleh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pemahaman</a:t>
            </a:r>
            <a:r>
              <a:rPr lang="en-ID" sz="2000" b="0" i="0" dirty="0">
                <a:effectLst/>
                <a:latin typeface="Söhne"/>
              </a:rPr>
              <a:t> yang </a:t>
            </a:r>
            <a:r>
              <a:rPr lang="en-ID" sz="2000" b="0" i="0" dirty="0" err="1">
                <a:effectLst/>
                <a:latin typeface="Söhne"/>
              </a:rPr>
              <a:t>lebih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baik</a:t>
            </a:r>
            <a:r>
              <a:rPr lang="en-ID" sz="2000" b="0" i="0" dirty="0">
                <a:effectLst/>
                <a:latin typeface="Söhne"/>
              </a:rPr>
              <a:t> dan </a:t>
            </a:r>
            <a:r>
              <a:rPr lang="en-ID" sz="2000" b="0" i="0" dirty="0" err="1">
                <a:effectLst/>
                <a:latin typeface="Söhne"/>
              </a:rPr>
              <a:t>menghadapi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tantangan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pengelolaan</a:t>
            </a:r>
            <a:r>
              <a:rPr lang="en-ID" sz="2000" b="0" i="0" dirty="0">
                <a:effectLst/>
                <a:latin typeface="Söhne"/>
              </a:rPr>
              <a:t> air </a:t>
            </a:r>
            <a:r>
              <a:rPr lang="en-ID" sz="2000" b="0" i="0" dirty="0" err="1">
                <a:effectLst/>
                <a:latin typeface="Söhne"/>
              </a:rPr>
              <a:t>bawah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tanah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secara</a:t>
            </a:r>
            <a:r>
              <a:rPr lang="en-ID" sz="2000" b="0" i="0" dirty="0">
                <a:effectLst/>
                <a:latin typeface="Söhne"/>
              </a:rPr>
              <a:t> </a:t>
            </a:r>
            <a:r>
              <a:rPr lang="en-ID" sz="2000" b="0" i="0" dirty="0" err="1">
                <a:effectLst/>
                <a:latin typeface="Söhne"/>
              </a:rPr>
              <a:t>efektif</a:t>
            </a:r>
            <a:r>
              <a:rPr lang="en-ID" sz="2000" b="0" i="0" dirty="0">
                <a:effectLst/>
                <a:latin typeface="Söhne"/>
              </a:rPr>
              <a:t>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68691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D890-8E7D-58A9-1743-5F7439A9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Terima</a:t>
            </a:r>
            <a:r>
              <a:rPr lang="en-US" sz="4800" dirty="0"/>
              <a:t> Kasih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27901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485" y="467360"/>
            <a:ext cx="9741315" cy="906138"/>
          </a:xfrm>
        </p:spPr>
        <p:txBody>
          <a:bodyPr>
            <a:noAutofit/>
          </a:bodyPr>
          <a:lstStyle/>
          <a:p>
            <a:r>
              <a:rPr lang="en-ID" b="0" i="0" dirty="0">
                <a:solidFill>
                  <a:schemeClr val="tx1"/>
                </a:solidFill>
                <a:effectLst/>
              </a:rPr>
              <a:t>Peran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penting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hidrolika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memahami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perilaku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air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bawah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tanah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B58EA-3E75-163A-5A8D-C4A4328CEF6A}"/>
              </a:ext>
            </a:extLst>
          </p:cNvPr>
          <p:cNvSpPr txBox="1"/>
          <p:nvPr/>
        </p:nvSpPr>
        <p:spPr>
          <a:xfrm>
            <a:off x="599440" y="1798975"/>
            <a:ext cx="10627360" cy="473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Menentukan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Aliran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Air Bawah Tanah: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Hidrolika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mempelajari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pergerakan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air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dalam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akuifer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dan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memberikan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informasi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tentang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laju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aliran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,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arah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aliran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, dan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karakteristik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aliran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air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bawah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tanah</a:t>
            </a:r>
            <a:endParaRPr lang="en-ID" sz="2000" i="0" dirty="0">
              <a:solidFill>
                <a:sysClr val="windowText" lastClr="000000"/>
              </a:solidFill>
              <a:latin typeface="Söhne"/>
            </a:endParaRPr>
          </a:p>
          <a:p>
            <a:pPr marL="342900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Menyusun Model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Hidrogeologi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: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Hidrolika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memberikan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dasar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untuk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mengembangkan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model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hidrogeologi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yang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akurat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. </a:t>
            </a:r>
          </a:p>
          <a:p>
            <a:pPr marL="342900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Mengelola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Sumber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Daya Air: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Pengetahuan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hidrolika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membantu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dalam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perencanaan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dan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pengelolaan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sumber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daya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air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bawah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tanah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yang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berkelanjutan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. </a:t>
            </a:r>
          </a:p>
          <a:p>
            <a:pPr marL="342900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Mengatasi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Masalah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Hidrologi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: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Dalam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memahami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dan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memecahkan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masalah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hidrologi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seperti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polusi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air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bawah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tanah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,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intrusi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air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asin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,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penurunan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muka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air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tanah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,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atau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anomali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hidrologi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lainnya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,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pemahaman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hidrolika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memainkan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peran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 </a:t>
            </a:r>
            <a:r>
              <a:rPr lang="en-ID" sz="2000" i="0" dirty="0" err="1">
                <a:solidFill>
                  <a:sysClr val="windowText" lastClr="000000"/>
                </a:solidFill>
                <a:latin typeface="Söhne"/>
              </a:rPr>
              <a:t>penting</a:t>
            </a:r>
            <a:r>
              <a:rPr lang="en-ID" sz="2000" i="0" dirty="0">
                <a:solidFill>
                  <a:sysClr val="windowText" lastClr="000000"/>
                </a:solidFill>
                <a:latin typeface="Söhn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795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5" y="605688"/>
            <a:ext cx="9487315" cy="887832"/>
          </a:xfrm>
        </p:spPr>
        <p:txBody>
          <a:bodyPr>
            <a:noAutofit/>
          </a:bodyPr>
          <a:lstStyle/>
          <a:p>
            <a:r>
              <a:rPr lang="en-ID" dirty="0">
                <a:solidFill>
                  <a:schemeClr val="tx1"/>
                </a:solidFill>
              </a:rPr>
              <a:t>P</a:t>
            </a:r>
            <a:r>
              <a:rPr lang="en-ID" b="0" i="0" dirty="0">
                <a:solidFill>
                  <a:schemeClr val="tx1"/>
                </a:solidFill>
                <a:effectLst/>
              </a:rPr>
              <a:t>arameter </a:t>
            </a:r>
            <a:r>
              <a:rPr lang="en-ID" dirty="0" err="1">
                <a:solidFill>
                  <a:schemeClr val="tx1"/>
                </a:solidFill>
              </a:rPr>
              <a:t>H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idrolika</a:t>
            </a:r>
            <a:r>
              <a:rPr lang="en-ID" b="0" i="0" dirty="0">
                <a:solidFill>
                  <a:schemeClr val="tx1"/>
                </a:solidFill>
                <a:effectLst/>
              </a:rPr>
              <a:t> :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Permeabilitas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Porositas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Konduktivitas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Hidrolika</a:t>
            </a:r>
            <a:r>
              <a:rPr lang="en-ID" b="0" i="0" dirty="0">
                <a:solidFill>
                  <a:schemeClr val="tx1"/>
                </a:solidFill>
                <a:effectLst/>
              </a:rPr>
              <a:t>.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1A83C-62F0-65E0-11C0-9119D0CBEC56}"/>
              </a:ext>
            </a:extLst>
          </p:cNvPr>
          <p:cNvSpPr txBox="1"/>
          <p:nvPr/>
        </p:nvSpPr>
        <p:spPr>
          <a:xfrm>
            <a:off x="652780" y="1756603"/>
            <a:ext cx="10744200" cy="510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	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mengacu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kemampuan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material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geologi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memungkinkan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fluida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melalui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pori-pori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rekahan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di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dalamnya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mengukur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seberapa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mudah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mengalir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melalui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Pengukuran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Uji Air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Bebas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melibatkan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pengukuran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melalui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sampel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batuan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tanah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menggunakan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kolom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perkolasi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perangkat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uji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lainnya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Uji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Injeksi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Air: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melibatkan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pompa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ke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mengukur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tekanan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dihasilkan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menentukan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indent="0" algn="just">
              <a:buNone/>
            </a:pPr>
            <a:endParaRPr lang="en-ID" sz="21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D" sz="21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2555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062" y="554888"/>
            <a:ext cx="9741315" cy="544290"/>
          </a:xfrm>
        </p:spPr>
        <p:txBody>
          <a:bodyPr>
            <a:noAutofit/>
          </a:bodyPr>
          <a:lstStyle/>
          <a:p>
            <a:r>
              <a:rPr lang="en-ID" b="0" i="0" dirty="0">
                <a:solidFill>
                  <a:schemeClr val="tx1"/>
                </a:solidFill>
                <a:effectLst/>
              </a:rPr>
              <a:t>Parameter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Hidrolika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9FC8D-9A0C-D3A1-E5F1-42DAED369D3E}"/>
              </a:ext>
            </a:extLst>
          </p:cNvPr>
          <p:cNvSpPr txBox="1"/>
          <p:nvPr/>
        </p:nvSpPr>
        <p:spPr>
          <a:xfrm>
            <a:off x="741680" y="1669485"/>
            <a:ext cx="10800080" cy="488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 startAt="2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Porositas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	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Porositas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mengacu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rasio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volume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pori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terhadap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volume total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sebuah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bahan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Porositas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menggambarkan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sejauh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mana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bahan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tersebut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menampung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menyimpan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Pengukuran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Porositas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Tindihan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melibatkan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penggunaan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dua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ukuran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volume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yaitu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volume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kering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dan volume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jenuh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Perbedaan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volume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tersebut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menghasilkan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porositas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Geofisika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geofisika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seperti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seismik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elektromagnetik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memperkirakan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porositas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berdasarkan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perubahan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kecepatan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gelombang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resistivitas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bahan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1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9005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645" y="605688"/>
            <a:ext cx="9741315" cy="544290"/>
          </a:xfrm>
        </p:spPr>
        <p:txBody>
          <a:bodyPr>
            <a:noAutofit/>
          </a:bodyPr>
          <a:lstStyle/>
          <a:p>
            <a:r>
              <a:rPr lang="en-ID" b="0" i="0" dirty="0">
                <a:solidFill>
                  <a:schemeClr val="tx1"/>
                </a:solidFill>
                <a:effectLst/>
              </a:rPr>
              <a:t>Parameter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Hidrolika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79BE4-62A2-5616-9F79-412F13C0AE53}"/>
              </a:ext>
            </a:extLst>
          </p:cNvPr>
          <p:cNvSpPr txBox="1"/>
          <p:nvPr/>
        </p:nvSpPr>
        <p:spPr>
          <a:xfrm>
            <a:off x="762000" y="1847324"/>
            <a:ext cx="10627360" cy="440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 startAt="3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Konduktivitas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2100" dirty="0">
                <a:solidFill>
                  <a:schemeClr val="tx1"/>
                </a:solidFill>
                <a:latin typeface="Söhne"/>
              </a:rPr>
              <a:t>		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Konduktivitas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parameter yang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menggambarkan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kemampuan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mengalirkan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 per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satuan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panjang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mencerminkan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kemampuan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menghantarkan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dipengaruhi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oleh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perbedaan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tekanan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hidrolik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Pengukuran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Konduktivitas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Uji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melibatkan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pengukuran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kolom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perkolasi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perangkat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uji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lainnya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mendapatkan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nilai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 Nilai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kemudian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menghitung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konduktiv</a:t>
            </a:r>
            <a:endParaRPr lang="en-ID" sz="21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1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5967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25" y="395452"/>
            <a:ext cx="9741315" cy="1383336"/>
          </a:xfrm>
        </p:spPr>
        <p:txBody>
          <a:bodyPr>
            <a:noAutofit/>
          </a:bodyPr>
          <a:lstStyle/>
          <a:p>
            <a:r>
              <a:rPr lang="en-ID" sz="3200" b="0" i="0" dirty="0" err="1">
                <a:solidFill>
                  <a:schemeClr val="tx1"/>
                </a:solidFill>
                <a:effectLst/>
              </a:rPr>
              <a:t>Faktor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3200" dirty="0">
                <a:solidFill>
                  <a:schemeClr val="tx1"/>
                </a:solidFill>
              </a:rPr>
              <a:t>P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arameter </a:t>
            </a:r>
            <a:r>
              <a:rPr lang="en-ID" sz="3200" dirty="0" err="1">
                <a:solidFill>
                  <a:schemeClr val="tx1"/>
                </a:solidFill>
              </a:rPr>
              <a:t>H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idrolika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 : 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Permeabilitas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, 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Porositas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, Dan 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Konduktivitas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Hidrolika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.</a:t>
            </a:r>
            <a:endParaRPr lang="en-ID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234034-0543-A03F-E663-2C8A7E5F1B3D}"/>
              </a:ext>
            </a:extLst>
          </p:cNvPr>
          <p:cNvSpPr txBox="1">
            <a:spLocks/>
          </p:cNvSpPr>
          <p:nvPr/>
        </p:nvSpPr>
        <p:spPr>
          <a:xfrm>
            <a:off x="6116320" y="1795984"/>
            <a:ext cx="5659519" cy="397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"/>
              <a:tabLst>
                <a:tab pos="457200" algn="l"/>
              </a:tabLst>
            </a:pPr>
            <a:endParaRPr lang="en-ID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62385-6605-8CFF-96E7-717FC6739E56}"/>
              </a:ext>
            </a:extLst>
          </p:cNvPr>
          <p:cNvSpPr txBox="1"/>
          <p:nvPr/>
        </p:nvSpPr>
        <p:spPr>
          <a:xfrm>
            <a:off x="629920" y="2118863"/>
            <a:ext cx="10759440" cy="440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Faktor-faktor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Mempengaruhi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Ukuran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Bentuk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Partikel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Semakin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besar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teratur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partikel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semakin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rendah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permeabilitasnya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Keteraturan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Poros: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pori-pori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teratur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saluran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terhubung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memiliki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tinggi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Kepadatan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Konsolidasi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Kepadatan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tingkat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konsolidasi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material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juga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mempengaruhi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permeabilitasnya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Saturasi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Air: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Saturasi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juga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mempengaruhi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 Air yang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mengisi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pori-pori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meningkatkan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36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25" y="395452"/>
            <a:ext cx="9741315" cy="1383336"/>
          </a:xfrm>
        </p:spPr>
        <p:txBody>
          <a:bodyPr>
            <a:noAutofit/>
          </a:bodyPr>
          <a:lstStyle/>
          <a:p>
            <a:r>
              <a:rPr lang="en-ID" sz="3200" b="0" i="0" dirty="0" err="1">
                <a:solidFill>
                  <a:schemeClr val="tx1"/>
                </a:solidFill>
                <a:effectLst/>
              </a:rPr>
              <a:t>Faktor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3200" dirty="0">
                <a:solidFill>
                  <a:schemeClr val="tx1"/>
                </a:solidFill>
              </a:rPr>
              <a:t>P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arameter </a:t>
            </a:r>
            <a:r>
              <a:rPr lang="en-ID" sz="3200" dirty="0" err="1">
                <a:solidFill>
                  <a:schemeClr val="tx1"/>
                </a:solidFill>
              </a:rPr>
              <a:t>H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idrolika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 : 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Permeabilitas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, 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Porositas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, Dan 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Konduktivitas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Hidrolika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.</a:t>
            </a:r>
            <a:endParaRPr lang="en-ID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234034-0543-A03F-E663-2C8A7E5F1B3D}"/>
              </a:ext>
            </a:extLst>
          </p:cNvPr>
          <p:cNvSpPr txBox="1">
            <a:spLocks/>
          </p:cNvSpPr>
          <p:nvPr/>
        </p:nvSpPr>
        <p:spPr>
          <a:xfrm>
            <a:off x="6116320" y="1795984"/>
            <a:ext cx="5659519" cy="397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"/>
              <a:tabLst>
                <a:tab pos="457200" algn="l"/>
              </a:tabLst>
            </a:pPr>
            <a:endParaRPr lang="en-ID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07A9A-5AE5-B2D8-B057-85196CF60AD4}"/>
              </a:ext>
            </a:extLst>
          </p:cNvPr>
          <p:cNvSpPr txBox="1"/>
          <p:nvPr/>
        </p:nvSpPr>
        <p:spPr>
          <a:xfrm>
            <a:off x="764441" y="2389604"/>
            <a:ext cx="10622480" cy="359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Faktor-faktor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Mempengaruhi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Porositas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Ukuran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Butiran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Semakin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besar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ukuran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butiran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semakin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besar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porositasnya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Bentuk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Distribusi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Poros: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Bentuk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distribusi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poros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juga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mempengaruhi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porositas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Kepadatan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Butiran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Semakin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padat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bahan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porositasnya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cenderung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rendah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Konsolidasi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: Tingkat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konsolidasi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kompaksi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bahan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mengurangi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Söhne"/>
              </a:rPr>
              <a:t>porositas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3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85B-D66C-7ACA-5B08-25E371F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62" y="507537"/>
            <a:ext cx="9741315" cy="1413816"/>
          </a:xfrm>
        </p:spPr>
        <p:txBody>
          <a:bodyPr>
            <a:noAutofit/>
          </a:bodyPr>
          <a:lstStyle/>
          <a:p>
            <a:r>
              <a:rPr lang="en-ID" sz="3200" b="0" i="0" dirty="0" err="1">
                <a:solidFill>
                  <a:schemeClr val="tx1"/>
                </a:solidFill>
                <a:effectLst/>
              </a:rPr>
              <a:t>Faktor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3200" dirty="0">
                <a:solidFill>
                  <a:schemeClr val="tx1"/>
                </a:solidFill>
              </a:rPr>
              <a:t>P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arameter </a:t>
            </a:r>
            <a:r>
              <a:rPr lang="en-ID" sz="3200" dirty="0" err="1">
                <a:solidFill>
                  <a:schemeClr val="tx1"/>
                </a:solidFill>
              </a:rPr>
              <a:t>H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idrolika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 : 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Permeabilitas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, 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Porositas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, Dan 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Konduktivitas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3200" b="0" i="0" dirty="0" err="1">
                <a:solidFill>
                  <a:schemeClr val="tx1"/>
                </a:solidFill>
                <a:effectLst/>
              </a:rPr>
              <a:t>Hidrolika</a:t>
            </a:r>
            <a:r>
              <a:rPr lang="en-ID" sz="3200" b="0" i="0" dirty="0">
                <a:solidFill>
                  <a:schemeClr val="tx1"/>
                </a:solidFill>
                <a:effectLst/>
              </a:rPr>
              <a:t>.</a:t>
            </a:r>
            <a:endParaRPr lang="en-ID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234034-0543-A03F-E663-2C8A7E5F1B3D}"/>
              </a:ext>
            </a:extLst>
          </p:cNvPr>
          <p:cNvSpPr txBox="1">
            <a:spLocks/>
          </p:cNvSpPr>
          <p:nvPr/>
        </p:nvSpPr>
        <p:spPr>
          <a:xfrm>
            <a:off x="6116320" y="1795984"/>
            <a:ext cx="5659519" cy="397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"/>
              <a:tabLst>
                <a:tab pos="457200" algn="l"/>
              </a:tabLst>
            </a:pPr>
            <a:endParaRPr lang="en-ID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50CBF-4FB4-BA93-95A9-3C9B45B50944}"/>
              </a:ext>
            </a:extLst>
          </p:cNvPr>
          <p:cNvSpPr txBox="1"/>
          <p:nvPr/>
        </p:nvSpPr>
        <p:spPr>
          <a:xfrm>
            <a:off x="1112521" y="2692811"/>
            <a:ext cx="10190480" cy="2950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Faktor-faktor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Mempengaruhi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Konduktivitas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Konduktivitas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bergantung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nilai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Semakin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tinggi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permeabilitas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semakin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tinggi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konduktivitas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Luas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Potongan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Melintang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Konduktivitas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hidrolika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juga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dipengaruhi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oleh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luas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potongan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melintang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akuifer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terlibat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Perbedaan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Tekanan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Hidrolik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Perbedaan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tekanan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hidrolik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di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sepanjang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100" b="0" i="0" dirty="0" err="1">
                <a:solidFill>
                  <a:schemeClr val="tx1"/>
                </a:solidFill>
                <a:effectLst/>
                <a:latin typeface="Söhne"/>
              </a:rPr>
              <a:t>aliran</a:t>
            </a:r>
            <a:r>
              <a:rPr lang="en-ID" sz="2100" b="0" i="0" dirty="0">
                <a:solidFill>
                  <a:schemeClr val="tx1"/>
                </a:solidFill>
                <a:effectLst/>
                <a:latin typeface="Söhne"/>
              </a:rPr>
              <a:t> air</a:t>
            </a:r>
          </a:p>
        </p:txBody>
      </p:sp>
    </p:spTree>
    <p:extLst>
      <p:ext uri="{BB962C8B-B14F-4D97-AF65-F5344CB8AC3E}">
        <p14:creationId xmlns:p14="http://schemas.microsoft.com/office/powerpoint/2010/main" val="36414266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111</TotalTime>
  <Words>1758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Gill Sans MT</vt:lpstr>
      <vt:lpstr>Söhne</vt:lpstr>
      <vt:lpstr>Times New Roman</vt:lpstr>
      <vt:lpstr>Wingdings</vt:lpstr>
      <vt:lpstr>Wingdings 3</vt:lpstr>
      <vt:lpstr>Parcel</vt:lpstr>
      <vt:lpstr>Parameter Hidrolika dan Karakteristik Akuifer</vt:lpstr>
      <vt:lpstr>Pengertian Parameter Hidrologi</vt:lpstr>
      <vt:lpstr>Peran penting hidrolika dalam memahami perilaku air bawah tanah</vt:lpstr>
      <vt:lpstr>Parameter Hidrolika : Permeabilitas, Porositas, Dan Konduktivitas Hidrolika.</vt:lpstr>
      <vt:lpstr>Parameter Hidrolika</vt:lpstr>
      <vt:lpstr>Parameter Hidrolika</vt:lpstr>
      <vt:lpstr>Faktor Parameter Hidrolika : Permeabilitas, Porositas, Dan Konduktivitas Hidrolika.</vt:lpstr>
      <vt:lpstr>Faktor Parameter Hidrolika : Permeabilitas, Porositas, Dan Konduktivitas Hidrolika.</vt:lpstr>
      <vt:lpstr>Faktor Parameter Hidrolika : Permeabilitas, Porositas, Dan Konduktivitas Hidrolika.</vt:lpstr>
      <vt:lpstr>Distribusi Hidrolik</vt:lpstr>
      <vt:lpstr>Karakteristik Akuifer</vt:lpstr>
      <vt:lpstr>Heterogenitas Akuifer</vt:lpstr>
      <vt:lpstr>Struktur Akuifer</vt:lpstr>
      <vt:lpstr>Sifat Material Akuifer</vt:lpstr>
      <vt:lpstr>Akuifer Terbatas dan Tak Terbatas</vt:lpstr>
      <vt:lpstr>Aliran Dalam Akuifer</vt:lpstr>
      <vt:lpstr>Peran Parameter Hidrolika:</vt:lpstr>
      <vt:lpstr>Kontaminasi Akuifer</vt:lpstr>
      <vt:lpstr>Kontaminasi Akuifer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Hidrolika dan Karakteristik Akuifer</dc:title>
  <dc:creator>Ibnu</dc:creator>
  <cp:lastModifiedBy>Ibnu</cp:lastModifiedBy>
  <cp:revision>1</cp:revision>
  <dcterms:created xsi:type="dcterms:W3CDTF">2023-06-05T08:51:35Z</dcterms:created>
  <dcterms:modified xsi:type="dcterms:W3CDTF">2023-06-05T10:43:25Z</dcterms:modified>
</cp:coreProperties>
</file>