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TAN Mon Cheri" charset="1" panose="00000000000000000000"/>
      <p:regular r:id="rId11"/>
    </p:embeddedFont>
    <p:embeddedFont>
      <p:font typeface="Garet 1" charset="1" panose="00000000000000000000"/>
      <p:regular r:id="rId12"/>
    </p:embeddedFont>
    <p:embeddedFont>
      <p:font typeface="Garet 1 Bold" charset="1" panose="00000000000000000000"/>
      <p:regular r:id="rId13"/>
    </p:embeddedFont>
    <p:embeddedFont>
      <p:font typeface="Georgia Pro" charset="1" panose="02040502050405020303"/>
      <p:regular r:id="rId14"/>
    </p:embeddedFont>
    <p:embeddedFont>
      <p:font typeface="Georgia Pro Bold" charset="1" panose="02040802050405020203"/>
      <p:regular r:id="rId15"/>
    </p:embeddedFont>
    <p:embeddedFont>
      <p:font typeface="Georgia Pro Italics" charset="1" panose="02040502050405090303"/>
      <p:regular r:id="rId16"/>
    </p:embeddedFont>
    <p:embeddedFont>
      <p:font typeface="Georgia Pro Bold Italics" charset="1" panose="02040802050405090203"/>
      <p:regular r:id="rId17"/>
    </p:embeddedFont>
    <p:embeddedFont>
      <p:font typeface="Georgia Pro Light" charset="1" panose="02040302050405020303"/>
      <p:regular r:id="rId18"/>
    </p:embeddedFont>
    <p:embeddedFont>
      <p:font typeface="Georgia Pro Light Italics" charset="1" panose="02040302050405090303"/>
      <p:regular r:id="rId19"/>
    </p:embeddedFont>
    <p:embeddedFont>
      <p:font typeface="Georgia Pro Heavy" charset="1" panose="02040A02050405020203"/>
      <p:regular r:id="rId20"/>
    </p:embeddedFont>
    <p:embeddedFont>
      <p:font typeface="Georgia Pro Heavy Italics" charset="1" panose="02040A02050405090203"/>
      <p:regular r:id="rId21"/>
    </p:embeddedFont>
    <p:embeddedFont>
      <p:font typeface="Garet 2" charset="1" panose="00000000000000000000"/>
      <p:regular r:id="rId22"/>
    </p:embeddedFont>
    <p:embeddedFont>
      <p:font typeface="Garet 2 Bold" charset="1" panose="00000000000000000000"/>
      <p:regular r:id="rId23"/>
    </p:embeddedFont>
    <p:embeddedFont>
      <p:font typeface="Garet 2 Italics" charset="1" panose="00000000000000000000"/>
      <p:regular r:id="rId24"/>
    </p:embeddedFont>
    <p:embeddedFont>
      <p:font typeface="Garet 2 Bold Italics" charset="1" panose="00000000000000000000"/>
      <p:regular r:id="rId25"/>
    </p:embeddedFont>
    <p:embeddedFont>
      <p:font typeface="Garet 2 Light" charset="1" panose="00000000000000000000"/>
      <p:regular r:id="rId26"/>
    </p:embeddedFont>
    <p:embeddedFont>
      <p:font typeface="Garet 2 Ultra-Bold" charset="1" panose="00000000000000000000"/>
      <p:regular r:id="rId27"/>
    </p:embeddedFont>
    <p:embeddedFont>
      <p:font typeface="Garet 2 Ultra-Bold Italics" charset="1" panose="00000000000000000000"/>
      <p:regular r:id="rId28"/>
    </p:embeddedFont>
    <p:embeddedFont>
      <p:font typeface="Garet 2 Heavy" charset="1" panose="00000000000000000000"/>
      <p:regular r:id="rId29"/>
    </p:embeddedFont>
    <p:embeddedFont>
      <p:font typeface="Garet 2 Heavy Italics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slides/slide1.xml" Type="http://schemas.openxmlformats.org/officeDocument/2006/relationships/slide"/><Relationship Id="rId32" Target="slides/slide2.xml" Type="http://schemas.openxmlformats.org/officeDocument/2006/relationships/slide"/><Relationship Id="rId33" Target="slides/slide3.xml" Type="http://schemas.openxmlformats.org/officeDocument/2006/relationships/slide"/><Relationship Id="rId34" Target="slides/slide4.xml" Type="http://schemas.openxmlformats.org/officeDocument/2006/relationships/slide"/><Relationship Id="rId35" Target="slides/slide5.xml" Type="http://schemas.openxmlformats.org/officeDocument/2006/relationships/slide"/><Relationship Id="rId36" Target="slides/slide6.xml" Type="http://schemas.openxmlformats.org/officeDocument/2006/relationships/slide"/><Relationship Id="rId37" Target="slides/slide7.xml" Type="http://schemas.openxmlformats.org/officeDocument/2006/relationships/slide"/><Relationship Id="rId38" Target="slides/slide8.xml" Type="http://schemas.openxmlformats.org/officeDocument/2006/relationships/slide"/><Relationship Id="rId39" Target="slides/slide9.xml" Type="http://schemas.openxmlformats.org/officeDocument/2006/relationships/slide"/><Relationship Id="rId4" Target="theme/theme1.xml" Type="http://schemas.openxmlformats.org/officeDocument/2006/relationships/theme"/><Relationship Id="rId40" Target="slides/slide10.xml" Type="http://schemas.openxmlformats.org/officeDocument/2006/relationships/slide"/><Relationship Id="rId41" Target="slides/slide1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14239" y="0"/>
            <a:ext cx="2173761" cy="10287000"/>
            <a:chOff x="0" y="0"/>
            <a:chExt cx="57251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2513" cy="2709333"/>
            </a:xfrm>
            <a:custGeom>
              <a:avLst/>
              <a:gdLst/>
              <a:ahLst/>
              <a:cxnLst/>
              <a:rect r="r" b="b" t="t" l="l"/>
              <a:pathLst>
                <a:path h="2709333" w="572513">
                  <a:moveTo>
                    <a:pt x="0" y="0"/>
                  </a:moveTo>
                  <a:lnTo>
                    <a:pt x="572513" y="0"/>
                  </a:lnTo>
                  <a:lnTo>
                    <a:pt x="57251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952008" y="3866336"/>
            <a:ext cx="2324462" cy="2324462"/>
          </a:xfrm>
          <a:custGeom>
            <a:avLst/>
            <a:gdLst/>
            <a:ahLst/>
            <a:cxnLst/>
            <a:rect r="r" b="b" t="t" l="l"/>
            <a:pathLst>
              <a:path h="2324462" w="2324462">
                <a:moveTo>
                  <a:pt x="0" y="0"/>
                </a:moveTo>
                <a:lnTo>
                  <a:pt x="2324462" y="0"/>
                </a:lnTo>
                <a:lnTo>
                  <a:pt x="2324462" y="2324463"/>
                </a:lnTo>
                <a:lnTo>
                  <a:pt x="0" y="23244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4350" y="461449"/>
            <a:ext cx="15855190" cy="4152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59"/>
              </a:lnSpc>
            </a:pPr>
            <a:r>
              <a:rPr lang="en-US" sz="7899">
                <a:solidFill>
                  <a:srgbClr val="A5A58D"/>
                </a:solidFill>
                <a:latin typeface="Georgia Pro"/>
              </a:rPr>
              <a:t>Occupational safety and health status of medical laboratories in </a:t>
            </a:r>
          </a:p>
          <a:p>
            <a:pPr>
              <a:lnSpc>
                <a:spcPts val="11059"/>
              </a:lnSpc>
            </a:pPr>
            <a:r>
              <a:rPr lang="en-US" sz="7899">
                <a:solidFill>
                  <a:srgbClr val="A5A58D"/>
                </a:solidFill>
                <a:latin typeface="Georgia Pro"/>
              </a:rPr>
              <a:t>Kajiado County, Kenya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3219" y="6620376"/>
            <a:ext cx="6450241" cy="649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53"/>
              </a:lnSpc>
            </a:pPr>
            <a:r>
              <a:rPr lang="en-US" sz="4853">
                <a:solidFill>
                  <a:srgbClr val="A5A58D"/>
                </a:solidFill>
                <a:latin typeface="Garet 2"/>
              </a:rPr>
              <a:t>Mutmainun Bil Iman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5300" y="8251198"/>
            <a:ext cx="3189689" cy="71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6"/>
              </a:lnSpc>
              <a:spcBef>
                <a:spcPct val="0"/>
              </a:spcBef>
            </a:pPr>
            <a:r>
              <a:rPr lang="en-US" sz="4161" spc="416">
                <a:solidFill>
                  <a:srgbClr val="A5A58D"/>
                </a:solidFill>
                <a:latin typeface="Garet 1"/>
              </a:rPr>
              <a:t>Kelas : 1D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6069" y="9191625"/>
            <a:ext cx="9291817" cy="670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6"/>
              </a:lnSpc>
              <a:spcBef>
                <a:spcPct val="0"/>
              </a:spcBef>
            </a:pPr>
            <a:r>
              <a:rPr lang="en-US" sz="3976" spc="397">
                <a:solidFill>
                  <a:srgbClr val="A5A58D"/>
                </a:solidFill>
                <a:latin typeface="Garet 1"/>
              </a:rPr>
              <a:t>Teknologi laboratorium Medis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4825" y="7517448"/>
            <a:ext cx="4543014" cy="71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6"/>
              </a:lnSpc>
              <a:spcBef>
                <a:spcPct val="0"/>
              </a:spcBef>
            </a:pPr>
            <a:r>
              <a:rPr lang="en-US" sz="4161" spc="416">
                <a:solidFill>
                  <a:srgbClr val="A5A58D"/>
                </a:solidFill>
                <a:latin typeface="Garet 1"/>
              </a:rPr>
              <a:t>P00341023157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998025" y="3997025"/>
            <a:ext cx="10287000" cy="2292951"/>
            <a:chOff x="0" y="0"/>
            <a:chExt cx="2494857" cy="55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4857" cy="556098"/>
            </a:xfrm>
            <a:custGeom>
              <a:avLst/>
              <a:gdLst/>
              <a:ahLst/>
              <a:cxnLst/>
              <a:rect r="r" b="b" t="t" l="l"/>
              <a:pathLst>
                <a:path h="556098" w="2494857">
                  <a:moveTo>
                    <a:pt x="2494857" y="0"/>
                  </a:moveTo>
                  <a:lnTo>
                    <a:pt x="2494857" y="556098"/>
                  </a:lnTo>
                  <a:lnTo>
                    <a:pt x="1247428" y="429098"/>
                  </a:lnTo>
                  <a:lnTo>
                    <a:pt x="0" y="556098"/>
                  </a:lnTo>
                  <a:lnTo>
                    <a:pt x="0" y="0"/>
                  </a:lnTo>
                  <a:lnTo>
                    <a:pt x="2494857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366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20266" y="3412890"/>
            <a:ext cx="14760096" cy="513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0"/>
              </a:lnSpc>
            </a:pPr>
            <a:r>
              <a:rPr lang="en-US" sz="5000" spc="65">
                <a:solidFill>
                  <a:srgbClr val="000000"/>
                </a:solidFill>
                <a:latin typeface="Garet 2"/>
              </a:rPr>
              <a:t>Tait, F,N.,Charles,M.,Joseph,G.,2018. Occupational safety and health status  of medical laboratories in Kajiado Country, Kenya.Pan African medical journal.</a:t>
            </a:r>
          </a:p>
          <a:p>
            <a:pPr algn="ctr">
              <a:lnSpc>
                <a:spcPts val="8200"/>
              </a:lnSpc>
            </a:pPr>
            <a:r>
              <a:rPr lang="en-US" sz="5000" spc="65">
                <a:solidFill>
                  <a:srgbClr val="000000"/>
                </a:solidFill>
                <a:latin typeface="Garet 2"/>
              </a:rPr>
              <a:t>ISSN: 1937-8688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8169" y="904875"/>
            <a:ext cx="15651662" cy="112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239"/>
              </a:lnSpc>
            </a:pPr>
            <a:r>
              <a:rPr lang="en-US" sz="6599">
                <a:solidFill>
                  <a:srgbClr val="000000"/>
                </a:solidFill>
                <a:latin typeface="League Spartan"/>
              </a:rPr>
              <a:t>Daftar Pustaka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75039" y="0"/>
            <a:ext cx="3812961" cy="10287000"/>
            <a:chOff x="0" y="0"/>
            <a:chExt cx="100423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423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04237">
                  <a:moveTo>
                    <a:pt x="0" y="0"/>
                  </a:moveTo>
                  <a:lnTo>
                    <a:pt x="1004237" y="0"/>
                  </a:lnTo>
                  <a:lnTo>
                    <a:pt x="100423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695608" y="4364069"/>
            <a:ext cx="1558861" cy="1558861"/>
          </a:xfrm>
          <a:custGeom>
            <a:avLst/>
            <a:gdLst/>
            <a:ahLst/>
            <a:cxnLst/>
            <a:rect r="r" b="b" t="t" l="l"/>
            <a:pathLst>
              <a:path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664426"/>
            <a:ext cx="11773457" cy="232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9039"/>
              </a:lnSpc>
            </a:pPr>
            <a:r>
              <a:rPr lang="en-US" sz="13599">
                <a:solidFill>
                  <a:srgbClr val="A5A58D"/>
                </a:solidFill>
                <a:latin typeface="TAN Mon Cheri"/>
              </a:rPr>
              <a:t>Terima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68883" y="5693886"/>
            <a:ext cx="835050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A5A58D"/>
                </a:solidFill>
                <a:latin typeface="Garet 2"/>
              </a:rPr>
              <a:t>Kasih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3198803" y="2806302"/>
            <a:ext cx="11301726" cy="5689123"/>
            <a:chOff x="0" y="0"/>
            <a:chExt cx="2740953" cy="1379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0953" cy="1379756"/>
            </a:xfrm>
            <a:custGeom>
              <a:avLst/>
              <a:gdLst/>
              <a:ahLst/>
              <a:cxnLst/>
              <a:rect r="r" b="b" t="t" l="l"/>
              <a:pathLst>
                <a:path h="1379756" w="2740953">
                  <a:moveTo>
                    <a:pt x="2740953" y="0"/>
                  </a:moveTo>
                  <a:lnTo>
                    <a:pt x="2740953" y="1379756"/>
                  </a:lnTo>
                  <a:lnTo>
                    <a:pt x="1370477" y="1252756"/>
                  </a:lnTo>
                  <a:lnTo>
                    <a:pt x="0" y="1379756"/>
                  </a:lnTo>
                  <a:lnTo>
                    <a:pt x="0" y="0"/>
                  </a:lnTo>
                  <a:lnTo>
                    <a:pt x="2740953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366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11221" y="590700"/>
            <a:ext cx="17376779" cy="173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>
                <a:solidFill>
                  <a:srgbClr val="CB997E"/>
                </a:solidFill>
                <a:latin typeface="League Spartan"/>
              </a:rPr>
              <a:t>The Problem of the Implementation of Occupational Safety and Health (OSH) in Medical Laboratories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036908"/>
            <a:ext cx="15940823" cy="663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48" indent="-388624" lvl="1">
              <a:lnSpc>
                <a:spcPts val="5904"/>
              </a:lnSpc>
              <a:buFont typeface="Arial"/>
              <a:buChar char="•"/>
            </a:pPr>
            <a:r>
              <a:rPr lang="en-US" sz="3600" spc="46">
                <a:solidFill>
                  <a:srgbClr val="FFFFFF"/>
                </a:solidFill>
                <a:latin typeface="Garet 2 Bold"/>
              </a:rPr>
              <a:t>Lack of Appropriate Personal Protective Equipment (PPE)</a:t>
            </a:r>
          </a:p>
          <a:p>
            <a:pPr algn="just">
              <a:lnSpc>
                <a:spcPts val="5904"/>
              </a:lnSpc>
            </a:pPr>
            <a:r>
              <a:rPr lang="en-US" sz="3600" spc="46">
                <a:solidFill>
                  <a:srgbClr val="FFFFFF"/>
                </a:solidFill>
                <a:latin typeface="Garet 2"/>
              </a:rPr>
              <a:t>A large number of medical laboratory workers do not wear all the necessary personal protective equipment (PPE), increasing their vulnerability to potential hazards.</a:t>
            </a:r>
          </a:p>
          <a:p>
            <a:pPr algn="just" marL="777248" indent="-388624" lvl="1">
              <a:lnSpc>
                <a:spcPts val="5904"/>
              </a:lnSpc>
              <a:buFont typeface="Arial"/>
              <a:buChar char="•"/>
            </a:pPr>
            <a:r>
              <a:rPr lang="en-US" sz="3600" spc="46">
                <a:solidFill>
                  <a:srgbClr val="FFFFFF"/>
                </a:solidFill>
                <a:latin typeface="Garet 2 Bold"/>
              </a:rPr>
              <a:t>Insufficient Training</a:t>
            </a:r>
          </a:p>
          <a:p>
            <a:pPr algn="just">
              <a:lnSpc>
                <a:spcPts val="5904"/>
              </a:lnSpc>
            </a:pPr>
            <a:r>
              <a:rPr lang="en-US" sz="3600" spc="46">
                <a:solidFill>
                  <a:srgbClr val="FFFFFF"/>
                </a:solidFill>
                <a:latin typeface="Garet 2"/>
              </a:rPr>
              <a:t>Some medical laboratory workers do not have adequate training in occupational safety and health practices, leading to a lack of awareness and understanding of safety protocols.</a:t>
            </a:r>
          </a:p>
          <a:p>
            <a:pPr algn="just">
              <a:lnSpc>
                <a:spcPts val="590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3188748" y="2806302"/>
            <a:ext cx="11301726" cy="5689123"/>
            <a:chOff x="0" y="0"/>
            <a:chExt cx="2740953" cy="1379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0953" cy="1379756"/>
            </a:xfrm>
            <a:custGeom>
              <a:avLst/>
              <a:gdLst/>
              <a:ahLst/>
              <a:cxnLst/>
              <a:rect r="r" b="b" t="t" l="l"/>
              <a:pathLst>
                <a:path h="1379756" w="2740953">
                  <a:moveTo>
                    <a:pt x="2740953" y="0"/>
                  </a:moveTo>
                  <a:lnTo>
                    <a:pt x="2740953" y="1379756"/>
                  </a:lnTo>
                  <a:lnTo>
                    <a:pt x="1370477" y="1252756"/>
                  </a:lnTo>
                  <a:lnTo>
                    <a:pt x="0" y="1379756"/>
                  </a:lnTo>
                  <a:lnTo>
                    <a:pt x="0" y="0"/>
                  </a:lnTo>
                  <a:lnTo>
                    <a:pt x="2740953" y="0"/>
                  </a:lnTo>
                  <a:close/>
                </a:path>
              </a:pathLst>
            </a:custGeom>
            <a:solidFill>
              <a:srgbClr val="A5A58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366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11221" y="590700"/>
            <a:ext cx="17376779" cy="173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League Spartan"/>
              </a:rPr>
              <a:t>The Problem of the Implementation of Occupational Safety and Health (OSH) in Medical Laboratories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1221" y="3036908"/>
            <a:ext cx="15940823" cy="663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48" indent="-388624" lvl="1">
              <a:lnSpc>
                <a:spcPts val="5904"/>
              </a:lnSpc>
              <a:buFont typeface="Arial"/>
              <a:buChar char="•"/>
            </a:pPr>
            <a:r>
              <a:rPr lang="en-US" sz="3600" spc="46">
                <a:solidFill>
                  <a:srgbClr val="000000"/>
                </a:solidFill>
                <a:latin typeface="Garet 2 Bold"/>
              </a:rPr>
              <a:t>Inadequate Resources</a:t>
            </a:r>
          </a:p>
          <a:p>
            <a:pPr algn="just">
              <a:lnSpc>
                <a:spcPts val="5904"/>
              </a:lnSpc>
            </a:pPr>
            <a:r>
              <a:rPr lang="en-US" sz="3600" spc="46">
                <a:solidFill>
                  <a:srgbClr val="000000"/>
                </a:solidFill>
                <a:latin typeface="Garet 2"/>
              </a:rPr>
              <a:t>Medical laboratories may have limited access to essential resources, including safety equipment and proper disposal systems for hazardous waste.</a:t>
            </a:r>
          </a:p>
          <a:p>
            <a:pPr algn="just" marL="777248" indent="-388624" lvl="1">
              <a:lnSpc>
                <a:spcPts val="5904"/>
              </a:lnSpc>
              <a:buFont typeface="Arial"/>
              <a:buChar char="•"/>
            </a:pPr>
            <a:r>
              <a:rPr lang="en-US" sz="3600" spc="46">
                <a:solidFill>
                  <a:srgbClr val="000000"/>
                </a:solidFill>
                <a:latin typeface="Garet 2 Bold"/>
              </a:rPr>
              <a:t>Poor Lab Design and Infrastructure</a:t>
            </a:r>
          </a:p>
          <a:p>
            <a:pPr algn="just">
              <a:lnSpc>
                <a:spcPts val="5904"/>
              </a:lnSpc>
            </a:pPr>
            <a:r>
              <a:rPr lang="en-US" sz="3600" spc="46">
                <a:solidFill>
                  <a:srgbClr val="000000"/>
                </a:solidFill>
                <a:latin typeface="Garet 2"/>
              </a:rPr>
              <a:t>Inadequate lab design, poor ventilation, limited space, and improper storage of hazardous materials contribute to safety issues.</a:t>
            </a:r>
          </a:p>
          <a:p>
            <a:pPr algn="just">
              <a:lnSpc>
                <a:spcPts val="590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5454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3188748" y="2806302"/>
            <a:ext cx="11301726" cy="5689123"/>
            <a:chOff x="0" y="0"/>
            <a:chExt cx="2740953" cy="1379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0953" cy="1379756"/>
            </a:xfrm>
            <a:custGeom>
              <a:avLst/>
              <a:gdLst/>
              <a:ahLst/>
              <a:cxnLst/>
              <a:rect r="r" b="b" t="t" l="l"/>
              <a:pathLst>
                <a:path h="1379756" w="2740953">
                  <a:moveTo>
                    <a:pt x="2740953" y="0"/>
                  </a:moveTo>
                  <a:lnTo>
                    <a:pt x="2740953" y="1379756"/>
                  </a:lnTo>
                  <a:lnTo>
                    <a:pt x="1370477" y="1252756"/>
                  </a:lnTo>
                  <a:lnTo>
                    <a:pt x="0" y="1379756"/>
                  </a:lnTo>
                  <a:lnTo>
                    <a:pt x="0" y="0"/>
                  </a:lnTo>
                  <a:lnTo>
                    <a:pt x="2740953" y="0"/>
                  </a:lnTo>
                  <a:close/>
                </a:path>
              </a:pathLst>
            </a:custGeom>
            <a:solidFill>
              <a:srgbClr val="CB997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366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11221" y="590700"/>
            <a:ext cx="17376779" cy="173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League Spartan"/>
              </a:rPr>
              <a:t>The Problem of the Implementation of Occupational Safety and Health (OSH) in Medical Laboratories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91871"/>
            <a:ext cx="15940823" cy="3665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48" indent="-388624" lvl="1">
              <a:lnSpc>
                <a:spcPts val="5904"/>
              </a:lnSpc>
              <a:buFont typeface="Arial"/>
              <a:buChar char="•"/>
            </a:pPr>
            <a:r>
              <a:rPr lang="en-US" sz="3600" spc="46">
                <a:solidFill>
                  <a:srgbClr val="FFFFFF"/>
                </a:solidFill>
                <a:latin typeface="Garet 2 Bold"/>
              </a:rPr>
              <a:t>Negative Attitudes and Safety Culture</a:t>
            </a:r>
          </a:p>
          <a:p>
            <a:pPr algn="just">
              <a:lnSpc>
                <a:spcPts val="5904"/>
              </a:lnSpc>
            </a:pPr>
            <a:r>
              <a:rPr lang="en-US" sz="3600" spc="46">
                <a:solidFill>
                  <a:srgbClr val="FFFFFF"/>
                </a:solidFill>
                <a:latin typeface="Garet 2"/>
              </a:rPr>
              <a:t>A negative attitude towards safety and a lack of safety culture in medical laboratories can hinder the implementation of OSH practices and compliance with safety protocols.</a:t>
            </a:r>
          </a:p>
          <a:p>
            <a:pPr algn="just">
              <a:lnSpc>
                <a:spcPts val="590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2892452" y="2806302"/>
            <a:ext cx="11301726" cy="5689123"/>
            <a:chOff x="0" y="0"/>
            <a:chExt cx="2740953" cy="1379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0953" cy="1379756"/>
            </a:xfrm>
            <a:custGeom>
              <a:avLst/>
              <a:gdLst/>
              <a:ahLst/>
              <a:cxnLst/>
              <a:rect r="r" b="b" t="t" l="l"/>
              <a:pathLst>
                <a:path h="1379756" w="2740953">
                  <a:moveTo>
                    <a:pt x="2740953" y="0"/>
                  </a:moveTo>
                  <a:lnTo>
                    <a:pt x="2740953" y="1379756"/>
                  </a:lnTo>
                  <a:lnTo>
                    <a:pt x="1370477" y="1252756"/>
                  </a:lnTo>
                  <a:lnTo>
                    <a:pt x="0" y="1379756"/>
                  </a:lnTo>
                  <a:lnTo>
                    <a:pt x="0" y="0"/>
                  </a:lnTo>
                  <a:lnTo>
                    <a:pt x="2740953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366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6475" y="3644477"/>
            <a:ext cx="5024687" cy="1084530"/>
            <a:chOff x="0" y="0"/>
            <a:chExt cx="1560535" cy="3368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60535" cy="336826"/>
            </a:xfrm>
            <a:custGeom>
              <a:avLst/>
              <a:gdLst/>
              <a:ahLst/>
              <a:cxnLst/>
              <a:rect r="r" b="b" t="t" l="l"/>
              <a:pathLst>
                <a:path h="336826" w="1560535">
                  <a:moveTo>
                    <a:pt x="1357335" y="0"/>
                  </a:moveTo>
                  <a:lnTo>
                    <a:pt x="0" y="0"/>
                  </a:lnTo>
                  <a:lnTo>
                    <a:pt x="0" y="336826"/>
                  </a:lnTo>
                  <a:lnTo>
                    <a:pt x="1357335" y="336826"/>
                  </a:lnTo>
                  <a:lnTo>
                    <a:pt x="1560535" y="168413"/>
                  </a:lnTo>
                  <a:lnTo>
                    <a:pt x="1357335" y="0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985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 spc="319">
                  <a:solidFill>
                    <a:srgbClr val="000000"/>
                  </a:solidFill>
                  <a:latin typeface="Garet 1"/>
                </a:rPr>
                <a:t>Biological Hazards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342187" y="3601238"/>
            <a:ext cx="5024687" cy="1084530"/>
            <a:chOff x="0" y="0"/>
            <a:chExt cx="1560535" cy="3368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60535" cy="336826"/>
            </a:xfrm>
            <a:custGeom>
              <a:avLst/>
              <a:gdLst/>
              <a:ahLst/>
              <a:cxnLst/>
              <a:rect r="r" b="b" t="t" l="l"/>
              <a:pathLst>
                <a:path h="336826" w="1560535">
                  <a:moveTo>
                    <a:pt x="1357335" y="0"/>
                  </a:moveTo>
                  <a:lnTo>
                    <a:pt x="0" y="0"/>
                  </a:lnTo>
                  <a:lnTo>
                    <a:pt x="0" y="336826"/>
                  </a:lnTo>
                  <a:lnTo>
                    <a:pt x="1357335" y="336826"/>
                  </a:lnTo>
                  <a:lnTo>
                    <a:pt x="1560535" y="168413"/>
                  </a:lnTo>
                  <a:lnTo>
                    <a:pt x="1357335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6985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 spc="319">
                  <a:solidFill>
                    <a:srgbClr val="000000"/>
                  </a:solidFill>
                  <a:latin typeface="Garet 1"/>
                </a:rPr>
                <a:t>Chemical Hazards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947899" y="3601238"/>
            <a:ext cx="5425337" cy="1127769"/>
            <a:chOff x="0" y="0"/>
            <a:chExt cx="1560535" cy="3243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60535" cy="324390"/>
            </a:xfrm>
            <a:custGeom>
              <a:avLst/>
              <a:gdLst/>
              <a:ahLst/>
              <a:cxnLst/>
              <a:rect r="r" b="b" t="t" l="l"/>
              <a:pathLst>
                <a:path h="324390" w="1560535">
                  <a:moveTo>
                    <a:pt x="1357335" y="0"/>
                  </a:moveTo>
                  <a:lnTo>
                    <a:pt x="0" y="0"/>
                  </a:lnTo>
                  <a:lnTo>
                    <a:pt x="0" y="324390"/>
                  </a:lnTo>
                  <a:lnTo>
                    <a:pt x="1357335" y="324390"/>
                  </a:lnTo>
                  <a:lnTo>
                    <a:pt x="1560535" y="162195"/>
                  </a:lnTo>
                  <a:lnTo>
                    <a:pt x="1357335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6985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 spc="319">
                  <a:solidFill>
                    <a:srgbClr val="000000"/>
                  </a:solidFill>
                  <a:latin typeface="Garet 1"/>
                </a:rPr>
                <a:t>Physical Hazards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461962"/>
            <a:ext cx="15651662" cy="1019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>
                <a:solidFill>
                  <a:srgbClr val="A5A58D"/>
                </a:solidFill>
                <a:latin typeface="League Spartan"/>
              </a:rPr>
              <a:t>Any Hazards in Medical Laboratories?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4486" y="5176682"/>
            <a:ext cx="16459157" cy="432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 spc="309">
                <a:solidFill>
                  <a:srgbClr val="A5A58D"/>
                </a:solidFill>
                <a:latin typeface="Garet 2 Bold"/>
              </a:rPr>
              <a:t>Biological Hazards</a:t>
            </a:r>
            <a:r>
              <a:rPr lang="en-US" sz="3099" spc="309">
                <a:solidFill>
                  <a:srgbClr val="A5A58D"/>
                </a:solidFill>
                <a:latin typeface="Garet 2"/>
              </a:rPr>
              <a:t> : Medical laboratory workers are exposed to various biological hazards, including bacteria, parasites, fungi, and viral vectors.</a:t>
            </a:r>
          </a:p>
          <a:p>
            <a:pPr algn="just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 spc="309">
                <a:solidFill>
                  <a:srgbClr val="A5A58D"/>
                </a:solidFill>
                <a:latin typeface="Garet 2 Bold"/>
              </a:rPr>
              <a:t>Chemical Hazards</a:t>
            </a:r>
            <a:r>
              <a:rPr lang="en-US" sz="3099" spc="309">
                <a:solidFill>
                  <a:srgbClr val="A5A58D"/>
                </a:solidFill>
                <a:latin typeface="Garet 2"/>
              </a:rPr>
              <a:t> : Medical laboratories use a variety of chemical agents, reagents, and solvents in their daily operations. </a:t>
            </a:r>
          </a:p>
          <a:p>
            <a:pPr algn="just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 spc="309">
                <a:solidFill>
                  <a:srgbClr val="A5A58D"/>
                </a:solidFill>
                <a:latin typeface="Garet 2 Bold"/>
              </a:rPr>
              <a:t>Physical Hazards</a:t>
            </a:r>
            <a:r>
              <a:rPr lang="en-US" sz="3099" spc="309">
                <a:solidFill>
                  <a:srgbClr val="A5A58D"/>
                </a:solidFill>
                <a:latin typeface="Garet 2"/>
              </a:rPr>
              <a:t> : Medical laboratories contain various physical hazards, such as electrical equipment, ergonomic issues related to improper seating, and unsafe handling of sharps.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8463" y="1803149"/>
            <a:ext cx="16375181" cy="2340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32"/>
              </a:lnSpc>
            </a:pPr>
            <a:r>
              <a:rPr lang="en-US" sz="3800" spc="49">
                <a:solidFill>
                  <a:srgbClr val="A5A58D"/>
                </a:solidFill>
                <a:latin typeface="Arimo"/>
              </a:rPr>
              <a:t>There are several hazards present in medical laboratories. These hazards can be categorized into biological, chemical, and physical hazards. </a:t>
            </a:r>
          </a:p>
          <a:p>
            <a:pPr algn="just">
              <a:lnSpc>
                <a:spcPts val="623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CB99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998025" y="3997025"/>
            <a:ext cx="10287000" cy="2292951"/>
            <a:chOff x="0" y="0"/>
            <a:chExt cx="2494857" cy="55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4857" cy="556098"/>
            </a:xfrm>
            <a:custGeom>
              <a:avLst/>
              <a:gdLst/>
              <a:ahLst/>
              <a:cxnLst/>
              <a:rect r="r" b="b" t="t" l="l"/>
              <a:pathLst>
                <a:path h="556098" w="2494857">
                  <a:moveTo>
                    <a:pt x="2494857" y="0"/>
                  </a:moveTo>
                  <a:lnTo>
                    <a:pt x="2494857" y="556098"/>
                  </a:lnTo>
                  <a:lnTo>
                    <a:pt x="1247428" y="429098"/>
                  </a:lnTo>
                  <a:lnTo>
                    <a:pt x="0" y="556098"/>
                  </a:lnTo>
                  <a:lnTo>
                    <a:pt x="0" y="0"/>
                  </a:lnTo>
                  <a:lnTo>
                    <a:pt x="2494857" y="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366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84119" y="3772564"/>
            <a:ext cx="16375181" cy="5694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301" indent="-334650" lvl="1">
              <a:lnSpc>
                <a:spcPts val="5084"/>
              </a:lnSpc>
              <a:buFont typeface="Arial"/>
              <a:buChar char="•"/>
            </a:pPr>
            <a:r>
              <a:rPr lang="en-US" sz="3100" spc="40">
                <a:solidFill>
                  <a:srgbClr val="FFFFFF"/>
                </a:solidFill>
                <a:latin typeface="Garet 2 Bold"/>
              </a:rPr>
              <a:t>Equipment-Related Hazards</a:t>
            </a:r>
            <a:r>
              <a:rPr lang="en-US" sz="3100" spc="40">
                <a:solidFill>
                  <a:srgbClr val="FFFFFF"/>
                </a:solidFill>
                <a:latin typeface="Garet 2"/>
              </a:rPr>
              <a:t> : Improperly placed laboratory equipment and the use of certain instruments without proper safety features can pose risks to the safety of laboratory workers.</a:t>
            </a:r>
          </a:p>
          <a:p>
            <a:pPr algn="just" marL="669301" indent="-334650" lvl="1">
              <a:lnSpc>
                <a:spcPts val="5084"/>
              </a:lnSpc>
              <a:buFont typeface="Arial"/>
              <a:buChar char="•"/>
            </a:pPr>
            <a:r>
              <a:rPr lang="en-US" sz="3100" spc="40">
                <a:solidFill>
                  <a:srgbClr val="FFFFFF"/>
                </a:solidFill>
                <a:latin typeface="Garet 2 Bold"/>
              </a:rPr>
              <a:t>Laboratory Environment Hazards</a:t>
            </a:r>
            <a:r>
              <a:rPr lang="en-US" sz="3100" spc="40">
                <a:solidFill>
                  <a:srgbClr val="FFFFFF"/>
                </a:solidFill>
                <a:latin typeface="Garet 2"/>
              </a:rPr>
              <a:t> : Issues like poor ventilation, inadequate space, and improper storage of hazardous materials can contribute to safety risks in the laboratory.</a:t>
            </a:r>
          </a:p>
          <a:p>
            <a:pPr algn="just" marL="669301" indent="-334650" lvl="1">
              <a:lnSpc>
                <a:spcPts val="5084"/>
              </a:lnSpc>
              <a:buFont typeface="Arial"/>
              <a:buChar char="•"/>
            </a:pPr>
            <a:r>
              <a:rPr lang="en-US" sz="3100" spc="40">
                <a:solidFill>
                  <a:srgbClr val="FFFFFF"/>
                </a:solidFill>
                <a:latin typeface="Garet 2 Bold"/>
              </a:rPr>
              <a:t>Compressed Gases and Pressure-Related Hazards</a:t>
            </a:r>
            <a:r>
              <a:rPr lang="en-US" sz="3100" spc="40">
                <a:solidFill>
                  <a:srgbClr val="FFFFFF"/>
                </a:solidFill>
                <a:latin typeface="Garet 2"/>
              </a:rPr>
              <a:t> : Incorrect handling or storage of compressed gas cylinders can lead to potential hazards in medical laboratories.</a:t>
            </a:r>
          </a:p>
        </p:txBody>
      </p:sp>
      <p:grpSp>
        <p:nvGrpSpPr>
          <p:cNvPr name="Group 6" id="6"/>
          <p:cNvGrpSpPr/>
          <p:nvPr/>
        </p:nvGrpSpPr>
        <p:grpSpPr>
          <a:xfrm rot="-10800000">
            <a:off x="5147247" y="1909097"/>
            <a:ext cx="2275047" cy="1302415"/>
            <a:chOff x="0" y="0"/>
            <a:chExt cx="812800" cy="4653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465311"/>
            </a:xfrm>
            <a:custGeom>
              <a:avLst/>
              <a:gdLst/>
              <a:ahLst/>
              <a:cxnLst/>
              <a:rect r="r" b="b" t="t" l="l"/>
              <a:pathLst>
                <a:path h="465311" w="812800">
                  <a:moveTo>
                    <a:pt x="609600" y="0"/>
                  </a:moveTo>
                  <a:lnTo>
                    <a:pt x="0" y="0"/>
                  </a:lnTo>
                  <a:lnTo>
                    <a:pt x="0" y="465311"/>
                  </a:lnTo>
                  <a:lnTo>
                    <a:pt x="609600" y="465311"/>
                  </a:lnTo>
                  <a:lnTo>
                    <a:pt x="812800" y="232655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1880" y="1911096"/>
            <a:ext cx="6764240" cy="1300416"/>
            <a:chOff x="0" y="0"/>
            <a:chExt cx="1781528" cy="3424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81528" cy="342497"/>
            </a:xfrm>
            <a:custGeom>
              <a:avLst/>
              <a:gdLst/>
              <a:ahLst/>
              <a:cxnLst/>
              <a:rect r="r" b="b" t="t" l="l"/>
              <a:pathLst>
                <a:path h="342497" w="1781528">
                  <a:moveTo>
                    <a:pt x="1578328" y="0"/>
                  </a:moveTo>
                  <a:lnTo>
                    <a:pt x="0" y="0"/>
                  </a:lnTo>
                  <a:lnTo>
                    <a:pt x="0" y="342497"/>
                  </a:lnTo>
                  <a:lnTo>
                    <a:pt x="1578328" y="342497"/>
                  </a:lnTo>
                  <a:lnTo>
                    <a:pt x="1781528" y="171248"/>
                  </a:lnTo>
                  <a:lnTo>
                    <a:pt x="1578328" y="0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6985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 spc="309">
                  <a:solidFill>
                    <a:srgbClr val="000000"/>
                  </a:solidFill>
                  <a:latin typeface="Garet 1"/>
                </a:rPr>
                <a:t>Laboratory Environment Hazards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676621" y="1909097"/>
            <a:ext cx="6026565" cy="1302415"/>
            <a:chOff x="0" y="0"/>
            <a:chExt cx="1671143" cy="3611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71143" cy="361155"/>
            </a:xfrm>
            <a:custGeom>
              <a:avLst/>
              <a:gdLst/>
              <a:ahLst/>
              <a:cxnLst/>
              <a:rect r="r" b="b" t="t" l="l"/>
              <a:pathLst>
                <a:path h="361155" w="1671143">
                  <a:moveTo>
                    <a:pt x="1671143" y="0"/>
                  </a:moveTo>
                  <a:lnTo>
                    <a:pt x="0" y="0"/>
                  </a:lnTo>
                  <a:lnTo>
                    <a:pt x="101600" y="180577"/>
                  </a:lnTo>
                  <a:lnTo>
                    <a:pt x="0" y="361155"/>
                  </a:lnTo>
                  <a:lnTo>
                    <a:pt x="1671143" y="361155"/>
                  </a:lnTo>
                  <a:lnTo>
                    <a:pt x="1569543" y="180577"/>
                  </a:lnTo>
                  <a:lnTo>
                    <a:pt x="1671143" y="0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88900" y="-57150"/>
              <a:ext cx="6350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 spc="259">
                  <a:solidFill>
                    <a:srgbClr val="000000"/>
                  </a:solidFill>
                  <a:latin typeface="Garet 1"/>
                </a:rPr>
                <a:t>Compressed Gases and Pressure-Related Hazards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461962"/>
            <a:ext cx="15651662" cy="1019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>
                <a:solidFill>
                  <a:srgbClr val="000000"/>
                </a:solidFill>
                <a:latin typeface="League Spartan"/>
              </a:rPr>
              <a:t>Any Hazards in Medical Laboratories?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13918" y="1907764"/>
            <a:ext cx="5551235" cy="1303748"/>
            <a:chOff x="0" y="0"/>
            <a:chExt cx="1462054" cy="34337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62054" cy="343374"/>
            </a:xfrm>
            <a:custGeom>
              <a:avLst/>
              <a:gdLst/>
              <a:ahLst/>
              <a:cxnLst/>
              <a:rect r="r" b="b" t="t" l="l"/>
              <a:pathLst>
                <a:path h="343374" w="1462054">
                  <a:moveTo>
                    <a:pt x="1462054" y="0"/>
                  </a:moveTo>
                  <a:lnTo>
                    <a:pt x="0" y="0"/>
                  </a:lnTo>
                  <a:lnTo>
                    <a:pt x="101600" y="171687"/>
                  </a:lnTo>
                  <a:lnTo>
                    <a:pt x="0" y="343374"/>
                  </a:lnTo>
                  <a:lnTo>
                    <a:pt x="1462054" y="343374"/>
                  </a:lnTo>
                  <a:lnTo>
                    <a:pt x="1360454" y="171687"/>
                  </a:lnTo>
                  <a:lnTo>
                    <a:pt x="1462054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88900" y="-47625"/>
              <a:ext cx="635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 spc="299">
                  <a:solidFill>
                    <a:srgbClr val="000000"/>
                  </a:solidFill>
                  <a:latin typeface="Garet 1"/>
                </a:rPr>
                <a:t>Equipment-Related Hazards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1998025" y="3997025"/>
            <a:ext cx="10287000" cy="2292951"/>
            <a:chOff x="0" y="0"/>
            <a:chExt cx="2494857" cy="55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4857" cy="556098"/>
            </a:xfrm>
            <a:custGeom>
              <a:avLst/>
              <a:gdLst/>
              <a:ahLst/>
              <a:cxnLst/>
              <a:rect r="r" b="b" t="t" l="l"/>
              <a:pathLst>
                <a:path h="556098" w="2494857">
                  <a:moveTo>
                    <a:pt x="2494857" y="0"/>
                  </a:moveTo>
                  <a:lnTo>
                    <a:pt x="2494857" y="556098"/>
                  </a:lnTo>
                  <a:lnTo>
                    <a:pt x="1247428" y="429098"/>
                  </a:lnTo>
                  <a:lnTo>
                    <a:pt x="0" y="556098"/>
                  </a:lnTo>
                  <a:lnTo>
                    <a:pt x="0" y="0"/>
                  </a:lnTo>
                  <a:lnTo>
                    <a:pt x="2494857" y="0"/>
                  </a:ln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366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84119" y="5600700"/>
            <a:ext cx="4803570" cy="832922"/>
            <a:chOff x="0" y="0"/>
            <a:chExt cx="1648152" cy="2857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48152" cy="285784"/>
            </a:xfrm>
            <a:custGeom>
              <a:avLst/>
              <a:gdLst/>
              <a:ahLst/>
              <a:cxnLst/>
              <a:rect r="r" b="b" t="t" l="l"/>
              <a:pathLst>
                <a:path h="285784" w="1648152">
                  <a:moveTo>
                    <a:pt x="1444952" y="0"/>
                  </a:moveTo>
                  <a:lnTo>
                    <a:pt x="203200" y="0"/>
                  </a:lnTo>
                  <a:lnTo>
                    <a:pt x="0" y="142892"/>
                  </a:lnTo>
                  <a:lnTo>
                    <a:pt x="203200" y="285784"/>
                  </a:lnTo>
                  <a:lnTo>
                    <a:pt x="1444952" y="285784"/>
                  </a:lnTo>
                  <a:lnTo>
                    <a:pt x="1648152" y="142892"/>
                  </a:lnTo>
                  <a:lnTo>
                    <a:pt x="1444952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7ED9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152400" y="-38100"/>
              <a:ext cx="5080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aret 1 Semi-Bold"/>
                </a:rPr>
                <a:t>Training and Education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84119" y="3278381"/>
            <a:ext cx="16763556" cy="1865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84"/>
              </a:lnSpc>
            </a:pPr>
            <a:r>
              <a:rPr lang="en-US" sz="3100" spc="40">
                <a:solidFill>
                  <a:srgbClr val="A5A58D"/>
                </a:solidFill>
                <a:latin typeface="Garet 2"/>
              </a:rPr>
              <a:t>Control measures to mitigate Occupational Safety and Health (OSH) hazards in medical laboratories aim to protect employees and ensure a safe working environment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14400"/>
            <a:ext cx="13224319" cy="207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>
                <a:solidFill>
                  <a:srgbClr val="A5A58D"/>
                </a:solidFill>
                <a:latin typeface="League Spartan"/>
              </a:rPr>
              <a:t>Control Measures to Mitigate The OSH Hazards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28199" y="7684515"/>
            <a:ext cx="4715410" cy="845686"/>
            <a:chOff x="0" y="0"/>
            <a:chExt cx="1648152" cy="29558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48152" cy="295588"/>
            </a:xfrm>
            <a:custGeom>
              <a:avLst/>
              <a:gdLst/>
              <a:ahLst/>
              <a:cxnLst/>
              <a:rect r="r" b="b" t="t" l="l"/>
              <a:pathLst>
                <a:path h="295588" w="1648152">
                  <a:moveTo>
                    <a:pt x="1444952" y="0"/>
                  </a:moveTo>
                  <a:lnTo>
                    <a:pt x="203200" y="0"/>
                  </a:lnTo>
                  <a:lnTo>
                    <a:pt x="0" y="147794"/>
                  </a:lnTo>
                  <a:lnTo>
                    <a:pt x="203200" y="295588"/>
                  </a:lnTo>
                  <a:lnTo>
                    <a:pt x="1444952" y="295588"/>
                  </a:lnTo>
                  <a:lnTo>
                    <a:pt x="1648152" y="147794"/>
                  </a:lnTo>
                  <a:lnTo>
                    <a:pt x="1444952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152400" y="-38100"/>
              <a:ext cx="5080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aret 1 Semi-Bold"/>
                </a:rPr>
                <a:t>Chemical Hygiene Plans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789769" y="5572125"/>
            <a:ext cx="4708461" cy="861497"/>
            <a:chOff x="0" y="0"/>
            <a:chExt cx="1648152" cy="30155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48152" cy="301559"/>
            </a:xfrm>
            <a:custGeom>
              <a:avLst/>
              <a:gdLst/>
              <a:ahLst/>
              <a:cxnLst/>
              <a:rect r="r" b="b" t="t" l="l"/>
              <a:pathLst>
                <a:path h="301559" w="1648152">
                  <a:moveTo>
                    <a:pt x="1444952" y="0"/>
                  </a:moveTo>
                  <a:lnTo>
                    <a:pt x="203200" y="0"/>
                  </a:lnTo>
                  <a:lnTo>
                    <a:pt x="0" y="150779"/>
                  </a:lnTo>
                  <a:lnTo>
                    <a:pt x="203200" y="301559"/>
                  </a:lnTo>
                  <a:lnTo>
                    <a:pt x="1444952" y="301559"/>
                  </a:lnTo>
                  <a:lnTo>
                    <a:pt x="1648152" y="150779"/>
                  </a:lnTo>
                  <a:lnTo>
                    <a:pt x="1444952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152400" y="-38100"/>
              <a:ext cx="5080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aret 1 Semi-Bold"/>
                </a:rPr>
                <a:t>proper disposal of medical waste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603131" y="5572125"/>
            <a:ext cx="4708461" cy="861497"/>
            <a:chOff x="0" y="0"/>
            <a:chExt cx="1648152" cy="3015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48152" cy="301559"/>
            </a:xfrm>
            <a:custGeom>
              <a:avLst/>
              <a:gdLst/>
              <a:ahLst/>
              <a:cxnLst/>
              <a:rect r="r" b="b" t="t" l="l"/>
              <a:pathLst>
                <a:path h="301559" w="1648152">
                  <a:moveTo>
                    <a:pt x="1444952" y="0"/>
                  </a:moveTo>
                  <a:lnTo>
                    <a:pt x="203200" y="0"/>
                  </a:lnTo>
                  <a:lnTo>
                    <a:pt x="0" y="150779"/>
                  </a:lnTo>
                  <a:lnTo>
                    <a:pt x="203200" y="301559"/>
                  </a:lnTo>
                  <a:lnTo>
                    <a:pt x="1444952" y="301559"/>
                  </a:lnTo>
                  <a:lnTo>
                    <a:pt x="1648152" y="150779"/>
                  </a:lnTo>
                  <a:lnTo>
                    <a:pt x="1444952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152400" y="-38100"/>
              <a:ext cx="5080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aret 1 Semi-Bold"/>
                </a:rPr>
                <a:t>availability of first aid equipment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789769" y="7684515"/>
            <a:ext cx="4715410" cy="845686"/>
            <a:chOff x="0" y="0"/>
            <a:chExt cx="1648152" cy="29558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48152" cy="295588"/>
            </a:xfrm>
            <a:custGeom>
              <a:avLst/>
              <a:gdLst/>
              <a:ahLst/>
              <a:cxnLst/>
              <a:rect r="r" b="b" t="t" l="l"/>
              <a:pathLst>
                <a:path h="295588" w="1648152">
                  <a:moveTo>
                    <a:pt x="1444952" y="0"/>
                  </a:moveTo>
                  <a:lnTo>
                    <a:pt x="203200" y="0"/>
                  </a:lnTo>
                  <a:lnTo>
                    <a:pt x="0" y="147794"/>
                  </a:lnTo>
                  <a:lnTo>
                    <a:pt x="203200" y="295588"/>
                  </a:lnTo>
                  <a:lnTo>
                    <a:pt x="1444952" y="295588"/>
                  </a:lnTo>
                  <a:lnTo>
                    <a:pt x="1648152" y="147794"/>
                  </a:lnTo>
                  <a:lnTo>
                    <a:pt x="1444952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152400" y="-38100"/>
              <a:ext cx="5080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aret 1 Semi-Bold"/>
                </a:rPr>
                <a:t>Chemical Hoods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543890" y="7684515"/>
            <a:ext cx="4715410" cy="845686"/>
            <a:chOff x="0" y="0"/>
            <a:chExt cx="1648152" cy="29558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648152" cy="295588"/>
            </a:xfrm>
            <a:custGeom>
              <a:avLst/>
              <a:gdLst/>
              <a:ahLst/>
              <a:cxnLst/>
              <a:rect r="r" b="b" t="t" l="l"/>
              <a:pathLst>
                <a:path h="295588" w="1648152">
                  <a:moveTo>
                    <a:pt x="1444952" y="0"/>
                  </a:moveTo>
                  <a:lnTo>
                    <a:pt x="203200" y="0"/>
                  </a:lnTo>
                  <a:lnTo>
                    <a:pt x="0" y="147794"/>
                  </a:lnTo>
                  <a:lnTo>
                    <a:pt x="203200" y="295588"/>
                  </a:lnTo>
                  <a:lnTo>
                    <a:pt x="1444952" y="295588"/>
                  </a:lnTo>
                  <a:lnTo>
                    <a:pt x="1648152" y="147794"/>
                  </a:lnTo>
                  <a:lnTo>
                    <a:pt x="1444952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66C4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152400" y="-38100"/>
              <a:ext cx="5080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 spc="200">
                  <a:solidFill>
                    <a:srgbClr val="000000"/>
                  </a:solidFill>
                  <a:latin typeface="Garet 1 Semi-Bold"/>
                </a:rPr>
                <a:t>Hand Washing Practices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2222" y="3316481"/>
            <a:ext cx="16763556" cy="6147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0"/>
              </a:lnSpc>
            </a:pPr>
            <a:r>
              <a:rPr lang="en-US" sz="3000" spc="39">
                <a:solidFill>
                  <a:srgbClr val="A5A58D"/>
                </a:solidFill>
                <a:latin typeface="Garet 2"/>
              </a:rPr>
              <a:t>The study identified control measures to mitigate Occupational Safety and Health (OSH) hazards in medical laboratories. These include training and supervision (98%), proper medical waste disposal (92.6%), first aid equipment (36.8%), chemical hygiene plans (25%), chemical hoods (19.1%), HIV screening (87.0%), BCG vaccination (95.0%), and handwashing practices (76% before/after procedures, 58% after handling soiled materials). However, 90% reported a lack of antiseptics, and 60% lacked necessary Personal Protective Equipment (PPE). Emphasizing compliance with PPE usage is crucial to reduce hazards. The measures align with ILO and CDC recommendations to create a safer environment, protecting laboratory workers' well-being.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92988"/>
            <a:ext cx="15602767" cy="207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5999">
                <a:solidFill>
                  <a:srgbClr val="A5A58D"/>
                </a:solidFill>
                <a:latin typeface="League Spartan"/>
              </a:rPr>
              <a:t>Control Measures to Mitigate The OSH Hazards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3188748" y="2806302"/>
            <a:ext cx="11301726" cy="5689123"/>
            <a:chOff x="0" y="0"/>
            <a:chExt cx="2740953" cy="1379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0953" cy="1379756"/>
            </a:xfrm>
            <a:custGeom>
              <a:avLst/>
              <a:gdLst/>
              <a:ahLst/>
              <a:cxnLst/>
              <a:rect r="r" b="b" t="t" l="l"/>
              <a:pathLst>
                <a:path h="1379756" w="2740953">
                  <a:moveTo>
                    <a:pt x="2740953" y="0"/>
                  </a:moveTo>
                  <a:lnTo>
                    <a:pt x="2740953" y="1379756"/>
                  </a:lnTo>
                  <a:lnTo>
                    <a:pt x="1370477" y="1252756"/>
                  </a:lnTo>
                  <a:lnTo>
                    <a:pt x="0" y="1379756"/>
                  </a:lnTo>
                  <a:lnTo>
                    <a:pt x="0" y="0"/>
                  </a:lnTo>
                  <a:lnTo>
                    <a:pt x="2740953" y="0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36600" cy="72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11221" y="590700"/>
            <a:ext cx="17376779" cy="173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League Spartan"/>
              </a:rPr>
              <a:t>Factors that hinder the implementation of good  OSH Practices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5147" y="2678306"/>
            <a:ext cx="16584153" cy="760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301" indent="-334650" lvl="1">
              <a:lnSpc>
                <a:spcPts val="5084"/>
              </a:lnSpc>
              <a:buFont typeface="Arial"/>
              <a:buChar char="•"/>
            </a:pPr>
            <a:r>
              <a:rPr lang="en-US" sz="3100" spc="40">
                <a:solidFill>
                  <a:srgbClr val="000000"/>
                </a:solidFill>
                <a:latin typeface="Garet 2 Bold"/>
              </a:rPr>
              <a:t>Poor laboratory facility design (39.7%)</a:t>
            </a:r>
            <a:r>
              <a:rPr lang="en-US" sz="3100" spc="40">
                <a:solidFill>
                  <a:srgbClr val="000000"/>
                </a:solidFill>
                <a:latin typeface="Garet 2"/>
              </a:rPr>
              <a:t>: Inadequate design of the laboratory facility can lead to increased exposure to hazards and risks for the workers.</a:t>
            </a:r>
          </a:p>
          <a:p>
            <a:pPr algn="just" marL="669301" indent="-334650" lvl="1">
              <a:lnSpc>
                <a:spcPts val="5084"/>
              </a:lnSpc>
              <a:buFont typeface="Arial"/>
              <a:buChar char="•"/>
            </a:pPr>
            <a:r>
              <a:rPr lang="en-US" sz="3100" spc="40">
                <a:solidFill>
                  <a:srgbClr val="000000"/>
                </a:solidFill>
                <a:latin typeface="Garet 2 Bold"/>
              </a:rPr>
              <a:t>Inadequate use of personal protective equipment (34.8%)</a:t>
            </a:r>
            <a:r>
              <a:rPr lang="en-US" sz="3100" spc="40">
                <a:solidFill>
                  <a:srgbClr val="000000"/>
                </a:solidFill>
                <a:latin typeface="Garet 2"/>
              </a:rPr>
              <a:t>: Failure to wear or properly use necessary personal protective equipment can result in increased vulnerability to occupational hazards.</a:t>
            </a:r>
          </a:p>
          <a:p>
            <a:pPr algn="just" marL="669301" indent="-334650" lvl="1">
              <a:lnSpc>
                <a:spcPts val="5084"/>
              </a:lnSpc>
              <a:buFont typeface="Arial"/>
              <a:buChar char="•"/>
            </a:pPr>
            <a:r>
              <a:rPr lang="en-US" sz="3100" spc="40">
                <a:solidFill>
                  <a:srgbClr val="000000"/>
                </a:solidFill>
                <a:latin typeface="Garet 2 Bold"/>
              </a:rPr>
              <a:t>Lack of knowledge among health workers (36.8%)</a:t>
            </a:r>
            <a:r>
              <a:rPr lang="en-US" sz="3100" spc="40">
                <a:solidFill>
                  <a:srgbClr val="000000"/>
                </a:solidFill>
                <a:latin typeface="Garet 2"/>
              </a:rPr>
              <a:t>: Insufficient understanding of occupational safety and health practices can lead to unsafe behaviors and practices.</a:t>
            </a:r>
          </a:p>
          <a:p>
            <a:pPr algn="just" marL="669301" indent="-334650" lvl="1">
              <a:lnSpc>
                <a:spcPts val="5084"/>
              </a:lnSpc>
              <a:buFont typeface="Arial"/>
              <a:buChar char="•"/>
            </a:pPr>
            <a:r>
              <a:rPr lang="en-US" sz="3100" spc="40">
                <a:solidFill>
                  <a:srgbClr val="000000"/>
                </a:solidFill>
                <a:latin typeface="Garet 2 Bold"/>
              </a:rPr>
              <a:t>Insufficient resources (41.2%)</a:t>
            </a:r>
            <a:r>
              <a:rPr lang="en-US" sz="3100" spc="40">
                <a:solidFill>
                  <a:srgbClr val="000000"/>
                </a:solidFill>
                <a:latin typeface="Garet 2"/>
              </a:rPr>
              <a:t>: Limited availability of resources, such as equipment and materials, can hinder the implementation of effective safety measures.</a:t>
            </a:r>
          </a:p>
          <a:p>
            <a:pPr algn="just">
              <a:lnSpc>
                <a:spcPts val="508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DAFpmOi3gcg</dc:identifier>
  <dcterms:modified xsi:type="dcterms:W3CDTF">2011-08-01T06:04:30Z</dcterms:modified>
  <cp:revision>1</cp:revision>
  <dc:title>Green and Orange English Class Minimalist Lesson Presentation</dc:title>
</cp:coreProperties>
</file>