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Kollektif" charset="1" panose="020B0604020101010102"/>
      <p:regular r:id="rId14"/>
    </p:embeddedFont>
    <p:embeddedFont>
      <p:font typeface="Kollektif Bold" charset="1" panose="020B0604020101010102"/>
      <p:regular r:id="rId15"/>
    </p:embeddedFont>
    <p:embeddedFont>
      <p:font typeface="Kollektif Italics" charset="1" panose="020B0604020101010102"/>
      <p:regular r:id="rId16"/>
    </p:embeddedFont>
    <p:embeddedFont>
      <p:font typeface="Kollektif Bold Italics" charset="1" panose="020B0604020101010102"/>
      <p:regular r:id="rId17"/>
    </p:embeddedFont>
    <p:embeddedFont>
      <p:font typeface="League Spartan" charset="1" panose="00000800000000000000"/>
      <p:regular r:id="rId18"/>
    </p:embeddedFont>
    <p:embeddedFont>
      <p:font typeface="Chunk Five"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C8AB5B"/>
        </a:solidFill>
      </p:bgPr>
    </p:bg>
    <p:spTree>
      <p:nvGrpSpPr>
        <p:cNvPr id="1" name=""/>
        <p:cNvGrpSpPr/>
        <p:nvPr/>
      </p:nvGrpSpPr>
      <p:grpSpPr>
        <a:xfrm>
          <a:off x="0" y="0"/>
          <a:ext cx="0" cy="0"/>
          <a:chOff x="0" y="0"/>
          <a:chExt cx="0" cy="0"/>
        </a:xfrm>
      </p:grpSpPr>
      <p:sp>
        <p:nvSpPr>
          <p:cNvPr name="AutoShape 2" id="2"/>
          <p:cNvSpPr/>
          <p:nvPr/>
        </p:nvSpPr>
        <p:spPr>
          <a:xfrm rot="0">
            <a:off x="1028700" y="5387700"/>
            <a:ext cx="16230600" cy="31982"/>
          </a:xfrm>
          <a:prstGeom prst="rect">
            <a:avLst/>
          </a:prstGeom>
          <a:solidFill>
            <a:srgbClr val="1A1B18"/>
          </a:solidFill>
        </p:spPr>
      </p:sp>
      <p:grpSp>
        <p:nvGrpSpPr>
          <p:cNvPr name="Group 3" id="3"/>
          <p:cNvGrpSpPr/>
          <p:nvPr/>
        </p:nvGrpSpPr>
        <p:grpSpPr>
          <a:xfrm rot="0">
            <a:off x="16303815" y="9029874"/>
            <a:ext cx="955485" cy="218188"/>
            <a:chOff x="0" y="0"/>
            <a:chExt cx="1273980" cy="290918"/>
          </a:xfrm>
        </p:grpSpPr>
        <p:grpSp>
          <p:nvGrpSpPr>
            <p:cNvPr name="Group 4" id="4"/>
            <p:cNvGrpSpPr>
              <a:grpSpLocks noChangeAspect="true"/>
            </p:cNvGrpSpPr>
            <p:nvPr/>
          </p:nvGrpSpPr>
          <p:grpSpPr>
            <a:xfrm rot="0">
              <a:off x="983062" y="0"/>
              <a:ext cx="290918" cy="290918"/>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FAFA"/>
              </a:solidFill>
            </p:spPr>
          </p:sp>
        </p:grpSp>
        <p:grpSp>
          <p:nvGrpSpPr>
            <p:cNvPr name="Group 6" id="6"/>
            <p:cNvGrpSpPr>
              <a:grpSpLocks noChangeAspect="true"/>
            </p:cNvGrpSpPr>
            <p:nvPr/>
          </p:nvGrpSpPr>
          <p:grpSpPr>
            <a:xfrm rot="0">
              <a:off x="489944" y="0"/>
              <a:ext cx="290918" cy="290918"/>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FAFA"/>
              </a:solidFill>
            </p:spPr>
          </p:sp>
        </p:grpSp>
        <p:grpSp>
          <p:nvGrpSpPr>
            <p:cNvPr name="Group 8" id="8"/>
            <p:cNvGrpSpPr/>
            <p:nvPr/>
          </p:nvGrpSpPr>
          <p:grpSpPr>
            <a:xfrm rot="0">
              <a:off x="0" y="1587"/>
              <a:ext cx="287744" cy="287744"/>
              <a:chOff x="0" y="0"/>
              <a:chExt cx="6350000" cy="6350000"/>
            </a:xfrm>
          </p:grpSpPr>
          <p:sp>
            <p:nvSpPr>
              <p:cNvPr name="Freeform 9" id="9"/>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A1B18"/>
              </a:solidFill>
            </p:spPr>
          </p:sp>
        </p:grpSp>
      </p:grpSp>
      <p:sp>
        <p:nvSpPr>
          <p:cNvPr name="TextBox 10" id="10"/>
          <p:cNvSpPr txBox="true"/>
          <p:nvPr/>
        </p:nvSpPr>
        <p:spPr>
          <a:xfrm rot="0">
            <a:off x="3034892" y="1049637"/>
            <a:ext cx="12218217" cy="3500037"/>
          </a:xfrm>
          <a:prstGeom prst="rect">
            <a:avLst/>
          </a:prstGeom>
        </p:spPr>
        <p:txBody>
          <a:bodyPr anchor="t" rtlCol="false" tIns="0" lIns="0" bIns="0" rIns="0">
            <a:spAutoFit/>
          </a:bodyPr>
          <a:lstStyle/>
          <a:p>
            <a:pPr algn="ctr">
              <a:lnSpc>
                <a:spcPts val="12546"/>
              </a:lnSpc>
            </a:pPr>
            <a:r>
              <a:rPr lang="en-US" sz="12546">
                <a:solidFill>
                  <a:srgbClr val="1A1B18"/>
                </a:solidFill>
                <a:latin typeface="Chunk Five"/>
              </a:rPr>
              <a:t>BUDAYA KONSUMEN</a:t>
            </a:r>
          </a:p>
        </p:txBody>
      </p:sp>
      <p:sp>
        <p:nvSpPr>
          <p:cNvPr name="TextBox 11" id="11"/>
          <p:cNvSpPr txBox="true"/>
          <p:nvPr/>
        </p:nvSpPr>
        <p:spPr>
          <a:xfrm rot="0">
            <a:off x="5742434" y="8109793"/>
            <a:ext cx="6803132" cy="1783013"/>
          </a:xfrm>
          <a:prstGeom prst="rect">
            <a:avLst/>
          </a:prstGeom>
        </p:spPr>
        <p:txBody>
          <a:bodyPr anchor="t" rtlCol="false" tIns="0" lIns="0" bIns="0" rIns="0">
            <a:spAutoFit/>
          </a:bodyPr>
          <a:lstStyle/>
          <a:p>
            <a:pPr algn="ctr">
              <a:lnSpc>
                <a:spcPts val="3573"/>
              </a:lnSpc>
              <a:spcBef>
                <a:spcPct val="0"/>
              </a:spcBef>
            </a:pPr>
            <a:r>
              <a:rPr lang="en-US" sz="2552" spc="63">
                <a:solidFill>
                  <a:srgbClr val="1A1B18"/>
                </a:solidFill>
                <a:latin typeface="Kollektif"/>
              </a:rPr>
              <a:t>PROGRAM STUDI MAGISTER AGRIBISNIS </a:t>
            </a:r>
          </a:p>
          <a:p>
            <a:pPr algn="ctr">
              <a:lnSpc>
                <a:spcPts val="3573"/>
              </a:lnSpc>
              <a:spcBef>
                <a:spcPct val="0"/>
              </a:spcBef>
            </a:pPr>
            <a:r>
              <a:rPr lang="en-US" sz="2552" spc="63">
                <a:solidFill>
                  <a:srgbClr val="1A1B18"/>
                </a:solidFill>
                <a:latin typeface="Kollektif"/>
              </a:rPr>
              <a:t>FAKULTAS PERTANIAN </a:t>
            </a:r>
          </a:p>
          <a:p>
            <a:pPr algn="ctr">
              <a:lnSpc>
                <a:spcPts val="3573"/>
              </a:lnSpc>
              <a:spcBef>
                <a:spcPct val="0"/>
              </a:spcBef>
            </a:pPr>
            <a:r>
              <a:rPr lang="en-US" sz="2552" spc="63">
                <a:solidFill>
                  <a:srgbClr val="1A1B18"/>
                </a:solidFill>
                <a:latin typeface="Kollektif"/>
              </a:rPr>
              <a:t>UNIVERSITAS MUHAMMADIYAH KENDARI </a:t>
            </a:r>
          </a:p>
          <a:p>
            <a:pPr algn="ctr">
              <a:lnSpc>
                <a:spcPts val="3573"/>
              </a:lnSpc>
              <a:spcBef>
                <a:spcPct val="0"/>
              </a:spcBef>
            </a:pPr>
            <a:r>
              <a:rPr lang="en-US" sz="2552" spc="63">
                <a:solidFill>
                  <a:srgbClr val="1A1B18"/>
                </a:solidFill>
                <a:latin typeface="Kollektif"/>
              </a:rPr>
              <a:t>2023</a:t>
            </a:r>
          </a:p>
        </p:txBody>
      </p:sp>
      <p:sp>
        <p:nvSpPr>
          <p:cNvPr name="TextBox 12" id="12"/>
          <p:cNvSpPr txBox="true"/>
          <p:nvPr/>
        </p:nvSpPr>
        <p:spPr>
          <a:xfrm rot="0">
            <a:off x="4742904" y="5648303"/>
            <a:ext cx="8802192" cy="690178"/>
          </a:xfrm>
          <a:prstGeom prst="rect">
            <a:avLst/>
          </a:prstGeom>
        </p:spPr>
        <p:txBody>
          <a:bodyPr anchor="t" rtlCol="false" tIns="0" lIns="0" bIns="0" rIns="0">
            <a:spAutoFit/>
          </a:bodyPr>
          <a:lstStyle/>
          <a:p>
            <a:pPr algn="ctr">
              <a:lnSpc>
                <a:spcPts val="5533"/>
              </a:lnSpc>
              <a:spcBef>
                <a:spcPct val="0"/>
              </a:spcBef>
            </a:pPr>
            <a:r>
              <a:rPr lang="en-US" sz="3952" spc="19">
                <a:solidFill>
                  <a:srgbClr val="1A1B18"/>
                </a:solidFill>
                <a:latin typeface="Kollektif Bold"/>
              </a:rPr>
              <a:t>CHAERANY ARIEF, S.Pi</a:t>
            </a:r>
          </a:p>
        </p:txBody>
      </p:sp>
      <p:grpSp>
        <p:nvGrpSpPr>
          <p:cNvPr name="Group 13" id="13"/>
          <p:cNvGrpSpPr/>
          <p:nvPr/>
        </p:nvGrpSpPr>
        <p:grpSpPr>
          <a:xfrm rot="0">
            <a:off x="16370420" y="1028700"/>
            <a:ext cx="907930" cy="910306"/>
            <a:chOff x="0" y="0"/>
            <a:chExt cx="1210574" cy="1213742"/>
          </a:xfrm>
        </p:grpSpPr>
        <p:grpSp>
          <p:nvGrpSpPr>
            <p:cNvPr name="Group 14" id="14"/>
            <p:cNvGrpSpPr/>
            <p:nvPr/>
          </p:nvGrpSpPr>
          <p:grpSpPr>
            <a:xfrm rot="0">
              <a:off x="0" y="0"/>
              <a:ext cx="1210574" cy="1213742"/>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16" id="16"/>
            <p:cNvSpPr txBox="true"/>
            <p:nvPr/>
          </p:nvSpPr>
          <p:spPr>
            <a:xfrm rot="0">
              <a:off x="241518" y="321121"/>
              <a:ext cx="727537" cy="590550"/>
            </a:xfrm>
            <a:prstGeom prst="rect">
              <a:avLst/>
            </a:prstGeom>
          </p:spPr>
          <p:txBody>
            <a:bodyPr anchor="t" rtlCol="false" tIns="0" lIns="0" bIns="0" rIns="0">
              <a:spAutoFit/>
            </a:bodyPr>
            <a:lstStyle/>
            <a:p>
              <a:pPr algn="ctr">
                <a:lnSpc>
                  <a:spcPts val="3300"/>
                </a:lnSpc>
              </a:pPr>
              <a:r>
                <a:rPr lang="en-US" sz="3000" spc="15">
                  <a:solidFill>
                    <a:srgbClr val="CDA63C"/>
                  </a:solidFill>
                  <a:latin typeface="Kollektif Bold"/>
                </a:rPr>
                <a:t>I</a:t>
              </a:r>
            </a:p>
          </p:txBody>
        </p:sp>
      </p:gr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1085356"/>
            <a:ext cx="13577977" cy="1420882"/>
            <a:chOff x="0" y="0"/>
            <a:chExt cx="18103970" cy="1894509"/>
          </a:xfrm>
        </p:grpSpPr>
        <p:sp>
          <p:nvSpPr>
            <p:cNvPr name="TextBox 3" id="3"/>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Pengukuran Budaya</a:t>
              </a:r>
            </a:p>
          </p:txBody>
        </p:sp>
        <p:sp>
          <p:nvSpPr>
            <p:cNvPr name="AutoShape 4" id="4"/>
            <p:cNvSpPr/>
            <p:nvPr/>
          </p:nvSpPr>
          <p:spPr>
            <a:xfrm rot="0">
              <a:off x="0" y="1853043"/>
              <a:ext cx="18103970" cy="41466"/>
            </a:xfrm>
            <a:prstGeom prst="rect">
              <a:avLst/>
            </a:prstGeom>
            <a:solidFill>
              <a:srgbClr val="FAFAFA"/>
            </a:solidFill>
          </p:spPr>
        </p:sp>
      </p:grpSp>
      <p:grpSp>
        <p:nvGrpSpPr>
          <p:cNvPr name="Group 5" id="5"/>
          <p:cNvGrpSpPr/>
          <p:nvPr/>
        </p:nvGrpSpPr>
        <p:grpSpPr>
          <a:xfrm rot="0">
            <a:off x="16351370" y="1028700"/>
            <a:ext cx="907930" cy="900305"/>
            <a:chOff x="0" y="0"/>
            <a:chExt cx="1210574" cy="1200407"/>
          </a:xfrm>
        </p:grpSpPr>
        <p:grpSp>
          <p:nvGrpSpPr>
            <p:cNvPr name="Group 6" id="6"/>
            <p:cNvGrpSpPr/>
            <p:nvPr/>
          </p:nvGrpSpPr>
          <p:grpSpPr>
            <a:xfrm rot="0">
              <a:off x="0" y="0"/>
              <a:ext cx="1210574" cy="1200407"/>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8" id="8"/>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CDA63C"/>
                  </a:solidFill>
                  <a:latin typeface="Kollektif Bold"/>
                </a:rPr>
                <a:t>x</a:t>
              </a:r>
            </a:p>
          </p:txBody>
        </p:sp>
      </p:grpSp>
      <p:grpSp>
        <p:nvGrpSpPr>
          <p:cNvPr name="Group 9" id="9"/>
          <p:cNvGrpSpPr/>
          <p:nvPr/>
        </p:nvGrpSpPr>
        <p:grpSpPr>
          <a:xfrm rot="5400000">
            <a:off x="16327592"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grpSp>
      <p:grpSp>
        <p:nvGrpSpPr>
          <p:cNvPr name="Group 16" id="16"/>
          <p:cNvGrpSpPr/>
          <p:nvPr/>
        </p:nvGrpSpPr>
        <p:grpSpPr>
          <a:xfrm rot="0">
            <a:off x="1028700" y="3518530"/>
            <a:ext cx="15322670" cy="7417218"/>
            <a:chOff x="0" y="0"/>
            <a:chExt cx="20430226" cy="9889625"/>
          </a:xfrm>
        </p:grpSpPr>
        <p:sp>
          <p:nvSpPr>
            <p:cNvPr name="TextBox 17" id="17"/>
            <p:cNvSpPr txBox="true"/>
            <p:nvPr/>
          </p:nvSpPr>
          <p:spPr>
            <a:xfrm rot="0">
              <a:off x="0" y="-133350"/>
              <a:ext cx="20430226" cy="8952260"/>
            </a:xfrm>
            <a:prstGeom prst="rect">
              <a:avLst/>
            </a:prstGeom>
          </p:spPr>
          <p:txBody>
            <a:bodyPr anchor="t" rtlCol="false" tIns="0" lIns="0" bIns="0" rIns="0">
              <a:spAutoFit/>
            </a:bodyPr>
            <a:lstStyle/>
            <a:p>
              <a:pPr algn="just">
                <a:lnSpc>
                  <a:spcPts val="5397"/>
                </a:lnSpc>
              </a:pPr>
              <a:r>
                <a:rPr lang="en-US" sz="3352" spc="83">
                  <a:solidFill>
                    <a:srgbClr val="1A1B18"/>
                  </a:solidFill>
                  <a:latin typeface="Kollektif"/>
                </a:rPr>
                <a:t>        Pengukuran budaya merupakan tantangan karena sifatnya yang abstrak dan kompleks. Budaya melibatkan nilai-nilai, norma, kepercayaan, dan praktik yang tersembunyi di dalam pikiran dan perilaku individu. Namun, terdapat beberapa metode yang digunakan untuk mengukur budaya dalam konteks konsumen. Salah satu metode yang umum digunakan adalah analisis semantik diferensial. Metode ini melibatkan penilaian subjektif terhadap kata-kata atau konsep yang berhubungan dengan budaya. Responden memberikan penilaian mereka terhadap kata-kata tersebut berdasarkan dimensi yang ditentukan, seperti "tradisional vs. modern" atau "individu vs. kolektif".</a:t>
              </a:r>
            </a:p>
            <a:p>
              <a:pPr algn="just">
                <a:lnSpc>
                  <a:spcPts val="5397"/>
                </a:lnSpc>
              </a:pPr>
            </a:p>
          </p:txBody>
        </p:sp>
        <p:sp>
          <p:nvSpPr>
            <p:cNvPr name="TextBox 18" id="18"/>
            <p:cNvSpPr txBox="true"/>
            <p:nvPr/>
          </p:nvSpPr>
          <p:spPr>
            <a:xfrm rot="0">
              <a:off x="0" y="9565105"/>
              <a:ext cx="20430226" cy="324519"/>
            </a:xfrm>
            <a:prstGeom prst="rect">
              <a:avLst/>
            </a:prstGeom>
          </p:spPr>
          <p:txBody>
            <a:bodyPr anchor="t" rtlCol="false" tIns="0" lIns="0" bIns="0" rIns="0">
              <a:spAutoFit/>
            </a:bodyPr>
            <a:lstStyle/>
            <a:p>
              <a:pPr>
                <a:lnSpc>
                  <a:spcPts val="2096"/>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356552"/>
            <a:ext cx="15322670" cy="7305680"/>
            <a:chOff x="0" y="0"/>
            <a:chExt cx="20430226" cy="9740907"/>
          </a:xfrm>
        </p:grpSpPr>
        <p:sp>
          <p:nvSpPr>
            <p:cNvPr name="TextBox 3" id="3"/>
            <p:cNvSpPr txBox="true"/>
            <p:nvPr/>
          </p:nvSpPr>
          <p:spPr>
            <a:xfrm rot="0">
              <a:off x="0" y="-142875"/>
              <a:ext cx="20430226" cy="8471645"/>
            </a:xfrm>
            <a:prstGeom prst="rect">
              <a:avLst/>
            </a:prstGeom>
          </p:spPr>
          <p:txBody>
            <a:bodyPr anchor="t" rtlCol="false" tIns="0" lIns="0" bIns="0" rIns="0">
              <a:spAutoFit/>
            </a:bodyPr>
            <a:lstStyle/>
            <a:p>
              <a:pPr algn="just">
                <a:lnSpc>
                  <a:spcPts val="5652"/>
                </a:lnSpc>
              </a:pPr>
              <a:r>
                <a:rPr lang="en-US" sz="3510" spc="87">
                  <a:solidFill>
                    <a:srgbClr val="1A1B18"/>
                  </a:solidFill>
                  <a:latin typeface="Kollektif"/>
                </a:rPr>
                <a:t>      Nilai inti Amerika meliputi kebebasan, individualisme, persaingan, dan materialisme. Kebebasan individu dan hak-hak sipil menjadi penting dalam preferensi konsumen terhadap produk yang memberikan kebebasan pribadi dan ekspresi diri. Individualisme mengarah pada nilai independensi dan pencapaian pribadi, yang tercermin dalam preferensi terhadap merek yang mempromosikan eksklusivitas. Materialisme mencerminkan keinginan konsumen Amerika akan status sosial dan produk dengan merek terkenal. Pemahaman terhadap nilai-nilai ini membantu merancang strategi pemasaran yang sesuai dengan budaya konsumen di Amerika Serikat.</a:t>
              </a:r>
            </a:p>
          </p:txBody>
        </p:sp>
        <p:sp>
          <p:nvSpPr>
            <p:cNvPr name="TextBox 4" id="4"/>
            <p:cNvSpPr txBox="true"/>
            <p:nvPr/>
          </p:nvSpPr>
          <p:spPr>
            <a:xfrm rot="0">
              <a:off x="0" y="9293444"/>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Nilai Inti Amerika</a:t>
              </a:r>
            </a:p>
          </p:txBody>
        </p:sp>
        <p:sp>
          <p:nvSpPr>
            <p:cNvPr name="AutoShape 7" id="7"/>
            <p:cNvSpPr/>
            <p:nvPr/>
          </p:nvSpPr>
          <p:spPr>
            <a:xfrm rot="0">
              <a:off x="0" y="1853043"/>
              <a:ext cx="18103970" cy="41466"/>
            </a:xfrm>
            <a:prstGeom prst="rect">
              <a:avLst/>
            </a:prstGeom>
            <a:solidFill>
              <a:srgbClr val="CDA63C"/>
            </a:solidFill>
          </p:spPr>
        </p:sp>
      </p:grpSp>
      <p:grpSp>
        <p:nvGrpSpPr>
          <p:cNvPr name="Group 8" id="8"/>
          <p:cNvGrpSpPr/>
          <p:nvPr/>
        </p:nvGrpSpPr>
        <p:grpSpPr>
          <a:xfrm rot="0">
            <a:off x="16351370" y="1028700"/>
            <a:ext cx="907930" cy="900305"/>
            <a:chOff x="0" y="0"/>
            <a:chExt cx="1210574" cy="1200407"/>
          </a:xfrm>
        </p:grpSpPr>
        <p:grpSp>
          <p:nvGrpSpPr>
            <p:cNvPr name="Group 9" id="9"/>
            <p:cNvGrpSpPr/>
            <p:nvPr/>
          </p:nvGrpSpPr>
          <p:grpSpPr>
            <a:xfrm rot="0">
              <a:off x="0" y="0"/>
              <a:ext cx="1210574" cy="1200407"/>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FAFAFA"/>
                  </a:solidFill>
                  <a:latin typeface="Kollektif Bold"/>
                </a:rPr>
                <a:t>XI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DA63C"/>
        </a:solidFill>
      </p:bgPr>
    </p:bg>
    <p:spTree>
      <p:nvGrpSpPr>
        <p:cNvPr id="1" name=""/>
        <p:cNvGrpSpPr/>
        <p:nvPr/>
      </p:nvGrpSpPr>
      <p:grpSpPr>
        <a:xfrm>
          <a:off x="0" y="0"/>
          <a:ext cx="0" cy="0"/>
          <a:chOff x="0" y="0"/>
          <a:chExt cx="0" cy="0"/>
        </a:xfrm>
      </p:grpSpPr>
      <p:grpSp>
        <p:nvGrpSpPr>
          <p:cNvPr name="Group 2" id="2"/>
          <p:cNvGrpSpPr/>
          <p:nvPr/>
        </p:nvGrpSpPr>
        <p:grpSpPr>
          <a:xfrm rot="0">
            <a:off x="1028700" y="1085356"/>
            <a:ext cx="13577977" cy="1420882"/>
            <a:chOff x="0" y="0"/>
            <a:chExt cx="18103970" cy="1894509"/>
          </a:xfrm>
        </p:grpSpPr>
        <p:sp>
          <p:nvSpPr>
            <p:cNvPr name="TextBox 3" id="3"/>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Mengenal Budaya Berbelanja</a:t>
              </a:r>
            </a:p>
          </p:txBody>
        </p:sp>
        <p:sp>
          <p:nvSpPr>
            <p:cNvPr name="AutoShape 4" id="4"/>
            <p:cNvSpPr/>
            <p:nvPr/>
          </p:nvSpPr>
          <p:spPr>
            <a:xfrm rot="0">
              <a:off x="0" y="1853043"/>
              <a:ext cx="18103970" cy="41466"/>
            </a:xfrm>
            <a:prstGeom prst="rect">
              <a:avLst/>
            </a:prstGeom>
            <a:solidFill>
              <a:srgbClr val="FAFAFA"/>
            </a:solidFill>
          </p:spPr>
        </p:sp>
      </p:grpSp>
      <p:grpSp>
        <p:nvGrpSpPr>
          <p:cNvPr name="Group 5" id="5"/>
          <p:cNvGrpSpPr/>
          <p:nvPr/>
        </p:nvGrpSpPr>
        <p:grpSpPr>
          <a:xfrm rot="0">
            <a:off x="16351370" y="1028700"/>
            <a:ext cx="907930" cy="889827"/>
            <a:chOff x="0" y="0"/>
            <a:chExt cx="1210574" cy="1186437"/>
          </a:xfrm>
        </p:grpSpPr>
        <p:grpSp>
          <p:nvGrpSpPr>
            <p:cNvPr name="Group 6" id="6"/>
            <p:cNvGrpSpPr/>
            <p:nvPr/>
          </p:nvGrpSpPr>
          <p:grpSpPr>
            <a:xfrm rot="0">
              <a:off x="0" y="0"/>
              <a:ext cx="1210574" cy="1186437"/>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8" id="8"/>
            <p:cNvSpPr txBox="true"/>
            <p:nvPr/>
          </p:nvSpPr>
          <p:spPr>
            <a:xfrm rot="0">
              <a:off x="241518" y="321121"/>
              <a:ext cx="727537" cy="563245"/>
            </a:xfrm>
            <a:prstGeom prst="rect">
              <a:avLst/>
            </a:prstGeom>
          </p:spPr>
          <p:txBody>
            <a:bodyPr anchor="t" rtlCol="false" tIns="0" lIns="0" bIns="0" rIns="0">
              <a:spAutoFit/>
            </a:bodyPr>
            <a:lstStyle/>
            <a:p>
              <a:pPr algn="ctr">
                <a:lnSpc>
                  <a:spcPts val="3176"/>
                </a:lnSpc>
              </a:pPr>
              <a:r>
                <a:rPr lang="en-US" sz="2887" spc="14">
                  <a:solidFill>
                    <a:srgbClr val="CDA63C"/>
                  </a:solidFill>
                  <a:latin typeface="Kollektif Bold"/>
                </a:rPr>
                <a:t>XII</a:t>
              </a:r>
            </a:p>
          </p:txBody>
        </p:sp>
      </p:grpSp>
      <p:grpSp>
        <p:nvGrpSpPr>
          <p:cNvPr name="Group 9" id="9"/>
          <p:cNvGrpSpPr/>
          <p:nvPr/>
        </p:nvGrpSpPr>
        <p:grpSpPr>
          <a:xfrm rot="5400000">
            <a:off x="16327592"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grpSp>
      <p:grpSp>
        <p:nvGrpSpPr>
          <p:cNvPr name="Group 16" id="16"/>
          <p:cNvGrpSpPr/>
          <p:nvPr/>
        </p:nvGrpSpPr>
        <p:grpSpPr>
          <a:xfrm rot="0">
            <a:off x="1028700" y="3109458"/>
            <a:ext cx="15322670" cy="3990249"/>
            <a:chOff x="0" y="0"/>
            <a:chExt cx="20430226" cy="5320332"/>
          </a:xfrm>
        </p:grpSpPr>
        <p:sp>
          <p:nvSpPr>
            <p:cNvPr name="TextBox 17" id="17"/>
            <p:cNvSpPr txBox="true"/>
            <p:nvPr/>
          </p:nvSpPr>
          <p:spPr>
            <a:xfrm rot="0">
              <a:off x="0" y="-133350"/>
              <a:ext cx="20430226" cy="4382968"/>
            </a:xfrm>
            <a:prstGeom prst="rect">
              <a:avLst/>
            </a:prstGeom>
          </p:spPr>
          <p:txBody>
            <a:bodyPr anchor="t" rtlCol="false" tIns="0" lIns="0" bIns="0" rIns="0">
              <a:spAutoFit/>
            </a:bodyPr>
            <a:lstStyle/>
            <a:p>
              <a:pPr algn="just">
                <a:lnSpc>
                  <a:spcPts val="5288"/>
                </a:lnSpc>
              </a:pPr>
              <a:r>
                <a:rPr lang="en-US" sz="3284" spc="82">
                  <a:solidFill>
                    <a:srgbClr val="1A1B18"/>
                  </a:solidFill>
                  <a:latin typeface="Kollektif"/>
                </a:rPr>
                <a:t>         Budaya berbelanja mencakup norma, kebiasaan, dan preferensi konsumen terkait dengan proses pembelian dan penggunaan produk. Kebiasaan belanja melibatkan frekuensi, waktu, dan tempat di mana konsumen melakukan pembelian. Budaya berbelanja juga mempengaruhi preferensi merek konsumen, interaksi dengan penjual, dan pengambilan keputusan pembelian.</a:t>
              </a:r>
            </a:p>
          </p:txBody>
        </p:sp>
        <p:sp>
          <p:nvSpPr>
            <p:cNvPr name="TextBox 18" id="18"/>
            <p:cNvSpPr txBox="true"/>
            <p:nvPr/>
          </p:nvSpPr>
          <p:spPr>
            <a:xfrm rot="0">
              <a:off x="0" y="4995813"/>
              <a:ext cx="20430226" cy="324519"/>
            </a:xfrm>
            <a:prstGeom prst="rect">
              <a:avLst/>
            </a:prstGeom>
          </p:spPr>
          <p:txBody>
            <a:bodyPr anchor="t" rtlCol="false" tIns="0" lIns="0" bIns="0" rIns="0">
              <a:spAutoFit/>
            </a:bodyPr>
            <a:lstStyle/>
            <a:p>
              <a:pPr>
                <a:lnSpc>
                  <a:spcPts val="2096"/>
                </a:lnSpc>
              </a:pPr>
            </a:p>
          </p:txBody>
        </p:sp>
      </p:grpSp>
      <p:sp>
        <p:nvSpPr>
          <p:cNvPr name="TextBox 19" id="19"/>
          <p:cNvSpPr txBox="true"/>
          <p:nvPr/>
        </p:nvSpPr>
        <p:spPr>
          <a:xfrm rot="0">
            <a:off x="1901046" y="6637569"/>
            <a:ext cx="14450324" cy="1415091"/>
          </a:xfrm>
          <a:prstGeom prst="rect">
            <a:avLst/>
          </a:prstGeom>
        </p:spPr>
        <p:txBody>
          <a:bodyPr anchor="t" rtlCol="false" tIns="0" lIns="0" bIns="0" rIns="0">
            <a:spAutoFit/>
          </a:bodyPr>
          <a:lstStyle/>
          <a:p>
            <a:pPr algn="just">
              <a:lnSpc>
                <a:spcPts val="5723"/>
              </a:lnSpc>
            </a:pPr>
            <a:r>
              <a:rPr lang="en-US" sz="3554" spc="88">
                <a:solidFill>
                  <a:srgbClr val="1A1B18"/>
                </a:solidFill>
                <a:latin typeface="Kollektif"/>
              </a:rPr>
              <a:t>Budaya berbelanja mencakup norma, kebiasaan, dan preferensi konsumen terkait dengan proses pembelian dan penggunaan produk.</a:t>
            </a:r>
          </a:p>
        </p:txBody>
      </p:sp>
      <p:sp>
        <p:nvSpPr>
          <p:cNvPr name="TextBox 20" id="20"/>
          <p:cNvSpPr txBox="true"/>
          <p:nvPr/>
        </p:nvSpPr>
        <p:spPr>
          <a:xfrm rot="0">
            <a:off x="1901046" y="8221767"/>
            <a:ext cx="14450324" cy="1415091"/>
          </a:xfrm>
          <a:prstGeom prst="rect">
            <a:avLst/>
          </a:prstGeom>
        </p:spPr>
        <p:txBody>
          <a:bodyPr anchor="t" rtlCol="false" tIns="0" lIns="0" bIns="0" rIns="0">
            <a:spAutoFit/>
          </a:bodyPr>
          <a:lstStyle/>
          <a:p>
            <a:pPr algn="just">
              <a:lnSpc>
                <a:spcPts val="5723"/>
              </a:lnSpc>
            </a:pPr>
            <a:r>
              <a:rPr lang="en-US" sz="3554" spc="88">
                <a:solidFill>
                  <a:srgbClr val="1A1B18"/>
                </a:solidFill>
                <a:latin typeface="Kollektif"/>
              </a:rPr>
              <a:t>Kebiasaan belanja melibatkan frekuensi, waktu, dan tempat di mana konsumen melakukan pembelian.</a:t>
            </a:r>
          </a:p>
        </p:txBody>
      </p:sp>
      <p:sp>
        <p:nvSpPr>
          <p:cNvPr name="Freeform 21" id="21"/>
          <p:cNvSpPr/>
          <p:nvPr/>
        </p:nvSpPr>
        <p:spPr>
          <a:xfrm flipH="false" flipV="false" rot="0">
            <a:off x="1028700" y="7144606"/>
            <a:ext cx="589793" cy="536711"/>
          </a:xfrm>
          <a:custGeom>
            <a:avLst/>
            <a:gdLst/>
            <a:ahLst/>
            <a:cxnLst/>
            <a:rect r="r" b="b" t="t" l="l"/>
            <a:pathLst>
              <a:path h="536711" w="589793">
                <a:moveTo>
                  <a:pt x="0" y="0"/>
                </a:moveTo>
                <a:lnTo>
                  <a:pt x="589793" y="0"/>
                </a:lnTo>
                <a:lnTo>
                  <a:pt x="589793" y="536711"/>
                </a:lnTo>
                <a:lnTo>
                  <a:pt x="0" y="536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028700" y="8721589"/>
            <a:ext cx="589793" cy="536711"/>
          </a:xfrm>
          <a:custGeom>
            <a:avLst/>
            <a:gdLst/>
            <a:ahLst/>
            <a:cxnLst/>
            <a:rect r="r" b="b" t="t" l="l"/>
            <a:pathLst>
              <a:path h="536711" w="589793">
                <a:moveTo>
                  <a:pt x="0" y="0"/>
                </a:moveTo>
                <a:lnTo>
                  <a:pt x="589793" y="0"/>
                </a:lnTo>
                <a:lnTo>
                  <a:pt x="589793" y="536711"/>
                </a:lnTo>
                <a:lnTo>
                  <a:pt x="0" y="536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917264"/>
            <a:ext cx="15322670" cy="6369736"/>
            <a:chOff x="0" y="0"/>
            <a:chExt cx="20430226" cy="8492981"/>
          </a:xfrm>
        </p:grpSpPr>
        <p:sp>
          <p:nvSpPr>
            <p:cNvPr name="TextBox 3" id="3"/>
            <p:cNvSpPr txBox="true"/>
            <p:nvPr/>
          </p:nvSpPr>
          <p:spPr>
            <a:xfrm rot="0">
              <a:off x="0" y="-142875"/>
              <a:ext cx="20430226" cy="7223719"/>
            </a:xfrm>
            <a:prstGeom prst="rect">
              <a:avLst/>
            </a:prstGeom>
          </p:spPr>
          <p:txBody>
            <a:bodyPr anchor="t" rtlCol="false" tIns="0" lIns="0" bIns="0" rIns="0">
              <a:spAutoFit/>
            </a:bodyPr>
            <a:lstStyle/>
            <a:p>
              <a:pPr algn="just">
                <a:lnSpc>
                  <a:spcPts val="5434"/>
                </a:lnSpc>
              </a:pPr>
              <a:r>
                <a:rPr lang="en-US" sz="3375" spc="84">
                  <a:solidFill>
                    <a:srgbClr val="1A1B18"/>
                  </a:solidFill>
                  <a:latin typeface="Kollektif"/>
                </a:rPr>
                <a:t>           Budaya konsumen mempengaruhi perilaku konsumen melalui nilai-nilai, norma, dan praktik yang diwariskan dan dibagikan dalam masyarakat. Konsep "invisible hand" menjelaskan pengaruh tak langsung budaya terhadap perilaku konsumen. Budaya mempengaruhi pemenuhan kebutuhan, preferensi produk, dan pola berbelanja. Pemahaman yang mendalam tentang budaya konsumen penting dalam merancang strategi pemasaran yang efektif. Perusahaan harus memperhatikan nilai-nilai budaya yang dominan untuk memenuhi kebutuhan dan preferensi konsumen dengan relevan.</a:t>
              </a:r>
            </a:p>
          </p:txBody>
        </p:sp>
        <p:sp>
          <p:nvSpPr>
            <p:cNvPr name="TextBox 4" id="4"/>
            <p:cNvSpPr txBox="true"/>
            <p:nvPr/>
          </p:nvSpPr>
          <p:spPr>
            <a:xfrm rot="0">
              <a:off x="0" y="8045518"/>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Kesimpulan</a:t>
              </a:r>
            </a:p>
          </p:txBody>
        </p:sp>
        <p:sp>
          <p:nvSpPr>
            <p:cNvPr name="AutoShape 7" id="7"/>
            <p:cNvSpPr/>
            <p:nvPr/>
          </p:nvSpPr>
          <p:spPr>
            <a:xfrm rot="0">
              <a:off x="0" y="1853043"/>
              <a:ext cx="18103970" cy="41466"/>
            </a:xfrm>
            <a:prstGeom prst="rect">
              <a:avLst/>
            </a:prstGeom>
            <a:solidFill>
              <a:srgbClr val="CDA63C"/>
            </a:solidFill>
          </p:spPr>
        </p:sp>
      </p:grpSp>
      <p:grpSp>
        <p:nvGrpSpPr>
          <p:cNvPr name="Group 8" id="8"/>
          <p:cNvGrpSpPr/>
          <p:nvPr/>
        </p:nvGrpSpPr>
        <p:grpSpPr>
          <a:xfrm rot="0">
            <a:off x="16152955" y="1028700"/>
            <a:ext cx="1106345" cy="869349"/>
            <a:chOff x="0" y="0"/>
            <a:chExt cx="1475127" cy="1159132"/>
          </a:xfrm>
        </p:grpSpPr>
        <p:grpSp>
          <p:nvGrpSpPr>
            <p:cNvPr name="Group 9" id="9"/>
            <p:cNvGrpSpPr/>
            <p:nvPr/>
          </p:nvGrpSpPr>
          <p:grpSpPr>
            <a:xfrm rot="0">
              <a:off x="0" y="0"/>
              <a:ext cx="1475127" cy="1159132"/>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94299" y="321121"/>
              <a:ext cx="886529" cy="535940"/>
            </a:xfrm>
            <a:prstGeom prst="rect">
              <a:avLst/>
            </a:prstGeom>
          </p:spPr>
          <p:txBody>
            <a:bodyPr anchor="t" rtlCol="false" tIns="0" lIns="0" bIns="0" rIns="0">
              <a:spAutoFit/>
            </a:bodyPr>
            <a:lstStyle/>
            <a:p>
              <a:pPr algn="ctr">
                <a:lnSpc>
                  <a:spcPts val="3052"/>
                </a:lnSpc>
              </a:pPr>
              <a:r>
                <a:rPr lang="en-US" sz="2775" spc="13">
                  <a:solidFill>
                    <a:srgbClr val="FAFAFA"/>
                  </a:solidFill>
                  <a:latin typeface="Kollektif Bold"/>
                </a:rPr>
                <a:t>XIII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C8AB5B"/>
        </a:solidFill>
      </p:bgPr>
    </p:bg>
    <p:spTree>
      <p:nvGrpSpPr>
        <p:cNvPr id="1" name=""/>
        <p:cNvGrpSpPr/>
        <p:nvPr/>
      </p:nvGrpSpPr>
      <p:grpSpPr>
        <a:xfrm>
          <a:off x="0" y="0"/>
          <a:ext cx="0" cy="0"/>
          <a:chOff x="0" y="0"/>
          <a:chExt cx="0" cy="0"/>
        </a:xfrm>
      </p:grpSpPr>
      <p:sp>
        <p:nvSpPr>
          <p:cNvPr name="TextBox 2" id="2"/>
          <p:cNvSpPr txBox="true"/>
          <p:nvPr/>
        </p:nvSpPr>
        <p:spPr>
          <a:xfrm rot="0">
            <a:off x="2890320" y="3844925"/>
            <a:ext cx="12507360" cy="1387475"/>
          </a:xfrm>
          <a:prstGeom prst="rect">
            <a:avLst/>
          </a:prstGeom>
        </p:spPr>
        <p:txBody>
          <a:bodyPr anchor="t" rtlCol="false" tIns="0" lIns="0" bIns="0" rIns="0">
            <a:spAutoFit/>
          </a:bodyPr>
          <a:lstStyle/>
          <a:p>
            <a:pPr algn="ctr">
              <a:lnSpc>
                <a:spcPts val="10599"/>
              </a:lnSpc>
            </a:pPr>
            <a:r>
              <a:rPr lang="en-US" sz="9999">
                <a:solidFill>
                  <a:srgbClr val="1A1B18"/>
                </a:solidFill>
                <a:latin typeface="League Spartan"/>
              </a:rPr>
              <a:t>Thank you</a:t>
            </a:r>
          </a:p>
        </p:txBody>
      </p:sp>
      <p:sp>
        <p:nvSpPr>
          <p:cNvPr name="TextBox 3" id="3"/>
          <p:cNvSpPr txBox="true"/>
          <p:nvPr/>
        </p:nvSpPr>
        <p:spPr>
          <a:xfrm rot="0">
            <a:off x="10748274" y="8559799"/>
            <a:ext cx="6191396" cy="748031"/>
          </a:xfrm>
          <a:prstGeom prst="rect">
            <a:avLst/>
          </a:prstGeom>
        </p:spPr>
        <p:txBody>
          <a:bodyPr anchor="t" rtlCol="false" tIns="0" lIns="0" bIns="0" rIns="0">
            <a:spAutoFit/>
          </a:bodyPr>
          <a:lstStyle/>
          <a:p>
            <a:pPr algn="r">
              <a:lnSpc>
                <a:spcPts val="6019"/>
              </a:lnSpc>
            </a:pPr>
            <a:r>
              <a:rPr lang="en-US" sz="4299">
                <a:solidFill>
                  <a:srgbClr val="1A1B18"/>
                </a:solidFill>
                <a:latin typeface="Glacial Indifference"/>
              </a:rPr>
              <a:t>CHAERANY ARIEF, S.Pi</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678411"/>
            <a:ext cx="15322670" cy="5941262"/>
            <a:chOff x="0" y="0"/>
            <a:chExt cx="20430226" cy="7921683"/>
          </a:xfrm>
        </p:grpSpPr>
        <p:sp>
          <p:nvSpPr>
            <p:cNvPr name="TextBox 3" id="3"/>
            <p:cNvSpPr txBox="true"/>
            <p:nvPr/>
          </p:nvSpPr>
          <p:spPr>
            <a:xfrm rot="0">
              <a:off x="0" y="-152400"/>
              <a:ext cx="20430226" cy="6661946"/>
            </a:xfrm>
            <a:prstGeom prst="rect">
              <a:avLst/>
            </a:prstGeom>
          </p:spPr>
          <p:txBody>
            <a:bodyPr anchor="t" rtlCol="false" tIns="0" lIns="0" bIns="0" rIns="0">
              <a:spAutoFit/>
            </a:bodyPr>
            <a:lstStyle/>
            <a:p>
              <a:pPr algn="just">
                <a:lnSpc>
                  <a:spcPts val="5724"/>
                </a:lnSpc>
              </a:pPr>
              <a:r>
                <a:rPr lang="en-US" sz="3555" spc="88">
                  <a:solidFill>
                    <a:srgbClr val="1A1B18"/>
                  </a:solidFill>
                  <a:latin typeface="Kollektif"/>
                </a:rPr>
                <a:t>     Budaya konsumen mempengaruhi preferensi, keputusan, dan pola konsumsi individu. Budaya adalah kumpulan nilai, keyakinan, norma, dan praktik yang dipelajari dan diterima dalam masyarakat. Budaya berperan sebagai "tangan tak terlihat" yang mengarahkan perilaku konsumen. Konsumen dipengaruhi oleh budaya dalam memilih produk, merek, dan cara konsumsi. Pemahaman budaya konsumen membantu mengenali faktor-faktor yang membentuk preferensi dan keputusan konsumen. </a:t>
              </a:r>
            </a:p>
          </p:txBody>
        </p:sp>
        <p:sp>
          <p:nvSpPr>
            <p:cNvPr name="TextBox 4" id="4"/>
            <p:cNvSpPr txBox="true"/>
            <p:nvPr/>
          </p:nvSpPr>
          <p:spPr>
            <a:xfrm rot="0">
              <a:off x="0" y="7474219"/>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Latar Belakang</a:t>
              </a:r>
            </a:p>
          </p:txBody>
        </p:sp>
        <p:sp>
          <p:nvSpPr>
            <p:cNvPr name="AutoShape 7" id="7"/>
            <p:cNvSpPr/>
            <p:nvPr/>
          </p:nvSpPr>
          <p:spPr>
            <a:xfrm rot="0">
              <a:off x="0" y="1853043"/>
              <a:ext cx="18103970" cy="41466"/>
            </a:xfrm>
            <a:prstGeom prst="rect">
              <a:avLst/>
            </a:prstGeom>
            <a:solidFill>
              <a:srgbClr val="CDA63C"/>
            </a:solidFill>
          </p:spPr>
        </p:sp>
      </p:grpSp>
      <p:grpSp>
        <p:nvGrpSpPr>
          <p:cNvPr name="Group 8" id="8"/>
          <p:cNvGrpSpPr/>
          <p:nvPr/>
        </p:nvGrpSpPr>
        <p:grpSpPr>
          <a:xfrm rot="0">
            <a:off x="16351370" y="1028700"/>
            <a:ext cx="907930" cy="900305"/>
            <a:chOff x="0" y="0"/>
            <a:chExt cx="1210574" cy="1200407"/>
          </a:xfrm>
        </p:grpSpPr>
        <p:grpSp>
          <p:nvGrpSpPr>
            <p:cNvPr name="Group 9" id="9"/>
            <p:cNvGrpSpPr/>
            <p:nvPr/>
          </p:nvGrpSpPr>
          <p:grpSpPr>
            <a:xfrm rot="0">
              <a:off x="0" y="0"/>
              <a:ext cx="1210574" cy="1200407"/>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FAFAFA"/>
                  </a:solidFill>
                  <a:latin typeface="Kollektif Bold"/>
                </a:rPr>
                <a:t>ii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C8AB5B"/>
        </a:solidFill>
      </p:bgPr>
    </p:bg>
    <p:spTree>
      <p:nvGrpSpPr>
        <p:cNvPr id="1" name=""/>
        <p:cNvGrpSpPr/>
        <p:nvPr/>
      </p:nvGrpSpPr>
      <p:grpSpPr>
        <a:xfrm>
          <a:off x="0" y="0"/>
          <a:ext cx="0" cy="0"/>
          <a:chOff x="0" y="0"/>
          <a:chExt cx="0" cy="0"/>
        </a:xfrm>
      </p:grpSpPr>
      <p:grpSp>
        <p:nvGrpSpPr>
          <p:cNvPr name="Group 2" id="2"/>
          <p:cNvGrpSpPr/>
          <p:nvPr/>
        </p:nvGrpSpPr>
        <p:grpSpPr>
          <a:xfrm rot="0">
            <a:off x="1028700" y="3703027"/>
            <a:ext cx="15322670" cy="5555273"/>
            <a:chOff x="0" y="0"/>
            <a:chExt cx="20430226" cy="7407031"/>
          </a:xfrm>
        </p:grpSpPr>
        <p:sp>
          <p:nvSpPr>
            <p:cNvPr name="TextBox 3" id="3"/>
            <p:cNvSpPr txBox="true"/>
            <p:nvPr/>
          </p:nvSpPr>
          <p:spPr>
            <a:xfrm rot="0">
              <a:off x="0" y="-133350"/>
              <a:ext cx="20430226" cy="6128244"/>
            </a:xfrm>
            <a:prstGeom prst="rect">
              <a:avLst/>
            </a:prstGeom>
          </p:spPr>
          <p:txBody>
            <a:bodyPr anchor="t" rtlCol="false" tIns="0" lIns="0" bIns="0" rIns="0">
              <a:spAutoFit/>
            </a:bodyPr>
            <a:lstStyle/>
            <a:p>
              <a:pPr algn="just">
                <a:lnSpc>
                  <a:spcPts val="5289"/>
                </a:lnSpc>
              </a:pPr>
              <a:r>
                <a:rPr lang="en-US" sz="3285" spc="82">
                  <a:solidFill>
                    <a:srgbClr val="1A1B18"/>
                  </a:solidFill>
                  <a:latin typeface="Kollektif"/>
                </a:rPr>
                <a:t>            Budaya adalah seperangkat nilai-nilai, norma, kepercayaan, dan praktik yang diwariskan dan dibagikan oleh masyarakat. Ini meliputi bahasa, agama, adat istiadat, seni, sistem sosial, cara berpikir, dan cara bertindak. Nilai dan norma budaya mempengaruhi keputusan dan perilaku individu. Perubahan budaya terjadi melalui interaksi, inovasi, dan faktor eksternal seperti globalisasi dan teknologi. Budaya adalah sesuatu yang dinamis.  Budaya memainkan peran penting dalam preferensi, keputusan, dan perilaku konsumen.</a:t>
              </a:r>
            </a:p>
          </p:txBody>
        </p:sp>
        <p:sp>
          <p:nvSpPr>
            <p:cNvPr name="TextBox 4" id="4"/>
            <p:cNvSpPr txBox="true"/>
            <p:nvPr/>
          </p:nvSpPr>
          <p:spPr>
            <a:xfrm rot="0">
              <a:off x="0" y="6959568"/>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Pengertian Budaya</a:t>
              </a:r>
            </a:p>
          </p:txBody>
        </p:sp>
        <p:sp>
          <p:nvSpPr>
            <p:cNvPr name="AutoShape 7" id="7"/>
            <p:cNvSpPr/>
            <p:nvPr/>
          </p:nvSpPr>
          <p:spPr>
            <a:xfrm rot="0">
              <a:off x="0" y="1853043"/>
              <a:ext cx="18103970" cy="41466"/>
            </a:xfrm>
            <a:prstGeom prst="rect">
              <a:avLst/>
            </a:prstGeom>
            <a:solidFill>
              <a:srgbClr val="FAFAFA"/>
            </a:solidFill>
          </p:spPr>
        </p:sp>
      </p:grpSp>
      <p:grpSp>
        <p:nvGrpSpPr>
          <p:cNvPr name="Group 8" id="8"/>
          <p:cNvGrpSpPr/>
          <p:nvPr/>
        </p:nvGrpSpPr>
        <p:grpSpPr>
          <a:xfrm rot="0">
            <a:off x="16351370" y="1028700"/>
            <a:ext cx="907930" cy="900305"/>
            <a:chOff x="0" y="0"/>
            <a:chExt cx="1210574" cy="1200407"/>
          </a:xfrm>
        </p:grpSpPr>
        <p:grpSp>
          <p:nvGrpSpPr>
            <p:cNvPr name="Group 9" id="9"/>
            <p:cNvGrpSpPr/>
            <p:nvPr/>
          </p:nvGrpSpPr>
          <p:grpSpPr>
            <a:xfrm rot="0">
              <a:off x="0" y="0"/>
              <a:ext cx="1210574" cy="1200407"/>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11" id="11"/>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CDA63C"/>
                  </a:solidFill>
                  <a:latin typeface="Kollektif Bold"/>
                </a:rPr>
                <a:t>Iii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gr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40980" y="3439196"/>
            <a:ext cx="15322670" cy="7222299"/>
            <a:chOff x="0" y="0"/>
            <a:chExt cx="20430226" cy="9629732"/>
          </a:xfrm>
        </p:grpSpPr>
        <p:sp>
          <p:nvSpPr>
            <p:cNvPr name="TextBox 3" id="3"/>
            <p:cNvSpPr txBox="true"/>
            <p:nvPr/>
          </p:nvSpPr>
          <p:spPr>
            <a:xfrm rot="0">
              <a:off x="0" y="-142875"/>
              <a:ext cx="20430226" cy="8360470"/>
            </a:xfrm>
            <a:prstGeom prst="rect">
              <a:avLst/>
            </a:prstGeom>
          </p:spPr>
          <p:txBody>
            <a:bodyPr anchor="t" rtlCol="false" tIns="0" lIns="0" bIns="0" rIns="0">
              <a:spAutoFit/>
            </a:bodyPr>
            <a:lstStyle/>
            <a:p>
              <a:pPr algn="just" marL="748223" indent="-374112" lvl="1">
                <a:lnSpc>
                  <a:spcPts val="5579"/>
                </a:lnSpc>
                <a:buFont typeface="Arial"/>
                <a:buChar char="•"/>
              </a:pPr>
              <a:r>
                <a:rPr lang="en-US" sz="3465" spc="86">
                  <a:solidFill>
                    <a:srgbClr val="1A1B18"/>
                  </a:solidFill>
                  <a:latin typeface="Kollektif"/>
                </a:rPr>
                <a:t>Konsep "invisible hand" mengacu pada pengaruh tak langsung budaya terhadap perilaku konsumen.</a:t>
              </a:r>
            </a:p>
            <a:p>
              <a:pPr algn="just" marL="748223" indent="-374112" lvl="1">
                <a:lnSpc>
                  <a:spcPts val="5579"/>
                </a:lnSpc>
                <a:buFont typeface="Arial"/>
                <a:buChar char="•"/>
              </a:pPr>
              <a:r>
                <a:rPr lang="en-US" sz="3465" spc="86">
                  <a:solidFill>
                    <a:srgbClr val="1A1B18"/>
                  </a:solidFill>
                  <a:latin typeface="Kollektif"/>
                </a:rPr>
                <a:t>Budaya secara tidak sadar membentuk preferensi dan keputusan konsumen melalui pembelajaran dan sosialisasi.</a:t>
              </a:r>
            </a:p>
            <a:p>
              <a:pPr algn="just" marL="748223" indent="-374112" lvl="1">
                <a:lnSpc>
                  <a:spcPts val="5579"/>
                </a:lnSpc>
                <a:buFont typeface="Arial"/>
                <a:buChar char="•"/>
              </a:pPr>
              <a:r>
                <a:rPr lang="en-US" sz="3465" spc="86">
                  <a:solidFill>
                    <a:srgbClr val="1A1B18"/>
                  </a:solidFill>
                  <a:latin typeface="Kollektif"/>
                </a:rPr>
                <a:t>Contoh pengaruh budaya terlihat pada preferensi makanan dan merek.</a:t>
              </a:r>
            </a:p>
            <a:p>
              <a:pPr algn="just" marL="748223" indent="-374112" lvl="1">
                <a:lnSpc>
                  <a:spcPts val="5579"/>
                </a:lnSpc>
                <a:buFont typeface="Arial"/>
                <a:buChar char="•"/>
              </a:pPr>
              <a:r>
                <a:rPr lang="en-US" sz="3465" spc="86">
                  <a:solidFill>
                    <a:srgbClr val="1A1B18"/>
                  </a:solidFill>
                  <a:latin typeface="Kollektif"/>
                </a:rPr>
                <a:t>Budaya mempengaruhi pandangan terhadap makanan seperti sushi atau daging mentah.</a:t>
              </a:r>
            </a:p>
            <a:p>
              <a:pPr algn="just" marL="748223" indent="-374112" lvl="1">
                <a:lnSpc>
                  <a:spcPts val="5579"/>
                </a:lnSpc>
                <a:buFont typeface="Arial"/>
                <a:buChar char="•"/>
              </a:pPr>
              <a:r>
                <a:rPr lang="en-US" sz="3465" spc="86">
                  <a:solidFill>
                    <a:srgbClr val="1A1B18"/>
                  </a:solidFill>
                  <a:latin typeface="Kollektif"/>
                </a:rPr>
                <a:t>Merek tertentu mendapatkan preferensi dan loyalitas berdasarkan nilai-nilai budaya.</a:t>
              </a:r>
            </a:p>
          </p:txBody>
        </p:sp>
        <p:sp>
          <p:nvSpPr>
            <p:cNvPr name="TextBox 4" id="4"/>
            <p:cNvSpPr txBox="true"/>
            <p:nvPr/>
          </p:nvSpPr>
          <p:spPr>
            <a:xfrm rot="0">
              <a:off x="0" y="9182269"/>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Invisible Hand dari Budaya</a:t>
              </a:r>
            </a:p>
          </p:txBody>
        </p:sp>
        <p:sp>
          <p:nvSpPr>
            <p:cNvPr name="AutoShape 7" id="7"/>
            <p:cNvSpPr/>
            <p:nvPr/>
          </p:nvSpPr>
          <p:spPr>
            <a:xfrm rot="0">
              <a:off x="0" y="1853043"/>
              <a:ext cx="18103970" cy="41466"/>
            </a:xfrm>
            <a:prstGeom prst="rect">
              <a:avLst/>
            </a:prstGeom>
            <a:solidFill>
              <a:srgbClr val="CDA63C"/>
            </a:solidFill>
          </p:spPr>
        </p:sp>
      </p:grpSp>
      <p:grpSp>
        <p:nvGrpSpPr>
          <p:cNvPr name="Group 8" id="8"/>
          <p:cNvGrpSpPr/>
          <p:nvPr/>
        </p:nvGrpSpPr>
        <p:grpSpPr>
          <a:xfrm rot="0">
            <a:off x="16351370" y="1028700"/>
            <a:ext cx="907930" cy="900305"/>
            <a:chOff x="0" y="0"/>
            <a:chExt cx="1210574" cy="1200407"/>
          </a:xfrm>
        </p:grpSpPr>
        <p:grpSp>
          <p:nvGrpSpPr>
            <p:cNvPr name="Group 9" id="9"/>
            <p:cNvGrpSpPr/>
            <p:nvPr/>
          </p:nvGrpSpPr>
          <p:grpSpPr>
            <a:xfrm rot="0">
              <a:off x="0" y="0"/>
              <a:ext cx="1210574" cy="1200407"/>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FAFAFA"/>
                  </a:solidFill>
                  <a:latin typeface="Kollektif Bold"/>
                </a:rPr>
                <a:t>IV</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C8AB5B"/>
        </a:solidFill>
      </p:bgPr>
    </p:bg>
    <p:spTree>
      <p:nvGrpSpPr>
        <p:cNvPr id="1" name=""/>
        <p:cNvGrpSpPr/>
        <p:nvPr/>
      </p:nvGrpSpPr>
      <p:grpSpPr>
        <a:xfrm>
          <a:off x="0" y="0"/>
          <a:ext cx="0" cy="0"/>
          <a:chOff x="0" y="0"/>
          <a:chExt cx="0" cy="0"/>
        </a:xfrm>
      </p:grpSpPr>
      <p:grpSp>
        <p:nvGrpSpPr>
          <p:cNvPr name="Group 2" id="2"/>
          <p:cNvGrpSpPr/>
          <p:nvPr/>
        </p:nvGrpSpPr>
        <p:grpSpPr>
          <a:xfrm rot="0">
            <a:off x="1028700" y="1085356"/>
            <a:ext cx="13577977" cy="1201672"/>
            <a:chOff x="0" y="0"/>
            <a:chExt cx="18103970" cy="1602229"/>
          </a:xfrm>
        </p:grpSpPr>
        <p:sp>
          <p:nvSpPr>
            <p:cNvPr name="TextBox 3" id="3"/>
            <p:cNvSpPr txBox="true"/>
            <p:nvPr/>
          </p:nvSpPr>
          <p:spPr>
            <a:xfrm rot="0">
              <a:off x="0" y="-142875"/>
              <a:ext cx="18103970" cy="1264529"/>
            </a:xfrm>
            <a:prstGeom prst="rect">
              <a:avLst/>
            </a:prstGeom>
          </p:spPr>
          <p:txBody>
            <a:bodyPr anchor="t" rtlCol="false" tIns="0" lIns="0" bIns="0" rIns="0">
              <a:spAutoFit/>
            </a:bodyPr>
            <a:lstStyle/>
            <a:p>
              <a:pPr>
                <a:lnSpc>
                  <a:spcPts val="6901"/>
                </a:lnSpc>
              </a:pPr>
              <a:r>
                <a:rPr lang="en-US" sz="5521">
                  <a:solidFill>
                    <a:srgbClr val="1A1B18"/>
                  </a:solidFill>
                  <a:latin typeface="Chunk Five"/>
                </a:rPr>
                <a:t>Budaya Dalam Memuaskan Kebutuhan</a:t>
              </a:r>
            </a:p>
          </p:txBody>
        </p:sp>
        <p:sp>
          <p:nvSpPr>
            <p:cNvPr name="AutoShape 4" id="4"/>
            <p:cNvSpPr/>
            <p:nvPr/>
          </p:nvSpPr>
          <p:spPr>
            <a:xfrm rot="0">
              <a:off x="0" y="1560763"/>
              <a:ext cx="18103970" cy="41466"/>
            </a:xfrm>
            <a:prstGeom prst="rect">
              <a:avLst/>
            </a:prstGeom>
            <a:solidFill>
              <a:srgbClr val="FAFAFA"/>
            </a:solidFill>
          </p:spPr>
        </p:sp>
      </p:grpSp>
      <p:grpSp>
        <p:nvGrpSpPr>
          <p:cNvPr name="Group 5" id="5"/>
          <p:cNvGrpSpPr/>
          <p:nvPr/>
        </p:nvGrpSpPr>
        <p:grpSpPr>
          <a:xfrm rot="0">
            <a:off x="16351370" y="1028700"/>
            <a:ext cx="907930" cy="900305"/>
            <a:chOff x="0" y="0"/>
            <a:chExt cx="1210574" cy="1200407"/>
          </a:xfrm>
        </p:grpSpPr>
        <p:grpSp>
          <p:nvGrpSpPr>
            <p:cNvPr name="Group 6" id="6"/>
            <p:cNvGrpSpPr/>
            <p:nvPr/>
          </p:nvGrpSpPr>
          <p:grpSpPr>
            <a:xfrm rot="0">
              <a:off x="0" y="0"/>
              <a:ext cx="1210574" cy="1200407"/>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8" id="8"/>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CDA63C"/>
                  </a:solidFill>
                  <a:latin typeface="Kollektif Bold"/>
                </a:rPr>
                <a:t>v</a:t>
              </a:r>
            </a:p>
          </p:txBody>
        </p:sp>
      </p:grpSp>
      <p:grpSp>
        <p:nvGrpSpPr>
          <p:cNvPr name="Group 9" id="9"/>
          <p:cNvGrpSpPr/>
          <p:nvPr/>
        </p:nvGrpSpPr>
        <p:grpSpPr>
          <a:xfrm rot="5400000">
            <a:off x="16327592"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grpSp>
      <p:grpSp>
        <p:nvGrpSpPr>
          <p:cNvPr name="Group 16" id="16"/>
          <p:cNvGrpSpPr/>
          <p:nvPr/>
        </p:nvGrpSpPr>
        <p:grpSpPr>
          <a:xfrm rot="0">
            <a:off x="1028700" y="3147677"/>
            <a:ext cx="15322670" cy="6451018"/>
            <a:chOff x="0" y="0"/>
            <a:chExt cx="20430226" cy="8601357"/>
          </a:xfrm>
        </p:grpSpPr>
        <p:sp>
          <p:nvSpPr>
            <p:cNvPr name="TextBox 17" id="17"/>
            <p:cNvSpPr txBox="true"/>
            <p:nvPr/>
          </p:nvSpPr>
          <p:spPr>
            <a:xfrm rot="0">
              <a:off x="0" y="-142875"/>
              <a:ext cx="20430226" cy="7673517"/>
            </a:xfrm>
            <a:prstGeom prst="rect">
              <a:avLst/>
            </a:prstGeom>
          </p:spPr>
          <p:txBody>
            <a:bodyPr anchor="t" rtlCol="false" tIns="0" lIns="0" bIns="0" rIns="0">
              <a:spAutoFit/>
            </a:bodyPr>
            <a:lstStyle/>
            <a:p>
              <a:pPr algn="just">
                <a:lnSpc>
                  <a:spcPts val="5795"/>
                </a:lnSpc>
              </a:pPr>
              <a:r>
                <a:rPr lang="en-US" sz="3599" spc="89">
                  <a:solidFill>
                    <a:srgbClr val="1A1B18"/>
                  </a:solidFill>
                  <a:latin typeface="Kollektif"/>
                </a:rPr>
                <a:t>      Budaya memainkan peran krusial dalam memuaskan kebutuhan konsumen. Nilai-nilai budaya mempengaruhi pemahaman kita tentang keinginan dan kebutuhan yang mendorong konsumsi. Setiap budaya memiliki tata nilai yang berbeda, yang menentukan prioritas dan preferensi dalam memenuhi kebutuhan individu dan kelompok. Misalnya, budaya yang menghargai kolektivisme dan keseimbangan sosial mungkin menekankan kebutuhan bersama dan harmoni dalam memenuhi kebutuhan dasar seperti makanan, pakaian, dan tempat tinggal. </a:t>
              </a:r>
            </a:p>
          </p:txBody>
        </p:sp>
        <p:sp>
          <p:nvSpPr>
            <p:cNvPr name="TextBox 18" id="18"/>
            <p:cNvSpPr txBox="true"/>
            <p:nvPr/>
          </p:nvSpPr>
          <p:spPr>
            <a:xfrm rot="0">
              <a:off x="0" y="8276838"/>
              <a:ext cx="20430226" cy="324519"/>
            </a:xfrm>
            <a:prstGeom prst="rect">
              <a:avLst/>
            </a:prstGeom>
          </p:spPr>
          <p:txBody>
            <a:bodyPr anchor="t" rtlCol="false" tIns="0" lIns="0" bIns="0" rIns="0">
              <a:spAutoFit/>
            </a:bodyPr>
            <a:lstStyle/>
            <a:p>
              <a:pPr>
                <a:lnSpc>
                  <a:spcPts val="2096"/>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847418"/>
            <a:ext cx="15322670" cy="5683936"/>
            <a:chOff x="0" y="0"/>
            <a:chExt cx="20430226" cy="7578581"/>
          </a:xfrm>
        </p:grpSpPr>
        <p:sp>
          <p:nvSpPr>
            <p:cNvPr name="TextBox 3" id="3"/>
            <p:cNvSpPr txBox="true"/>
            <p:nvPr/>
          </p:nvSpPr>
          <p:spPr>
            <a:xfrm rot="0">
              <a:off x="0" y="-142875"/>
              <a:ext cx="20430226" cy="6309319"/>
            </a:xfrm>
            <a:prstGeom prst="rect">
              <a:avLst/>
            </a:prstGeom>
          </p:spPr>
          <p:txBody>
            <a:bodyPr anchor="t" rtlCol="false" tIns="0" lIns="0" bIns="0" rIns="0">
              <a:spAutoFit/>
            </a:bodyPr>
            <a:lstStyle/>
            <a:p>
              <a:pPr algn="just">
                <a:lnSpc>
                  <a:spcPts val="5434"/>
                </a:lnSpc>
              </a:pPr>
              <a:r>
                <a:rPr lang="en-US" sz="3375" spc="84">
                  <a:solidFill>
                    <a:srgbClr val="1A1B18"/>
                  </a:solidFill>
                  <a:latin typeface="Kollektif"/>
                </a:rPr>
                <a:t>             Budaya yang mengutamakan individualisme dan prestasi mungkin lebih cenderung memprioritaskan kebutuhan untuk status, pencapaian pribadi, dan produk yang membedakan diri dari orang lain. Budaya juga mempengaruhi preferensi terhadap jenis produk atau layanan tertentu, serta cara konsumen mencari pemenuhan kebutuhan. Dalam rangka memahami dan memenuhi kebutuhan konsumen secara efektif, perusahaan dan pemasar perlu memperhatikan nilai-nilai budaya yang dominan dalam pasar mereka. </a:t>
              </a:r>
            </a:p>
          </p:txBody>
        </p:sp>
        <p:sp>
          <p:nvSpPr>
            <p:cNvPr name="TextBox 4" id="4"/>
            <p:cNvSpPr txBox="true"/>
            <p:nvPr/>
          </p:nvSpPr>
          <p:spPr>
            <a:xfrm rot="0">
              <a:off x="0" y="7131118"/>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201672"/>
            <a:chOff x="0" y="0"/>
            <a:chExt cx="18103970" cy="1602229"/>
          </a:xfrm>
        </p:grpSpPr>
        <p:sp>
          <p:nvSpPr>
            <p:cNvPr name="TextBox 6" id="6"/>
            <p:cNvSpPr txBox="true"/>
            <p:nvPr/>
          </p:nvSpPr>
          <p:spPr>
            <a:xfrm rot="0">
              <a:off x="0" y="-142875"/>
              <a:ext cx="18103970" cy="1264529"/>
            </a:xfrm>
            <a:prstGeom prst="rect">
              <a:avLst/>
            </a:prstGeom>
          </p:spPr>
          <p:txBody>
            <a:bodyPr anchor="t" rtlCol="false" tIns="0" lIns="0" bIns="0" rIns="0">
              <a:spAutoFit/>
            </a:bodyPr>
            <a:lstStyle/>
            <a:p>
              <a:pPr>
                <a:lnSpc>
                  <a:spcPts val="6901"/>
                </a:lnSpc>
              </a:pPr>
              <a:r>
                <a:rPr lang="en-US" sz="5521">
                  <a:solidFill>
                    <a:srgbClr val="1A1B18"/>
                  </a:solidFill>
                  <a:latin typeface="Chunk Five"/>
                </a:rPr>
                <a:t>Budaya Dalam Memuaskan Kebutuhan</a:t>
              </a:r>
            </a:p>
          </p:txBody>
        </p:sp>
        <p:sp>
          <p:nvSpPr>
            <p:cNvPr name="AutoShape 7" id="7"/>
            <p:cNvSpPr/>
            <p:nvPr/>
          </p:nvSpPr>
          <p:spPr>
            <a:xfrm rot="0">
              <a:off x="0" y="1560763"/>
              <a:ext cx="18103970" cy="41466"/>
            </a:xfrm>
            <a:prstGeom prst="rect">
              <a:avLst/>
            </a:prstGeom>
            <a:solidFill>
              <a:srgbClr val="CDA63C"/>
            </a:solidFill>
          </p:spPr>
        </p:sp>
      </p:grpSp>
      <p:grpSp>
        <p:nvGrpSpPr>
          <p:cNvPr name="Group 8" id="8"/>
          <p:cNvGrpSpPr/>
          <p:nvPr/>
        </p:nvGrpSpPr>
        <p:grpSpPr>
          <a:xfrm rot="0">
            <a:off x="16351370" y="1028700"/>
            <a:ext cx="907930" cy="900305"/>
            <a:chOff x="0" y="0"/>
            <a:chExt cx="1210574" cy="1200407"/>
          </a:xfrm>
        </p:grpSpPr>
        <p:grpSp>
          <p:nvGrpSpPr>
            <p:cNvPr name="Group 9" id="9"/>
            <p:cNvGrpSpPr/>
            <p:nvPr/>
          </p:nvGrpSpPr>
          <p:grpSpPr>
            <a:xfrm rot="0">
              <a:off x="0" y="0"/>
              <a:ext cx="1210574" cy="1200407"/>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FAFAFA"/>
                  </a:solidFill>
                  <a:latin typeface="Kollektif Bold"/>
                </a:rPr>
                <a:t>VI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C8AB5B"/>
        </a:solidFill>
      </p:bgPr>
    </p:bg>
    <p:spTree>
      <p:nvGrpSpPr>
        <p:cNvPr id="1" name=""/>
        <p:cNvGrpSpPr/>
        <p:nvPr/>
      </p:nvGrpSpPr>
      <p:grpSpPr>
        <a:xfrm>
          <a:off x="0" y="0"/>
          <a:ext cx="0" cy="0"/>
          <a:chOff x="0" y="0"/>
          <a:chExt cx="0" cy="0"/>
        </a:xfrm>
      </p:grpSpPr>
      <p:grpSp>
        <p:nvGrpSpPr>
          <p:cNvPr name="Group 2" id="2"/>
          <p:cNvGrpSpPr/>
          <p:nvPr/>
        </p:nvGrpSpPr>
        <p:grpSpPr>
          <a:xfrm rot="0">
            <a:off x="1028700" y="1085356"/>
            <a:ext cx="13577977" cy="1420882"/>
            <a:chOff x="0" y="0"/>
            <a:chExt cx="18103970" cy="1894509"/>
          </a:xfrm>
        </p:grpSpPr>
        <p:sp>
          <p:nvSpPr>
            <p:cNvPr name="TextBox 3" id="3"/>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Budaya itu Dipelajari</a:t>
              </a:r>
            </a:p>
          </p:txBody>
        </p:sp>
        <p:sp>
          <p:nvSpPr>
            <p:cNvPr name="AutoShape 4" id="4"/>
            <p:cNvSpPr/>
            <p:nvPr/>
          </p:nvSpPr>
          <p:spPr>
            <a:xfrm rot="0">
              <a:off x="0" y="1853043"/>
              <a:ext cx="18103970" cy="41466"/>
            </a:xfrm>
            <a:prstGeom prst="rect">
              <a:avLst/>
            </a:prstGeom>
            <a:solidFill>
              <a:srgbClr val="FAFAFA"/>
            </a:solidFill>
          </p:spPr>
        </p:sp>
      </p:grpSp>
      <p:grpSp>
        <p:nvGrpSpPr>
          <p:cNvPr name="Group 5" id="5"/>
          <p:cNvGrpSpPr/>
          <p:nvPr/>
        </p:nvGrpSpPr>
        <p:grpSpPr>
          <a:xfrm rot="0">
            <a:off x="16351370" y="1028700"/>
            <a:ext cx="907930" cy="900305"/>
            <a:chOff x="0" y="0"/>
            <a:chExt cx="1210574" cy="1200407"/>
          </a:xfrm>
        </p:grpSpPr>
        <p:grpSp>
          <p:nvGrpSpPr>
            <p:cNvPr name="Group 6" id="6"/>
            <p:cNvGrpSpPr/>
            <p:nvPr/>
          </p:nvGrpSpPr>
          <p:grpSpPr>
            <a:xfrm rot="0">
              <a:off x="0" y="0"/>
              <a:ext cx="1210574" cy="1200407"/>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sp>
          <p:nvSpPr>
            <p:cNvPr name="TextBox 8" id="8"/>
            <p:cNvSpPr txBox="true"/>
            <p:nvPr/>
          </p:nvSpPr>
          <p:spPr>
            <a:xfrm rot="0">
              <a:off x="241518" y="311596"/>
              <a:ext cx="727537" cy="586740"/>
            </a:xfrm>
            <a:prstGeom prst="rect">
              <a:avLst/>
            </a:prstGeom>
          </p:spPr>
          <p:txBody>
            <a:bodyPr anchor="t" rtlCol="false" tIns="0" lIns="0" bIns="0" rIns="0">
              <a:spAutoFit/>
            </a:bodyPr>
            <a:lstStyle/>
            <a:p>
              <a:pPr algn="ctr">
                <a:lnSpc>
                  <a:spcPts val="3258"/>
                </a:lnSpc>
              </a:pPr>
              <a:r>
                <a:rPr lang="en-US" sz="2962" spc="14">
                  <a:solidFill>
                    <a:srgbClr val="CDA63C"/>
                  </a:solidFill>
                  <a:latin typeface="Kollektif Bold"/>
                </a:rPr>
                <a:t>vII</a:t>
              </a:r>
            </a:p>
          </p:txBody>
        </p:sp>
      </p:grpSp>
      <p:grpSp>
        <p:nvGrpSpPr>
          <p:cNvPr name="Group 9" id="9"/>
          <p:cNvGrpSpPr/>
          <p:nvPr/>
        </p:nvGrpSpPr>
        <p:grpSpPr>
          <a:xfrm rot="5400000">
            <a:off x="16327592"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AFAFA"/>
              </a:solidFill>
            </p:spPr>
          </p:sp>
        </p:grpSp>
      </p:grpSp>
      <p:grpSp>
        <p:nvGrpSpPr>
          <p:cNvPr name="Group 16" id="16"/>
          <p:cNvGrpSpPr/>
          <p:nvPr/>
        </p:nvGrpSpPr>
        <p:grpSpPr>
          <a:xfrm rot="0">
            <a:off x="1028700" y="2978012"/>
            <a:ext cx="15322670" cy="7770121"/>
            <a:chOff x="0" y="0"/>
            <a:chExt cx="20430226" cy="10360161"/>
          </a:xfrm>
        </p:grpSpPr>
        <p:sp>
          <p:nvSpPr>
            <p:cNvPr name="TextBox 17" id="17"/>
            <p:cNvSpPr txBox="true"/>
            <p:nvPr/>
          </p:nvSpPr>
          <p:spPr>
            <a:xfrm rot="0">
              <a:off x="0" y="-142875"/>
              <a:ext cx="20430226" cy="9432322"/>
            </a:xfrm>
            <a:prstGeom prst="rect">
              <a:avLst/>
            </a:prstGeom>
          </p:spPr>
          <p:txBody>
            <a:bodyPr anchor="t" rtlCol="false" tIns="0" lIns="0" bIns="0" rIns="0">
              <a:spAutoFit/>
            </a:bodyPr>
            <a:lstStyle/>
            <a:p>
              <a:pPr algn="just">
                <a:lnSpc>
                  <a:spcPts val="5651"/>
                </a:lnSpc>
              </a:pPr>
              <a:r>
                <a:rPr lang="en-US" sz="3510" spc="87">
                  <a:solidFill>
                    <a:srgbClr val="1A1B18"/>
                  </a:solidFill>
                  <a:latin typeface="Kollektif"/>
                </a:rPr>
                <a:t>        Budaya merupakan hasil dari proses pembelajaran yang berlangsung sepanjang hidup individu. Melalui pengamatan, interaksi dengan anggota masyarakat, dan pembelajaran dari lingkungan sekitar,  kepercayaan, dan praktik budaya yang memengaruhi perilaku konsumsinya. Misalnya, anak-anak belajar pola konsumsi dari keluarga dan lingkungan sosial mereka.</a:t>
              </a:r>
            </a:p>
            <a:p>
              <a:pPr algn="just">
                <a:lnSpc>
                  <a:spcPts val="5651"/>
                </a:lnSpc>
              </a:pPr>
              <a:r>
                <a:rPr lang="en-US" sz="3510" spc="87">
                  <a:solidFill>
                    <a:srgbClr val="1A1B18"/>
                  </a:solidFill>
                  <a:latin typeface="Kollektif"/>
                </a:rPr>
                <a:t>       Penting untuk memahami bahwa budaya itu dipelajari untuk bisa mengakui pengaruh sosial dalam membentuk perilaku konsumen. Dengan pemahaman ini, pemasar dan perusahaan dapat merancang strategi pemasaran yang relevan, dan menyesuaikan taktik pemasaran mereka dengan perubahan dalam budaya konsumen.</a:t>
              </a:r>
            </a:p>
          </p:txBody>
        </p:sp>
        <p:sp>
          <p:nvSpPr>
            <p:cNvPr name="TextBox 18" id="18"/>
            <p:cNvSpPr txBox="true"/>
            <p:nvPr/>
          </p:nvSpPr>
          <p:spPr>
            <a:xfrm rot="0">
              <a:off x="0" y="10035642"/>
              <a:ext cx="20430226" cy="324519"/>
            </a:xfrm>
            <a:prstGeom prst="rect">
              <a:avLst/>
            </a:prstGeom>
          </p:spPr>
          <p:txBody>
            <a:bodyPr anchor="t" rtlCol="false" tIns="0" lIns="0" bIns="0" rIns="0">
              <a:spAutoFit/>
            </a:bodyPr>
            <a:lstStyle/>
            <a:p>
              <a:pPr>
                <a:lnSpc>
                  <a:spcPts val="2096"/>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547982"/>
            <a:ext cx="15322670" cy="6739018"/>
            <a:chOff x="0" y="0"/>
            <a:chExt cx="20430226" cy="8985358"/>
          </a:xfrm>
        </p:grpSpPr>
        <p:sp>
          <p:nvSpPr>
            <p:cNvPr name="TextBox 3" id="3"/>
            <p:cNvSpPr txBox="true"/>
            <p:nvPr/>
          </p:nvSpPr>
          <p:spPr>
            <a:xfrm rot="0">
              <a:off x="0" y="-142875"/>
              <a:ext cx="20430226" cy="7716096"/>
            </a:xfrm>
            <a:prstGeom prst="rect">
              <a:avLst/>
            </a:prstGeom>
          </p:spPr>
          <p:txBody>
            <a:bodyPr anchor="t" rtlCol="false" tIns="0" lIns="0" bIns="0" rIns="0">
              <a:spAutoFit/>
            </a:bodyPr>
            <a:lstStyle/>
            <a:p>
              <a:pPr algn="just">
                <a:lnSpc>
                  <a:spcPts val="5797"/>
                </a:lnSpc>
              </a:pPr>
              <a:r>
                <a:rPr lang="en-US" sz="3600" spc="90">
                  <a:solidFill>
                    <a:srgbClr val="1A1B18"/>
                  </a:solidFill>
                  <a:latin typeface="Kollektif"/>
                </a:rPr>
                <a:t>         Budaya adalah sesuatu yang dinamis dan terus berkembang seiring waktu. Budaya konsumen tidaklah statis, melainkan mengalami perubahan sebagai respons terhadap faktor-faktor seperti inovasi teknologi, perubahan sosial, perkembangan ekonomi, dan interaksi dengan budaya lainnya. Perubahan budaya konsumen dapat mencakup pergeseran dalam nilai-nilai yang dihargai, tren konsumsi yang baru, preferensi merek yang berubah, dan pola pembelian yang berbeda.</a:t>
              </a:r>
            </a:p>
            <a:p>
              <a:pPr algn="just">
                <a:lnSpc>
                  <a:spcPts val="5797"/>
                </a:lnSpc>
              </a:pPr>
              <a:r>
                <a:rPr lang="en-US" sz="3600" spc="90">
                  <a:solidFill>
                    <a:srgbClr val="1A1B18"/>
                  </a:solidFill>
                  <a:latin typeface="Kollektif"/>
                </a:rPr>
                <a:t>           </a:t>
              </a:r>
            </a:p>
          </p:txBody>
        </p:sp>
        <p:sp>
          <p:nvSpPr>
            <p:cNvPr name="TextBox 4" id="4"/>
            <p:cNvSpPr txBox="true"/>
            <p:nvPr/>
          </p:nvSpPr>
          <p:spPr>
            <a:xfrm rot="0">
              <a:off x="0" y="8537895"/>
              <a:ext cx="20430226" cy="447463"/>
            </a:xfrm>
            <a:prstGeom prst="rect">
              <a:avLst/>
            </a:prstGeom>
          </p:spPr>
          <p:txBody>
            <a:bodyPr anchor="t" rtlCol="false" tIns="0" lIns="0" bIns="0" rIns="0">
              <a:spAutoFit/>
            </a:bodyPr>
            <a:lstStyle/>
            <a:p>
              <a:pPr>
                <a:lnSpc>
                  <a:spcPts val="2765"/>
                </a:lnSpc>
              </a:pPr>
            </a:p>
          </p:txBody>
        </p:sp>
      </p:grpSp>
      <p:grpSp>
        <p:nvGrpSpPr>
          <p:cNvPr name="Group 5" id="5"/>
          <p:cNvGrpSpPr/>
          <p:nvPr/>
        </p:nvGrpSpPr>
        <p:grpSpPr>
          <a:xfrm rot="0">
            <a:off x="1028700" y="1075831"/>
            <a:ext cx="13577977" cy="1420882"/>
            <a:chOff x="0" y="0"/>
            <a:chExt cx="18103970" cy="1894509"/>
          </a:xfrm>
        </p:grpSpPr>
        <p:sp>
          <p:nvSpPr>
            <p:cNvPr name="TextBox 6" id="6"/>
            <p:cNvSpPr txBox="true"/>
            <p:nvPr/>
          </p:nvSpPr>
          <p:spPr>
            <a:xfrm rot="0">
              <a:off x="0" y="-171450"/>
              <a:ext cx="18103970" cy="15853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Budaya itu Dinamis</a:t>
              </a:r>
            </a:p>
          </p:txBody>
        </p:sp>
        <p:sp>
          <p:nvSpPr>
            <p:cNvPr name="AutoShape 7" id="7"/>
            <p:cNvSpPr/>
            <p:nvPr/>
          </p:nvSpPr>
          <p:spPr>
            <a:xfrm rot="0">
              <a:off x="0" y="1853043"/>
              <a:ext cx="18103970" cy="41466"/>
            </a:xfrm>
            <a:prstGeom prst="rect">
              <a:avLst/>
            </a:prstGeom>
            <a:solidFill>
              <a:srgbClr val="CDA63C"/>
            </a:solidFill>
          </p:spPr>
        </p:sp>
      </p:grpSp>
      <p:grpSp>
        <p:nvGrpSpPr>
          <p:cNvPr name="Group 8" id="8"/>
          <p:cNvGrpSpPr/>
          <p:nvPr/>
        </p:nvGrpSpPr>
        <p:grpSpPr>
          <a:xfrm rot="0">
            <a:off x="16152955" y="1028700"/>
            <a:ext cx="1106345" cy="869349"/>
            <a:chOff x="0" y="0"/>
            <a:chExt cx="1475127" cy="1159132"/>
          </a:xfrm>
        </p:grpSpPr>
        <p:grpSp>
          <p:nvGrpSpPr>
            <p:cNvPr name="Group 9" id="9"/>
            <p:cNvGrpSpPr/>
            <p:nvPr/>
          </p:nvGrpSpPr>
          <p:grpSpPr>
            <a:xfrm rot="0">
              <a:off x="0" y="0"/>
              <a:ext cx="1475127" cy="1159132"/>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11" id="11"/>
            <p:cNvSpPr txBox="true"/>
            <p:nvPr/>
          </p:nvSpPr>
          <p:spPr>
            <a:xfrm rot="0">
              <a:off x="294299" y="321121"/>
              <a:ext cx="886529" cy="535940"/>
            </a:xfrm>
            <a:prstGeom prst="rect">
              <a:avLst/>
            </a:prstGeom>
          </p:spPr>
          <p:txBody>
            <a:bodyPr anchor="t" rtlCol="false" tIns="0" lIns="0" bIns="0" rIns="0">
              <a:spAutoFit/>
            </a:bodyPr>
            <a:lstStyle/>
            <a:p>
              <a:pPr algn="ctr">
                <a:lnSpc>
                  <a:spcPts val="3052"/>
                </a:lnSpc>
              </a:pPr>
              <a:r>
                <a:rPr lang="en-US" sz="2775" spc="13">
                  <a:solidFill>
                    <a:srgbClr val="FAFAFA"/>
                  </a:solidFill>
                  <a:latin typeface="Kollektif Bold"/>
                </a:rPr>
                <a:t>VIII</a:t>
              </a:r>
            </a:p>
          </p:txBody>
        </p:sp>
      </p:grpSp>
      <p:grpSp>
        <p:nvGrpSpPr>
          <p:cNvPr name="Group 12" id="12"/>
          <p:cNvGrpSpPr/>
          <p:nvPr/>
        </p:nvGrpSpPr>
        <p:grpSpPr>
          <a:xfrm rot="5400000">
            <a:off x="16327592" y="8671463"/>
            <a:ext cx="955485" cy="218188"/>
            <a:chOff x="0" y="0"/>
            <a:chExt cx="1273980" cy="290918"/>
          </a:xfrm>
        </p:grpSpPr>
        <p:grpSp>
          <p:nvGrpSpPr>
            <p:cNvPr name="Group 13" id="13"/>
            <p:cNvGrpSpPr>
              <a:grpSpLocks noChangeAspect="true"/>
            </p:cNvGrpSpPr>
            <p:nvPr/>
          </p:nvGrpSpPr>
          <p:grpSpPr>
            <a:xfrm rot="0">
              <a:off x="983062"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a:grpSpLocks noChangeAspect="true"/>
            </p:cNvGrpSpPr>
            <p:nvPr/>
          </p:nvGrpSpPr>
          <p:grpSpPr>
            <a:xfrm rot="0">
              <a:off x="0" y="0"/>
              <a:ext cx="290918" cy="290918"/>
              <a:chOff x="0" y="0"/>
              <a:chExt cx="1708150" cy="1708150"/>
            </a:xfrm>
          </p:grpSpPr>
          <p:sp>
            <p:nvSpPr>
              <p:cNvPr name="Freeform 16" id="1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7" id="17"/>
            <p:cNvGrpSpPr/>
            <p:nvPr/>
          </p:nvGrpSpPr>
          <p:grpSpPr>
            <a:xfrm rot="0">
              <a:off x="493118" y="1587"/>
              <a:ext cx="287744" cy="287744"/>
              <a:chOff x="0" y="0"/>
              <a:chExt cx="6350000" cy="6350000"/>
            </a:xfrm>
          </p:grpSpPr>
          <p:sp>
            <p:nvSpPr>
              <p:cNvPr name="Freeform 18" id="1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8AB5B"/>
        </a:solidFill>
      </p:bgPr>
    </p:bg>
    <p:spTree>
      <p:nvGrpSpPr>
        <p:cNvPr id="1" name=""/>
        <p:cNvGrpSpPr/>
        <p:nvPr/>
      </p:nvGrpSpPr>
      <p:grpSpPr>
        <a:xfrm>
          <a:off x="0" y="0"/>
          <a:ext cx="0" cy="0"/>
          <a:chOff x="0" y="0"/>
          <a:chExt cx="0" cy="0"/>
        </a:xfrm>
      </p:grpSpPr>
      <p:grpSp>
        <p:nvGrpSpPr>
          <p:cNvPr name="Group 2" id="2"/>
          <p:cNvGrpSpPr/>
          <p:nvPr/>
        </p:nvGrpSpPr>
        <p:grpSpPr>
          <a:xfrm rot="0">
            <a:off x="1028700" y="1075831"/>
            <a:ext cx="13577977" cy="2525782"/>
            <a:chOff x="0" y="0"/>
            <a:chExt cx="18103970" cy="3367709"/>
          </a:xfrm>
        </p:grpSpPr>
        <p:sp>
          <p:nvSpPr>
            <p:cNvPr name="TextBox 3" id="3"/>
            <p:cNvSpPr txBox="true"/>
            <p:nvPr/>
          </p:nvSpPr>
          <p:spPr>
            <a:xfrm rot="0">
              <a:off x="0" y="-171450"/>
              <a:ext cx="18103970" cy="3058584"/>
            </a:xfrm>
            <a:prstGeom prst="rect">
              <a:avLst/>
            </a:prstGeom>
          </p:spPr>
          <p:txBody>
            <a:bodyPr anchor="t" rtlCol="false" tIns="0" lIns="0" bIns="0" rIns="0">
              <a:spAutoFit/>
            </a:bodyPr>
            <a:lstStyle/>
            <a:p>
              <a:pPr>
                <a:lnSpc>
                  <a:spcPts val="8749"/>
                </a:lnSpc>
              </a:pPr>
              <a:r>
                <a:rPr lang="en-US" sz="6999">
                  <a:solidFill>
                    <a:srgbClr val="1A1B18"/>
                  </a:solidFill>
                  <a:latin typeface="Chunk Five"/>
                </a:rPr>
                <a:t>PerubahanBudayaKonsumen dan Implikasinya</a:t>
              </a:r>
            </a:p>
          </p:txBody>
        </p:sp>
        <p:sp>
          <p:nvSpPr>
            <p:cNvPr name="AutoShape 4" id="4"/>
            <p:cNvSpPr/>
            <p:nvPr/>
          </p:nvSpPr>
          <p:spPr>
            <a:xfrm rot="0">
              <a:off x="0" y="3326243"/>
              <a:ext cx="18103970" cy="41466"/>
            </a:xfrm>
            <a:prstGeom prst="rect">
              <a:avLst/>
            </a:prstGeom>
            <a:solidFill>
              <a:srgbClr val="CDA63C"/>
            </a:solidFill>
          </p:spPr>
        </p:sp>
      </p:grpSp>
      <p:grpSp>
        <p:nvGrpSpPr>
          <p:cNvPr name="Group 5" id="5"/>
          <p:cNvGrpSpPr/>
          <p:nvPr/>
        </p:nvGrpSpPr>
        <p:grpSpPr>
          <a:xfrm rot="0">
            <a:off x="16152955" y="1028700"/>
            <a:ext cx="1106345" cy="869349"/>
            <a:chOff x="0" y="0"/>
            <a:chExt cx="1475127" cy="1159132"/>
          </a:xfrm>
        </p:grpSpPr>
        <p:grpSp>
          <p:nvGrpSpPr>
            <p:cNvPr name="Group 6" id="6"/>
            <p:cNvGrpSpPr/>
            <p:nvPr/>
          </p:nvGrpSpPr>
          <p:grpSpPr>
            <a:xfrm rot="0">
              <a:off x="0" y="0"/>
              <a:ext cx="1475127" cy="1159132"/>
              <a:chOff x="0" y="0"/>
              <a:chExt cx="6350000" cy="6350000"/>
            </a:xfrm>
          </p:grpSpPr>
          <p:sp>
            <p:nvSpPr>
              <p:cNvPr name="Freeform 7" id="7"/>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sp>
          <p:nvSpPr>
            <p:cNvPr name="TextBox 8" id="8"/>
            <p:cNvSpPr txBox="true"/>
            <p:nvPr/>
          </p:nvSpPr>
          <p:spPr>
            <a:xfrm rot="0">
              <a:off x="294299" y="321121"/>
              <a:ext cx="886529" cy="535940"/>
            </a:xfrm>
            <a:prstGeom prst="rect">
              <a:avLst/>
            </a:prstGeom>
          </p:spPr>
          <p:txBody>
            <a:bodyPr anchor="t" rtlCol="false" tIns="0" lIns="0" bIns="0" rIns="0">
              <a:spAutoFit/>
            </a:bodyPr>
            <a:lstStyle/>
            <a:p>
              <a:pPr algn="ctr">
                <a:lnSpc>
                  <a:spcPts val="3052"/>
                </a:lnSpc>
              </a:pPr>
              <a:r>
                <a:rPr lang="en-US" sz="2775" spc="13">
                  <a:solidFill>
                    <a:srgbClr val="FAFAFA"/>
                  </a:solidFill>
                  <a:latin typeface="Kollektif Bold"/>
                </a:rPr>
                <a:t>IX</a:t>
              </a:r>
            </a:p>
          </p:txBody>
        </p:sp>
      </p:grpSp>
      <p:grpSp>
        <p:nvGrpSpPr>
          <p:cNvPr name="Group 9" id="9"/>
          <p:cNvGrpSpPr/>
          <p:nvPr/>
        </p:nvGrpSpPr>
        <p:grpSpPr>
          <a:xfrm rot="5400000">
            <a:off x="16327592"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16" id="16"/>
          <p:cNvSpPr txBox="true"/>
          <p:nvPr/>
        </p:nvSpPr>
        <p:spPr>
          <a:xfrm rot="0">
            <a:off x="1918838" y="3881374"/>
            <a:ext cx="14450324" cy="1262126"/>
          </a:xfrm>
          <a:prstGeom prst="rect">
            <a:avLst/>
          </a:prstGeom>
        </p:spPr>
        <p:txBody>
          <a:bodyPr anchor="t" rtlCol="false" tIns="0" lIns="0" bIns="0" rIns="0">
            <a:spAutoFit/>
          </a:bodyPr>
          <a:lstStyle/>
          <a:p>
            <a:pPr algn="just">
              <a:lnSpc>
                <a:spcPts val="5152"/>
              </a:lnSpc>
            </a:pPr>
            <a:r>
              <a:rPr lang="en-US" sz="3200" spc="80">
                <a:solidFill>
                  <a:srgbClr val="1A1B18"/>
                </a:solidFill>
                <a:latin typeface="Kollektif"/>
              </a:rPr>
              <a:t>Teknologi dan digitalisasi mengubah cara konsumen berinteraksi dengan merek dan melakukan pembelian.</a:t>
            </a:r>
          </a:p>
        </p:txBody>
      </p:sp>
      <p:sp>
        <p:nvSpPr>
          <p:cNvPr name="Freeform 17" id="17"/>
          <p:cNvSpPr/>
          <p:nvPr/>
        </p:nvSpPr>
        <p:spPr>
          <a:xfrm flipH="false" flipV="false" rot="0">
            <a:off x="1028700" y="4310756"/>
            <a:ext cx="589793" cy="536711"/>
          </a:xfrm>
          <a:custGeom>
            <a:avLst/>
            <a:gdLst/>
            <a:ahLst/>
            <a:cxnLst/>
            <a:rect r="r" b="b" t="t" l="l"/>
            <a:pathLst>
              <a:path h="536711" w="589793">
                <a:moveTo>
                  <a:pt x="0" y="0"/>
                </a:moveTo>
                <a:lnTo>
                  <a:pt x="589793" y="0"/>
                </a:lnTo>
                <a:lnTo>
                  <a:pt x="589793" y="536712"/>
                </a:lnTo>
                <a:lnTo>
                  <a:pt x="0" y="536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918838" y="5353333"/>
            <a:ext cx="14450324" cy="1262126"/>
          </a:xfrm>
          <a:prstGeom prst="rect">
            <a:avLst/>
          </a:prstGeom>
        </p:spPr>
        <p:txBody>
          <a:bodyPr anchor="t" rtlCol="false" tIns="0" lIns="0" bIns="0" rIns="0">
            <a:spAutoFit/>
          </a:bodyPr>
          <a:lstStyle/>
          <a:p>
            <a:pPr algn="just">
              <a:lnSpc>
                <a:spcPts val="5152"/>
              </a:lnSpc>
            </a:pPr>
            <a:r>
              <a:rPr lang="en-US" sz="3200" spc="80">
                <a:solidFill>
                  <a:srgbClr val="1A1B18"/>
                </a:solidFill>
                <a:latin typeface="Kollektif"/>
              </a:rPr>
              <a:t>Konsumen lebih cenderung berbelanja online, riset produk melalui internet, dan menggunakan media sosial untuk informasi dan rekomendasi.</a:t>
            </a:r>
          </a:p>
        </p:txBody>
      </p:sp>
      <p:sp>
        <p:nvSpPr>
          <p:cNvPr name="Freeform 19" id="19"/>
          <p:cNvSpPr/>
          <p:nvPr/>
        </p:nvSpPr>
        <p:spPr>
          <a:xfrm flipH="false" flipV="false" rot="0">
            <a:off x="1028700" y="5782715"/>
            <a:ext cx="589793" cy="536711"/>
          </a:xfrm>
          <a:custGeom>
            <a:avLst/>
            <a:gdLst/>
            <a:ahLst/>
            <a:cxnLst/>
            <a:rect r="r" b="b" t="t" l="l"/>
            <a:pathLst>
              <a:path h="536711" w="589793">
                <a:moveTo>
                  <a:pt x="0" y="0"/>
                </a:moveTo>
                <a:lnTo>
                  <a:pt x="589793" y="0"/>
                </a:lnTo>
                <a:lnTo>
                  <a:pt x="589793" y="536711"/>
                </a:lnTo>
                <a:lnTo>
                  <a:pt x="0" y="536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918838" y="6891684"/>
            <a:ext cx="14450324" cy="1262126"/>
          </a:xfrm>
          <a:prstGeom prst="rect">
            <a:avLst/>
          </a:prstGeom>
        </p:spPr>
        <p:txBody>
          <a:bodyPr anchor="t" rtlCol="false" tIns="0" lIns="0" bIns="0" rIns="0">
            <a:spAutoFit/>
          </a:bodyPr>
          <a:lstStyle/>
          <a:p>
            <a:pPr algn="just">
              <a:lnSpc>
                <a:spcPts val="5152"/>
              </a:lnSpc>
            </a:pPr>
            <a:r>
              <a:rPr lang="en-US" sz="3200" spc="80">
                <a:solidFill>
                  <a:srgbClr val="1A1B18"/>
                </a:solidFill>
                <a:latin typeface="Kollektif"/>
              </a:rPr>
              <a:t>Komsumen lebih cenderung berbelanja online, riset produk melalui internet, dan menggunakan media sosial untuk informasi dan rekomendasi.</a:t>
            </a:r>
          </a:p>
        </p:txBody>
      </p:sp>
      <p:sp>
        <p:nvSpPr>
          <p:cNvPr name="Freeform 21" id="21"/>
          <p:cNvSpPr/>
          <p:nvPr/>
        </p:nvSpPr>
        <p:spPr>
          <a:xfrm flipH="false" flipV="false" rot="0">
            <a:off x="1028700" y="7321066"/>
            <a:ext cx="589793" cy="536711"/>
          </a:xfrm>
          <a:custGeom>
            <a:avLst/>
            <a:gdLst/>
            <a:ahLst/>
            <a:cxnLst/>
            <a:rect r="r" b="b" t="t" l="l"/>
            <a:pathLst>
              <a:path h="536711" w="589793">
                <a:moveTo>
                  <a:pt x="0" y="0"/>
                </a:moveTo>
                <a:lnTo>
                  <a:pt x="589793" y="0"/>
                </a:lnTo>
                <a:lnTo>
                  <a:pt x="589793" y="536711"/>
                </a:lnTo>
                <a:lnTo>
                  <a:pt x="0" y="536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1918838" y="8363359"/>
            <a:ext cx="14450324" cy="1262126"/>
          </a:xfrm>
          <a:prstGeom prst="rect">
            <a:avLst/>
          </a:prstGeom>
        </p:spPr>
        <p:txBody>
          <a:bodyPr anchor="t" rtlCol="false" tIns="0" lIns="0" bIns="0" rIns="0">
            <a:spAutoFit/>
          </a:bodyPr>
          <a:lstStyle/>
          <a:p>
            <a:pPr algn="just">
              <a:lnSpc>
                <a:spcPts val="5152"/>
              </a:lnSpc>
            </a:pPr>
            <a:r>
              <a:rPr lang="en-US" sz="3200" spc="80">
                <a:solidFill>
                  <a:srgbClr val="1A1B18"/>
                </a:solidFill>
                <a:latin typeface="Kollektif"/>
              </a:rPr>
              <a:t>Faktor ekonomi, seperti krisis keuangan atau perubahan pendapatan, juga mempengaruhi preferensi dan pola konsumsi.</a:t>
            </a:r>
          </a:p>
        </p:txBody>
      </p:sp>
      <p:sp>
        <p:nvSpPr>
          <p:cNvPr name="Freeform 23" id="23"/>
          <p:cNvSpPr/>
          <p:nvPr/>
        </p:nvSpPr>
        <p:spPr>
          <a:xfrm flipH="false" flipV="false" rot="0">
            <a:off x="1005195" y="8721589"/>
            <a:ext cx="589793" cy="536711"/>
          </a:xfrm>
          <a:custGeom>
            <a:avLst/>
            <a:gdLst/>
            <a:ahLst/>
            <a:cxnLst/>
            <a:rect r="r" b="b" t="t" l="l"/>
            <a:pathLst>
              <a:path h="536711" w="589793">
                <a:moveTo>
                  <a:pt x="0" y="0"/>
                </a:moveTo>
                <a:lnTo>
                  <a:pt x="589793" y="0"/>
                </a:lnTo>
                <a:lnTo>
                  <a:pt x="589793" y="536711"/>
                </a:lnTo>
                <a:lnTo>
                  <a:pt x="0" y="536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DAFn-19sGIk</dc:identifier>
  <dcterms:modified xsi:type="dcterms:W3CDTF">2011-08-01T06:04:30Z</dcterms:modified>
  <cp:revision>1</cp:revision>
  <dc:title>Muted White Black and Beige Minimalist Elegant Company Culture Book Presentation</dc:title>
</cp:coreProperties>
</file>