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7" r:id="rId7"/>
  </p:sldIdLst>
  <p:sldSz cx="9144000" cy="5143500" type="screen16x9"/>
  <p:notesSz cx="6858000" cy="9144000"/>
  <p:embeddedFontLst>
    <p:embeddedFont>
      <p:font typeface="Lato" panose="020F0502020204030203" pitchFamily="34" charset="77"/>
      <p:regular r:id="rId9"/>
      <p:bold r:id="rId10"/>
      <p:italic r:id="rId11"/>
      <p:boldItalic r:id="rId12"/>
    </p:embeddedFont>
    <p:embeddedFont>
      <p:font typeface="Raleway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78DA54-6AA3-4CC6-B07F-5DB66267A4B9}">
  <a:tblStyle styleId="{6878DA54-6AA3-4CC6-B07F-5DB66267A4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38" d="100"/>
          <a:sy n="138" d="100"/>
        </p:scale>
        <p:origin x="880" y="176"/>
      </p:cViewPr>
      <p:guideLst>
        <p:guide orient="horz" pos="16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22e19d45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22e19d45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22e19d45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22e19d45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3c8291ca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3c8291ca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22e19d45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22e19d45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22e19d45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22e19d45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“Optimización de esfuerzos en hotel urbano y resort”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dirty="0"/>
              <a:t>Alejandro Robles Paez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Día: 12/04/2021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2" descr="Deacero | Brands of the World™ | Download vector logos and logotypes">
            <a:extLst>
              <a:ext uri="{FF2B5EF4-FFF2-40B4-BE49-F238E27FC236}">
                <a16:creationId xmlns:a16="http://schemas.microsoft.com/office/drawing/2014/main" id="{0EBC7045-B6F0-0748-8696-944E6B44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5" y="-1"/>
            <a:ext cx="435516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27650" y="59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Introducción</a:t>
            </a:r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92344" y="1458725"/>
            <a:ext cx="3844500" cy="32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spcBef>
                <a:spcPts val="1200"/>
              </a:spcBef>
              <a:buChar char="-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Contamos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histórica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reservación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un hotel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urbano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 un hotel resort. </a:t>
            </a:r>
          </a:p>
          <a:p>
            <a:pPr lvl="0">
              <a:spcBef>
                <a:spcPts val="1200"/>
              </a:spcBef>
              <a:buChar char="-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Basando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nuestro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enfoque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eficiencia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atracción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>
              <a:spcBef>
                <a:spcPts val="1200"/>
              </a:spcBef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Por medio de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análisis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spcBef>
                <a:spcPts val="1200"/>
              </a:spcBef>
              <a:buChar char="-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spcBef>
                <a:spcPts val="1200"/>
              </a:spcBef>
              <a:buChar char="-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Reducir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y/o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prevenir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cancelaciones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Char char="-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nuestras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endParaRPr dirty="0"/>
          </a:p>
        </p:txBody>
      </p:sp>
      <p:pic>
        <p:nvPicPr>
          <p:cNvPr id="7" name="Picture 2" descr="Deacero | Brands of the World™ | Download vector logos and logotypes">
            <a:extLst>
              <a:ext uri="{FF2B5EF4-FFF2-40B4-BE49-F238E27FC236}">
                <a16:creationId xmlns:a16="http://schemas.microsoft.com/office/drawing/2014/main" id="{6F5402D6-B160-3247-81EF-7BAB9EC5D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5" y="-1"/>
            <a:ext cx="435516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editeran Hotel &amp; Resort Pool Pictures &amp; Reviews - Tripadvisor">
            <a:extLst>
              <a:ext uri="{FF2B5EF4-FFF2-40B4-BE49-F238E27FC236}">
                <a16:creationId xmlns:a16="http://schemas.microsoft.com/office/drawing/2014/main" id="{1A3F255B-F3D8-904E-A5D9-A544DB725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91" y="1133850"/>
            <a:ext cx="2606687" cy="16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tel Urbano Miami, Miami (FL) med gratis avbestilling, prislister for 2021  og vurderinger">
            <a:extLst>
              <a:ext uri="{FF2B5EF4-FFF2-40B4-BE49-F238E27FC236}">
                <a16:creationId xmlns:a16="http://schemas.microsoft.com/office/drawing/2014/main" id="{82F37038-F219-214F-B8EE-201F2D80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91" y="2995720"/>
            <a:ext cx="2606687" cy="166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663625" y="627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¿De 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vienen</a:t>
            </a:r>
            <a:r>
              <a:rPr lang="en-US" dirty="0"/>
              <a:t> los </a:t>
            </a:r>
            <a:r>
              <a:rPr lang="en-US" dirty="0" err="1"/>
              <a:t>huéspedes</a:t>
            </a:r>
            <a:r>
              <a:rPr lang="en-US" dirty="0"/>
              <a:t>?</a:t>
            </a:r>
            <a:endParaRPr dirty="0"/>
          </a:p>
        </p:txBody>
      </p:sp>
      <p:pic>
        <p:nvPicPr>
          <p:cNvPr id="13" name="Picture 2" descr="Deacero | Brands of the World™ | Download vector logos and logotypes">
            <a:extLst>
              <a:ext uri="{FF2B5EF4-FFF2-40B4-BE49-F238E27FC236}">
                <a16:creationId xmlns:a16="http://schemas.microsoft.com/office/drawing/2014/main" id="{63F5843F-EFC4-8F4F-8D02-15D40F65B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5" y="-1"/>
            <a:ext cx="435516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FB85843-3940-8544-B470-C5A5C11998D6}"/>
              </a:ext>
            </a:extLst>
          </p:cNvPr>
          <p:cNvGrpSpPr/>
          <p:nvPr/>
        </p:nvGrpSpPr>
        <p:grpSpPr>
          <a:xfrm>
            <a:off x="663625" y="1699491"/>
            <a:ext cx="7816750" cy="3371075"/>
            <a:chOff x="663625" y="1409043"/>
            <a:chExt cx="7816750" cy="3689232"/>
          </a:xfrm>
        </p:grpSpPr>
        <p:sp>
          <p:nvSpPr>
            <p:cNvPr id="23" name="Google Shape;141;p18">
              <a:extLst>
                <a:ext uri="{FF2B5EF4-FFF2-40B4-BE49-F238E27FC236}">
                  <a16:creationId xmlns:a16="http://schemas.microsoft.com/office/drawing/2014/main" id="{0F325858-2028-7141-8FE5-6C82AA0AEFE9}"/>
                </a:ext>
              </a:extLst>
            </p:cNvPr>
            <p:cNvSpPr/>
            <p:nvPr/>
          </p:nvSpPr>
          <p:spPr>
            <a:xfrm>
              <a:off x="5273675" y="1991138"/>
              <a:ext cx="3206700" cy="232203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2" name="Google Shape;141;p18">
              <a:extLst>
                <a:ext uri="{FF2B5EF4-FFF2-40B4-BE49-F238E27FC236}">
                  <a16:creationId xmlns:a16="http://schemas.microsoft.com/office/drawing/2014/main" id="{5E68E37B-1893-9C44-B031-0C3E7009A6FE}"/>
                </a:ext>
              </a:extLst>
            </p:cNvPr>
            <p:cNvSpPr/>
            <p:nvPr/>
          </p:nvSpPr>
          <p:spPr>
            <a:xfrm>
              <a:off x="663625" y="1991342"/>
              <a:ext cx="3206700" cy="232203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6" name="Google Shape;141;p18">
              <a:extLst>
                <a:ext uri="{FF2B5EF4-FFF2-40B4-BE49-F238E27FC236}">
                  <a16:creationId xmlns:a16="http://schemas.microsoft.com/office/drawing/2014/main" id="{CAD9547C-C8C1-E34C-A599-0D520EC7CBEA}"/>
                </a:ext>
              </a:extLst>
            </p:cNvPr>
            <p:cNvSpPr/>
            <p:nvPr/>
          </p:nvSpPr>
          <p:spPr>
            <a:xfrm>
              <a:off x="663625" y="1409043"/>
              <a:ext cx="3206700" cy="58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dirty="0"/>
                <a:t>Hotel Resort</a:t>
              </a:r>
              <a:endParaRPr sz="1800" dirty="0"/>
            </a:p>
          </p:txBody>
        </p:sp>
        <p:sp>
          <p:nvSpPr>
            <p:cNvPr id="17" name="Google Shape;141;p18">
              <a:extLst>
                <a:ext uri="{FF2B5EF4-FFF2-40B4-BE49-F238E27FC236}">
                  <a16:creationId xmlns:a16="http://schemas.microsoft.com/office/drawing/2014/main" id="{91B97C6F-8893-A944-81C3-067038A5B562}"/>
                </a:ext>
              </a:extLst>
            </p:cNvPr>
            <p:cNvSpPr/>
            <p:nvPr/>
          </p:nvSpPr>
          <p:spPr>
            <a:xfrm>
              <a:off x="5273675" y="1409043"/>
              <a:ext cx="3206700" cy="582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800" dirty="0"/>
                <a:t>Hotel </a:t>
              </a:r>
              <a:r>
                <a:rPr lang="en-US" sz="1800" dirty="0" err="1"/>
                <a:t>Urbano</a:t>
              </a:r>
              <a:endParaRPr lang="en-US" sz="1800" dirty="0"/>
            </a:p>
          </p:txBody>
        </p:sp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97CC9B62-3588-914E-AEF4-C8C979958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9306" y="2237661"/>
              <a:ext cx="2495339" cy="1576957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0C36CBA-5764-DC4A-9FC8-2663B0F16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29894" y="2227565"/>
              <a:ext cx="2494800" cy="1587053"/>
            </a:xfrm>
            <a:prstGeom prst="rect">
              <a:avLst/>
            </a:prstGeom>
          </p:spPr>
        </p:pic>
        <p:sp>
          <p:nvSpPr>
            <p:cNvPr id="24" name="Google Shape;141;p18">
              <a:extLst>
                <a:ext uri="{FF2B5EF4-FFF2-40B4-BE49-F238E27FC236}">
                  <a16:creationId xmlns:a16="http://schemas.microsoft.com/office/drawing/2014/main" id="{C0F3252B-D216-084E-87E7-B715C6D30612}"/>
                </a:ext>
              </a:extLst>
            </p:cNvPr>
            <p:cNvSpPr/>
            <p:nvPr/>
          </p:nvSpPr>
          <p:spPr>
            <a:xfrm>
              <a:off x="663625" y="4313177"/>
              <a:ext cx="3206700" cy="78509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100" dirty="0" err="1"/>
                <a:t>Distribución</a:t>
              </a:r>
              <a:r>
                <a:rPr lang="en-US" sz="1100" dirty="0"/>
                <a:t> de total de </a:t>
              </a:r>
              <a:r>
                <a:rPr lang="en-US" sz="1100" dirty="0" err="1"/>
                <a:t>huéspedes</a:t>
              </a:r>
              <a:r>
                <a:rPr lang="en-US" sz="1100" dirty="0"/>
                <a:t> que </a:t>
              </a:r>
              <a:r>
                <a:rPr lang="en-US" sz="1100" dirty="0" err="1"/>
                <a:t>reservan</a:t>
              </a:r>
              <a:r>
                <a:rPr lang="en-US" sz="1100" dirty="0"/>
                <a:t> por </a:t>
              </a:r>
              <a:r>
                <a:rPr lang="en-US" sz="1100" dirty="0" err="1"/>
                <a:t>país</a:t>
              </a:r>
              <a:r>
                <a:rPr lang="en-US" sz="1100" dirty="0"/>
                <a:t> </a:t>
              </a:r>
              <a:r>
                <a:rPr lang="en-US" sz="1100" dirty="0" err="1"/>
                <a:t>en</a:t>
              </a:r>
              <a:r>
                <a:rPr lang="en-US" sz="1100" dirty="0"/>
                <a:t> el hotel resort </a:t>
              </a:r>
            </a:p>
          </p:txBody>
        </p:sp>
        <p:sp>
          <p:nvSpPr>
            <p:cNvPr id="25" name="Google Shape;141;p18">
              <a:extLst>
                <a:ext uri="{FF2B5EF4-FFF2-40B4-BE49-F238E27FC236}">
                  <a16:creationId xmlns:a16="http://schemas.microsoft.com/office/drawing/2014/main" id="{EFD49548-C6F2-9A45-AB0A-BB178963E8B2}"/>
                </a:ext>
              </a:extLst>
            </p:cNvPr>
            <p:cNvSpPr/>
            <p:nvPr/>
          </p:nvSpPr>
          <p:spPr>
            <a:xfrm>
              <a:off x="5273675" y="4313177"/>
              <a:ext cx="3206700" cy="78509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100" dirty="0" err="1"/>
                <a:t>Distribución</a:t>
              </a:r>
              <a:r>
                <a:rPr lang="en-US" sz="1100" dirty="0"/>
                <a:t> de total de </a:t>
              </a:r>
              <a:r>
                <a:rPr lang="en-US" sz="1100" dirty="0" err="1"/>
                <a:t>huéspedes</a:t>
              </a:r>
              <a:r>
                <a:rPr lang="en-US" sz="1100" dirty="0"/>
                <a:t> que </a:t>
              </a:r>
              <a:r>
                <a:rPr lang="en-US" sz="1100" dirty="0" err="1"/>
                <a:t>reservan</a:t>
              </a:r>
              <a:r>
                <a:rPr lang="en-US" sz="1100" dirty="0"/>
                <a:t> por </a:t>
              </a:r>
              <a:r>
                <a:rPr lang="en-US" sz="1100" dirty="0" err="1"/>
                <a:t>país</a:t>
              </a:r>
              <a:r>
                <a:rPr lang="en-US" sz="1100" dirty="0"/>
                <a:t> </a:t>
              </a:r>
              <a:r>
                <a:rPr lang="en-US" sz="1100" dirty="0" err="1"/>
                <a:t>en</a:t>
              </a:r>
              <a:r>
                <a:rPr lang="en-US" sz="1100" dirty="0"/>
                <a:t> el hotel </a:t>
              </a:r>
              <a:r>
                <a:rPr lang="en-US" sz="1100" dirty="0" err="1"/>
                <a:t>urbano</a:t>
              </a:r>
              <a:endParaRPr lang="en-US" sz="1100" dirty="0"/>
            </a:p>
          </p:txBody>
        </p:sp>
      </p:grpSp>
      <p:sp>
        <p:nvSpPr>
          <p:cNvPr id="27" name="Google Shape;123;p17">
            <a:extLst>
              <a:ext uri="{FF2B5EF4-FFF2-40B4-BE49-F238E27FC236}">
                <a16:creationId xmlns:a16="http://schemas.microsoft.com/office/drawing/2014/main" id="{FDA4140A-A43C-2C43-AC55-08945A18FFC5}"/>
              </a:ext>
            </a:extLst>
          </p:cNvPr>
          <p:cNvSpPr txBox="1">
            <a:spLocks/>
          </p:cNvSpPr>
          <p:nvPr/>
        </p:nvSpPr>
        <p:spPr>
          <a:xfrm>
            <a:off x="727650" y="11773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Existe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una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correlación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entre los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que se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han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hospedado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anteriormente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ambos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hoteles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continuar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próxima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reservación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y no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cancelarla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eacero | Brands of the World™ | Download vector logos and logotypes">
            <a:extLst>
              <a:ext uri="{FF2B5EF4-FFF2-40B4-BE49-F238E27FC236}">
                <a16:creationId xmlns:a16="http://schemas.microsoft.com/office/drawing/2014/main" id="{32F08500-7B81-384C-97ED-00CD52266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5" y="-1"/>
            <a:ext cx="435516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23;p17">
            <a:extLst>
              <a:ext uri="{FF2B5EF4-FFF2-40B4-BE49-F238E27FC236}">
                <a16:creationId xmlns:a16="http://schemas.microsoft.com/office/drawing/2014/main" id="{3D93EAD5-50C6-1B4F-B0AE-EB033302FD0C}"/>
              </a:ext>
            </a:extLst>
          </p:cNvPr>
          <p:cNvSpPr txBox="1">
            <a:spLocks/>
          </p:cNvSpPr>
          <p:nvPr/>
        </p:nvSpPr>
        <p:spPr>
          <a:xfrm>
            <a:off x="663625" y="627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¿</a:t>
            </a:r>
            <a:r>
              <a:rPr lang="en-US" dirty="0" err="1"/>
              <a:t>Costo</a:t>
            </a:r>
            <a:r>
              <a:rPr lang="en-US" dirty="0"/>
              <a:t> </a:t>
            </a:r>
            <a:r>
              <a:rPr lang="en-US" dirty="0" err="1"/>
              <a:t>promedio</a:t>
            </a:r>
            <a:r>
              <a:rPr lang="en-US" dirty="0"/>
              <a:t> por </a:t>
            </a:r>
            <a:r>
              <a:rPr lang="en-US" dirty="0" err="1"/>
              <a:t>habitación</a:t>
            </a:r>
            <a:r>
              <a:rPr lang="en-US" dirty="0"/>
              <a:t>?</a:t>
            </a:r>
          </a:p>
        </p:txBody>
      </p:sp>
      <p:sp>
        <p:nvSpPr>
          <p:cNvPr id="15" name="Google Shape;123;p17">
            <a:extLst>
              <a:ext uri="{FF2B5EF4-FFF2-40B4-BE49-F238E27FC236}">
                <a16:creationId xmlns:a16="http://schemas.microsoft.com/office/drawing/2014/main" id="{AB88FA9F-DD74-864F-ADE5-6BD3A8681050}"/>
              </a:ext>
            </a:extLst>
          </p:cNvPr>
          <p:cNvSpPr txBox="1">
            <a:spLocks/>
          </p:cNvSpPr>
          <p:nvPr/>
        </p:nvSpPr>
        <p:spPr>
          <a:xfrm>
            <a:off x="727650" y="11773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base a los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y con una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estrategia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de marketing,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podrían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ventas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base a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promociones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FA0E975-A8F9-3B4E-873E-1F580BC0B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579" y="1694782"/>
            <a:ext cx="2512127" cy="1678897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219C1A0-EAE4-FC45-AAED-33D07446A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694" y="3356362"/>
            <a:ext cx="2527012" cy="1678435"/>
          </a:xfrm>
          <a:prstGeom prst="rect">
            <a:avLst/>
          </a:prstGeom>
        </p:spPr>
      </p:pic>
      <p:sp>
        <p:nvSpPr>
          <p:cNvPr id="20" name="Google Shape;141;p18">
            <a:extLst>
              <a:ext uri="{FF2B5EF4-FFF2-40B4-BE49-F238E27FC236}">
                <a16:creationId xmlns:a16="http://schemas.microsoft.com/office/drawing/2014/main" id="{7A1804E8-7809-8843-B55C-812D44AC75BC}"/>
              </a:ext>
            </a:extLst>
          </p:cNvPr>
          <p:cNvSpPr/>
          <p:nvPr/>
        </p:nvSpPr>
        <p:spPr>
          <a:xfrm>
            <a:off x="115856" y="2149703"/>
            <a:ext cx="1460899" cy="7173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Hotel </a:t>
            </a:r>
          </a:p>
          <a:p>
            <a:pPr lvl="0" algn="ctr"/>
            <a:r>
              <a:rPr lang="en-US" sz="1100" dirty="0"/>
              <a:t>Resort </a:t>
            </a:r>
          </a:p>
        </p:txBody>
      </p:sp>
      <p:sp>
        <p:nvSpPr>
          <p:cNvPr id="21" name="Google Shape;141;p18">
            <a:extLst>
              <a:ext uri="{FF2B5EF4-FFF2-40B4-BE49-F238E27FC236}">
                <a16:creationId xmlns:a16="http://schemas.microsoft.com/office/drawing/2014/main" id="{8AF90638-D89A-1C41-B73F-756675837E55}"/>
              </a:ext>
            </a:extLst>
          </p:cNvPr>
          <p:cNvSpPr/>
          <p:nvPr/>
        </p:nvSpPr>
        <p:spPr>
          <a:xfrm>
            <a:off x="115856" y="3836883"/>
            <a:ext cx="1460899" cy="7173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Hotel </a:t>
            </a:r>
          </a:p>
          <a:p>
            <a:pPr lvl="0" algn="ctr"/>
            <a:r>
              <a:rPr lang="en-US" sz="1100" dirty="0"/>
              <a:t> </a:t>
            </a:r>
            <a:r>
              <a:rPr lang="en-US" sz="1100" dirty="0" err="1"/>
              <a:t>Urbano</a:t>
            </a:r>
            <a:endParaRPr lang="en-US" sz="11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0B16C9-AD7A-4A43-8944-34F83B809C31}"/>
              </a:ext>
            </a:extLst>
          </p:cNvPr>
          <p:cNvSpPr/>
          <p:nvPr/>
        </p:nvSpPr>
        <p:spPr>
          <a:xfrm>
            <a:off x="4221018" y="2867095"/>
            <a:ext cx="1228437" cy="5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Google Shape;141;p18">
            <a:extLst>
              <a:ext uri="{FF2B5EF4-FFF2-40B4-BE49-F238E27FC236}">
                <a16:creationId xmlns:a16="http://schemas.microsoft.com/office/drawing/2014/main" id="{F500DD60-AF0A-3F43-93E9-81E7DEEA6387}"/>
              </a:ext>
            </a:extLst>
          </p:cNvPr>
          <p:cNvSpPr/>
          <p:nvPr/>
        </p:nvSpPr>
        <p:spPr>
          <a:xfrm>
            <a:off x="5524333" y="1785175"/>
            <a:ext cx="3206700" cy="5320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/>
              <a:t>De 1 a 3 personas, </a:t>
            </a:r>
            <a:r>
              <a:rPr lang="en-US" sz="1200" dirty="0" err="1"/>
              <a:t>cuentan</a:t>
            </a:r>
            <a:r>
              <a:rPr lang="en-US" sz="1200" dirty="0"/>
              <a:t> con un </a:t>
            </a:r>
            <a:r>
              <a:rPr lang="en-US" sz="1200" dirty="0" err="1"/>
              <a:t>costo</a:t>
            </a:r>
            <a:r>
              <a:rPr lang="en-US" sz="1200" dirty="0"/>
              <a:t> </a:t>
            </a:r>
            <a:r>
              <a:rPr lang="en-US" sz="1200" dirty="0" err="1"/>
              <a:t>promedio</a:t>
            </a:r>
            <a:r>
              <a:rPr lang="en-US" sz="1200" dirty="0"/>
              <a:t> </a:t>
            </a:r>
            <a:r>
              <a:rPr lang="en-US" sz="1200" dirty="0" err="1"/>
              <a:t>fijo</a:t>
            </a:r>
            <a:endParaRPr lang="en-US" sz="1200" dirty="0"/>
          </a:p>
        </p:txBody>
      </p:sp>
      <p:sp>
        <p:nvSpPr>
          <p:cNvPr id="24" name="Google Shape;141;p18">
            <a:extLst>
              <a:ext uri="{FF2B5EF4-FFF2-40B4-BE49-F238E27FC236}">
                <a16:creationId xmlns:a16="http://schemas.microsoft.com/office/drawing/2014/main" id="{70621460-04DD-744D-B2AE-BE6ABFD0514C}"/>
              </a:ext>
            </a:extLst>
          </p:cNvPr>
          <p:cNvSpPr/>
          <p:nvPr/>
        </p:nvSpPr>
        <p:spPr>
          <a:xfrm>
            <a:off x="5540544" y="2990377"/>
            <a:ext cx="3206700" cy="5320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 err="1"/>
              <a:t>Variación</a:t>
            </a:r>
            <a:r>
              <a:rPr lang="en-US" sz="1200" dirty="0"/>
              <a:t> de </a:t>
            </a:r>
            <a:r>
              <a:rPr lang="en-US" sz="1200" dirty="0" err="1"/>
              <a:t>costo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familias</a:t>
            </a:r>
            <a:r>
              <a:rPr lang="en-US" sz="1200" dirty="0"/>
              <a:t>  </a:t>
            </a:r>
          </a:p>
        </p:txBody>
      </p:sp>
      <p:sp>
        <p:nvSpPr>
          <p:cNvPr id="25" name="Google Shape;141;p18">
            <a:extLst>
              <a:ext uri="{FF2B5EF4-FFF2-40B4-BE49-F238E27FC236}">
                <a16:creationId xmlns:a16="http://schemas.microsoft.com/office/drawing/2014/main" id="{1A2F8EF1-B9D6-FC48-A39C-F5DFB4814161}"/>
              </a:ext>
            </a:extLst>
          </p:cNvPr>
          <p:cNvSpPr/>
          <p:nvPr/>
        </p:nvSpPr>
        <p:spPr>
          <a:xfrm>
            <a:off x="5540544" y="4195579"/>
            <a:ext cx="3206700" cy="5320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dirty="0" err="1"/>
              <a:t>Familias</a:t>
            </a:r>
            <a:r>
              <a:rPr lang="en-US" sz="1200" dirty="0"/>
              <a:t> </a:t>
            </a:r>
            <a:r>
              <a:rPr lang="en-US" sz="1200" dirty="0" err="1"/>
              <a:t>tienen</a:t>
            </a:r>
            <a:r>
              <a:rPr lang="en-US" sz="1200" dirty="0"/>
              <a:t> a </a:t>
            </a:r>
            <a:r>
              <a:rPr lang="en-US" sz="1200" dirty="0" err="1"/>
              <a:t>reservar</a:t>
            </a:r>
            <a:r>
              <a:rPr lang="en-US" sz="1200" dirty="0"/>
              <a:t> solo 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promociones</a:t>
            </a:r>
            <a:r>
              <a:rPr lang="en-US" sz="1200" dirty="0"/>
              <a:t> o </a:t>
            </a:r>
            <a:r>
              <a:rPr lang="en-US" sz="1200" dirty="0" err="1"/>
              <a:t>descuentos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29449" y="632225"/>
            <a:ext cx="7269241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dirty="0"/>
              <a:t>¿Meses con mayor </a:t>
            </a:r>
            <a:r>
              <a:rPr lang="en-US" dirty="0" err="1"/>
              <a:t>trafico</a:t>
            </a:r>
            <a:r>
              <a:rPr lang="en-US" dirty="0"/>
              <a:t> y </a:t>
            </a:r>
            <a:r>
              <a:rPr lang="en-US" dirty="0" err="1"/>
              <a:t>dias</a:t>
            </a:r>
            <a:r>
              <a:rPr lang="en-US" dirty="0"/>
              <a:t> de estancia?</a:t>
            </a:r>
          </a:p>
        </p:txBody>
      </p:sp>
      <p:pic>
        <p:nvPicPr>
          <p:cNvPr id="8" name="Picture 2" descr="Deacero | Brands of the World™ | Download vector logos and logotypes">
            <a:extLst>
              <a:ext uri="{FF2B5EF4-FFF2-40B4-BE49-F238E27FC236}">
                <a16:creationId xmlns:a16="http://schemas.microsoft.com/office/drawing/2014/main" id="{346F260A-3248-DD49-AB88-59E858EBC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275" y="-1"/>
            <a:ext cx="435516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123;p17">
            <a:extLst>
              <a:ext uri="{FF2B5EF4-FFF2-40B4-BE49-F238E27FC236}">
                <a16:creationId xmlns:a16="http://schemas.microsoft.com/office/drawing/2014/main" id="{30507561-24C4-5D48-93DC-C4CEFAB1603C}"/>
              </a:ext>
            </a:extLst>
          </p:cNvPr>
          <p:cNvSpPr txBox="1">
            <a:spLocks/>
          </p:cNvSpPr>
          <p:nvPr/>
        </p:nvSpPr>
        <p:spPr>
          <a:xfrm>
            <a:off x="727650" y="1177362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Con una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vision del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trafico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reservas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mes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podremos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establecer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nuestras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promociones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nuestra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atracción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 a los </a:t>
            </a:r>
            <a:r>
              <a:rPr lang="en-US" sz="1100" b="0" dirty="0" err="1">
                <a:latin typeface="Arial" panose="020B0604020202020204" pitchFamily="34" charset="0"/>
                <a:cs typeface="Arial" panose="020B0604020202020204" pitchFamily="34" charset="0"/>
              </a:rPr>
              <a:t>hoteles</a:t>
            </a:r>
            <a:r>
              <a:rPr lang="en-US" sz="1100" b="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280E13-E12F-2A40-8040-1CEFCC5C439D}"/>
              </a:ext>
            </a:extLst>
          </p:cNvPr>
          <p:cNvGrpSpPr/>
          <p:nvPr/>
        </p:nvGrpSpPr>
        <p:grpSpPr>
          <a:xfrm>
            <a:off x="1123237" y="2073607"/>
            <a:ext cx="7004764" cy="2997158"/>
            <a:chOff x="1123236" y="1851939"/>
            <a:chExt cx="7019335" cy="31379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EEF2112-EAAE-9640-A5BE-6FFC05CEF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236" y="1851939"/>
              <a:ext cx="2388314" cy="13662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558FE1-0938-864E-BD06-8E05AA299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4257" y="1889906"/>
              <a:ext cx="2388314" cy="13717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B97692-A60A-E14A-9A3A-892F0D90F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54257" y="3430938"/>
              <a:ext cx="2388314" cy="15589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A5BD6E9-91A3-CD49-80A5-962AF9CC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3236" y="3357517"/>
              <a:ext cx="2388314" cy="1581449"/>
            </a:xfrm>
            <a:prstGeom prst="rect">
              <a:avLst/>
            </a:prstGeom>
          </p:spPr>
        </p:pic>
      </p:grpSp>
      <p:sp>
        <p:nvSpPr>
          <p:cNvPr id="22" name="Google Shape;141;p18">
            <a:extLst>
              <a:ext uri="{FF2B5EF4-FFF2-40B4-BE49-F238E27FC236}">
                <a16:creationId xmlns:a16="http://schemas.microsoft.com/office/drawing/2014/main" id="{D6590098-09CB-FB42-8051-814DA738A48D}"/>
              </a:ext>
            </a:extLst>
          </p:cNvPr>
          <p:cNvSpPr/>
          <p:nvPr/>
        </p:nvSpPr>
        <p:spPr>
          <a:xfrm>
            <a:off x="534315" y="1728812"/>
            <a:ext cx="3714412" cy="257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Hotel Resort</a:t>
            </a:r>
          </a:p>
        </p:txBody>
      </p:sp>
      <p:sp>
        <p:nvSpPr>
          <p:cNvPr id="23" name="Google Shape;141;p18">
            <a:extLst>
              <a:ext uri="{FF2B5EF4-FFF2-40B4-BE49-F238E27FC236}">
                <a16:creationId xmlns:a16="http://schemas.microsoft.com/office/drawing/2014/main" id="{B702BD21-D586-0F4D-99C0-AC82ACAC2DC8}"/>
              </a:ext>
            </a:extLst>
          </p:cNvPr>
          <p:cNvSpPr/>
          <p:nvPr/>
        </p:nvSpPr>
        <p:spPr>
          <a:xfrm>
            <a:off x="4895275" y="1728812"/>
            <a:ext cx="3714412" cy="2571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/>
              <a:t>Hotel </a:t>
            </a:r>
            <a:r>
              <a:rPr lang="en-US" sz="1100" dirty="0" err="1"/>
              <a:t>Urbano</a:t>
            </a:r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>
            <a:spLocks noGrp="1"/>
          </p:cNvSpPr>
          <p:nvPr>
            <p:ph type="title"/>
          </p:nvPr>
        </p:nvSpPr>
        <p:spPr>
          <a:xfrm>
            <a:off x="727650" y="547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Conclusiones</a:t>
            </a: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body" idx="1"/>
          </p:nvPr>
        </p:nvSpPr>
        <p:spPr>
          <a:xfrm>
            <a:off x="727650" y="1406575"/>
            <a:ext cx="4166700" cy="3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Enfocar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esfuerzos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atracción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hoteles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ganar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lealtad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146050" lvl="0" indent="0"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Recomendaciones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Estrategias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marketing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enfocadas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 data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histórica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1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Descuentos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promociones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base al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numero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personas</a:t>
            </a:r>
          </a:p>
          <a:p>
            <a:pPr lvl="1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Impulsar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el e-commerce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los meses mas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atractivos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generar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nuevos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Char char="-"/>
            </a:pP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Crear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estrategias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seguimiento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que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vuelvan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reservar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lvl="0">
              <a:buChar char="-"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Char char="-"/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próximos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pasos,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analizar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el gusto y las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preferencias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nuestros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país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incrementar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atracción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y que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reserven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Estas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preferencias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podemos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analizar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areas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gastronomía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costumbres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y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secciones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margen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 mercado.</a:t>
            </a:r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3300" y="23500"/>
            <a:ext cx="423150" cy="4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8550" y="23500"/>
            <a:ext cx="423150" cy="42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5725" y="1406575"/>
            <a:ext cx="3565974" cy="24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322</Words>
  <Application>Microsoft Macintosh PowerPoint</Application>
  <PresentationFormat>On-screen Show (16:9)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Lato</vt:lpstr>
      <vt:lpstr>Arial</vt:lpstr>
      <vt:lpstr>Raleway</vt:lpstr>
      <vt:lpstr>Streamline</vt:lpstr>
      <vt:lpstr>“Optimización de esfuerzos en hotel urbano y resort”</vt:lpstr>
      <vt:lpstr>Introducción</vt:lpstr>
      <vt:lpstr>¿De dónde vienen los huéspedes?</vt:lpstr>
      <vt:lpstr>PowerPoint Presentation</vt:lpstr>
      <vt:lpstr>¿Meses con mayor trafico y dias de estancia?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“Optimización de esfuerzos en hotel urbano y resort”</dc:title>
  <cp:lastModifiedBy>Paez, Alejandro Robles (Robles)</cp:lastModifiedBy>
  <cp:revision>16</cp:revision>
  <dcterms:modified xsi:type="dcterms:W3CDTF">2021-04-12T13:51:55Z</dcterms:modified>
</cp:coreProperties>
</file>