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B85C2-8665-287A-30B2-6B5A78514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5893BB-FDFA-8EAC-DC74-8E9B1A9B1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AB486-5EC9-D274-F652-AAD6F5D5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F1815E-6119-1487-C17F-DA1A4C55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A73E94-7850-5124-6DA4-34602E6E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9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66BCB-2E36-32AD-F82B-20DE5C59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A66B33-9E7A-98D2-688E-2A9F62CA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E9EC-F003-567F-BCF8-A7F88865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680C01-870B-601F-751C-7617F07A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5706E-B506-6789-87AA-47694963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98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660C8A8-09D3-2A0F-F359-E7EE48568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661920-628E-2737-68EE-B7BF84A6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39CC60-C715-FA86-B821-8DED6D77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CC5D30-7CDE-549A-15C8-3B4DF433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78ABC8-2ACF-0F11-EBD9-33A950F0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15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71C96-DC07-8B4C-0E9C-B7A390FF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7A7C09-AD37-791F-58D2-5BEB0734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87F062-34CE-70EE-6D40-BBC9157C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BDEDE8-D2D3-086F-0541-DBACAA62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D2F8F5-DBAA-43D6-5DFC-AA0B944B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4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FEDCA8-37B3-9D62-95BF-A4EE76F2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7DA731-0B4A-602F-D08B-7FCAA55B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DA2885-F75E-4103-E83B-DB337654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983F38-4AE6-7DDF-2243-B12D3238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C74E6B-2818-272D-A7C1-35C71BB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9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85207-8EF4-EF10-372B-D09B96F1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A9AEC0-6835-4FF6-B165-3724B4774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911D79-0055-84B2-6342-F6722DD3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98E13B-C4DD-A225-F510-475E4927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6BFD81-212B-0307-3215-22959283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7DABE4-2B1E-E2AC-B6BC-9BD7A00E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48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8CA48-9773-C9EE-22C4-0A81BFA5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806E38-3E50-A656-ACD1-0DB66238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7EDB25-D71A-99E9-0000-DD5FA5D74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C5C8946-30F7-5B2E-4A4D-8AF836E8A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89651A-CC0F-DD1F-4D01-3F2F6BA23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99446CA-A6B3-3AEE-B970-6B21C905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B6BC67E-D918-429D-92BF-6FF6E745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22B280B-428F-9792-A6A4-F98680F0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59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F4844-7A5A-7D5F-1B50-346A3571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AC1BBAE-79A9-E005-0399-D0C17802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8C0C72-366B-6240-92C5-BC1FB8BA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10B9ED-FA07-A8BC-04F7-08121AB0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4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A18E253-D6D5-1262-8297-B7B14006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E9126-64ED-EC8D-5DD8-EE834B59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0B4ED6-F7A8-1C9A-5698-E7FB4506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88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D99915-BEAB-EF04-502E-DDC03802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AA3649-3460-9DD4-6375-6451D092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28C8B7-9E3E-B6A7-0108-45A25BC2A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FFEBE9-2D62-F11B-5B20-89EC2D9A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13BBBF-9D6E-B22E-1BF7-861F6578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098ECE-ED27-E051-F8E3-EA40D340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2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2B0D11-990A-2A61-D90E-78B47DA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EEA2BDD-BE5E-5DEA-EF42-EF92CB7EB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25ECB7-BA67-D803-7F44-5814EE18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DC71CB-F2D3-9067-9425-770F1216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B2EAB3-2A31-B0AC-4152-0098B4A3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21730D-7AD8-28D2-D3C6-BCDCD8B0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2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E6506E4-D2E8-6C27-22A5-F237C492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EB528-EA73-49BF-06D5-6D037D868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362C1-87B1-C043-E321-3ACB1DA74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7B61-25ED-4F6B-9E17-4D26A88E6F7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8DA9AA-19C4-3FC9-285A-36C68D595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A56E4F-A07B-22D9-B3AB-7EAF45932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EAD2-40F0-4A7E-AE60-DA7B6B34D5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3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Facial Recognition? Applications and How It Works | TELUS  International">
            <a:extLst>
              <a:ext uri="{FF2B5EF4-FFF2-40B4-BE49-F238E27FC236}">
                <a16:creationId xmlns:a16="http://schemas.microsoft.com/office/drawing/2014/main" id="{5BE82A2E-356D-11E3-25DF-873A71C9B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 t="6079" r="4744" b="1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D2766C-F8EF-E675-34CE-91829C814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it-IT" sz="5400" b="1">
                <a:latin typeface="Eras Bold ITC" panose="020B0907030504020204" pitchFamily="34" charset="0"/>
              </a:rPr>
              <a:t>SECURE FACE</a:t>
            </a:r>
            <a:endParaRPr lang="en-GB" sz="5400" b="1">
              <a:latin typeface="Eras Bold ITC" panose="020B0907030504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D4E634-B9E0-3E98-6D55-9943E5168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553395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09146-1B19-322B-E8CA-C00731A9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GB"/>
              <a:t>Problem Statement: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62D207-0FD2-DB60-ABE8-2DE16557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it-IT" sz="1800"/>
              <a:t>S</a:t>
            </a:r>
            <a:r>
              <a:rPr lang="en-GB" sz="1800"/>
              <a:t>ecureface is a mechanism to record and identify a person by his face. </a:t>
            </a:r>
          </a:p>
          <a:p>
            <a:r>
              <a:rPr lang="en-GB" sz="1800"/>
              <a:t>Can be used in :</a:t>
            </a:r>
          </a:p>
          <a:p>
            <a:pPr lvl="1"/>
            <a:r>
              <a:rPr lang="en-GB" sz="1800"/>
              <a:t>Alarm systems</a:t>
            </a:r>
          </a:p>
          <a:p>
            <a:pPr lvl="1"/>
            <a:r>
              <a:rPr lang="en-GB" sz="1800"/>
              <a:t>Door open</a:t>
            </a:r>
          </a:p>
        </p:txBody>
      </p:sp>
      <p:sp>
        <p:nvSpPr>
          <p:cNvPr id="1048" name="Oval 1042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Freeform: Shape 1044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orta da laboratorio - Tutti i produttori di materiale medicale">
            <a:extLst>
              <a:ext uri="{FF2B5EF4-FFF2-40B4-BE49-F238E27FC236}">
                <a16:creationId xmlns:a16="http://schemas.microsoft.com/office/drawing/2014/main" id="{B00CAF40-510D-AAAF-499D-35CC0C14E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5969353" y="2815228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7,805 Home Security System Stock Photos, Pictures &amp; Royalty-Free Images -  iStock">
            <a:extLst>
              <a:ext uri="{FF2B5EF4-FFF2-40B4-BE49-F238E27FC236}">
                <a16:creationId xmlns:a16="http://schemas.microsoft.com/office/drawing/2014/main" id="{ECA66C63-B9AE-E113-66D3-E1672B19E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94" b="4"/>
          <a:stretch/>
        </p:blipFill>
        <p:spPr bwMode="auto">
          <a:xfrm>
            <a:off x="8160603" y="2"/>
            <a:ext cx="4034316" cy="3486455"/>
          </a:xfrm>
          <a:custGeom>
            <a:avLst/>
            <a:gdLst/>
            <a:ahLst/>
            <a:cxnLst/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7193AE3-3FBA-8D7C-3138-133688E533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68" r="13077" b="-4"/>
          <a:stretch/>
        </p:blipFill>
        <p:spPr>
          <a:xfrm>
            <a:off x="9053088" y="4197217"/>
            <a:ext cx="3138912" cy="2660795"/>
          </a:xfrm>
          <a:custGeom>
            <a:avLst/>
            <a:gdLst/>
            <a:ahLst/>
            <a:cxnLst/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5" name="AutoShape 2" descr="Your neighbours are watching: Smart cameras out of control">
            <a:extLst>
              <a:ext uri="{FF2B5EF4-FFF2-40B4-BE49-F238E27FC236}">
                <a16:creationId xmlns:a16="http://schemas.microsoft.com/office/drawing/2014/main" id="{BB736E86-F61D-A187-865A-D19A221391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34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magine 33">
            <a:extLst>
              <a:ext uri="{FF2B5EF4-FFF2-40B4-BE49-F238E27FC236}">
                <a16:creationId xmlns:a16="http://schemas.microsoft.com/office/drawing/2014/main" id="{5F665CD4-256E-D0DB-C700-FC8EA6B8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959" y="932589"/>
            <a:ext cx="1201641" cy="1072520"/>
          </a:xfrm>
          <a:prstGeom prst="rect">
            <a:avLst/>
          </a:prstGeom>
        </p:spPr>
      </p:pic>
      <p:pic>
        <p:nvPicPr>
          <p:cNvPr id="41" name="Immagine 40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C935344C-31BB-F2B8-F77A-E285142DA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02" y="2329238"/>
            <a:ext cx="1847003" cy="184700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4C0070-4F44-4C10-2AF3-EA2FE7F5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6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Working Scheme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6DD6FC-4EBA-634C-7852-B1C3B9E8E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163" y="4982654"/>
            <a:ext cx="3632200" cy="10363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u="sng" dirty="0"/>
              <a:t>The server</a:t>
            </a:r>
          </a:p>
          <a:p>
            <a:pPr marL="0" indent="0" algn="ctr">
              <a:buNone/>
            </a:pPr>
            <a:r>
              <a:rPr lang="en-GB" sz="1900" dirty="0"/>
              <a:t>Starts the recognition function and sends back the result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DAEE84A-C763-FBA4-A353-C95A8A467971}"/>
              </a:ext>
            </a:extLst>
          </p:cNvPr>
          <p:cNvSpPr txBox="1">
            <a:spLocks/>
          </p:cNvSpPr>
          <p:nvPr/>
        </p:nvSpPr>
        <p:spPr>
          <a:xfrm>
            <a:off x="1253207" y="2771560"/>
            <a:ext cx="3632200" cy="103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u="sng" dirty="0"/>
              <a:t>LCD display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1900" dirty="0" err="1"/>
              <a:t>Prints</a:t>
            </a:r>
            <a:r>
              <a:rPr lang="it-IT" sz="1900" dirty="0"/>
              <a:t> the name of the </a:t>
            </a:r>
            <a:r>
              <a:rPr lang="it-IT" sz="1900" dirty="0" err="1"/>
              <a:t>person</a:t>
            </a:r>
            <a:endParaRPr lang="en-GB" sz="1900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A6FC22C-0B1F-0309-055D-C76991B18347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7912100" y="2090165"/>
            <a:ext cx="1625600" cy="674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FDFE2A5-2A45-613F-67D9-84FF05DE08E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857450" y="3801327"/>
            <a:ext cx="680250" cy="5555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B8953A0-97D3-3FDA-9014-C9CCF07C6581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4850363" y="4875046"/>
            <a:ext cx="1890700" cy="625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8448AB1-CE76-DD30-946B-BED406479F0F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3034263" y="3807880"/>
            <a:ext cx="35044" cy="1174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FC9B888-D731-8E00-860C-683AB043469C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>
            <a:off x="1473323" y="1238040"/>
            <a:ext cx="2806577" cy="852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44D75DD-DFDA-CC37-5B7B-0491C2DC6B90}"/>
              </a:ext>
            </a:extLst>
          </p:cNvPr>
          <p:cNvSpPr txBox="1"/>
          <p:nvPr/>
        </p:nvSpPr>
        <p:spPr>
          <a:xfrm>
            <a:off x="274367" y="1441678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User </a:t>
            </a:r>
            <a:r>
              <a:rPr lang="it-IT" sz="1600" i="1" dirty="0" err="1"/>
              <a:t>runs</a:t>
            </a:r>
            <a:r>
              <a:rPr lang="it-IT" sz="1600" i="1" dirty="0"/>
              <a:t> the </a:t>
            </a:r>
            <a:r>
              <a:rPr lang="it-IT" sz="1600" i="1" dirty="0" err="1"/>
              <a:t>program</a:t>
            </a:r>
            <a:endParaRPr lang="en-GB" sz="1600" i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8726B0B-AD21-8BEC-9C57-66FB5952E643}"/>
              </a:ext>
            </a:extLst>
          </p:cNvPr>
          <p:cNvSpPr txBox="1"/>
          <p:nvPr/>
        </p:nvSpPr>
        <p:spPr>
          <a:xfrm>
            <a:off x="647700" y="1053374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START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AutoShape 2" descr="Interfacing 16X2 LCD module with ESP 32 without using I2C adapter">
            <a:extLst>
              <a:ext uri="{FF2B5EF4-FFF2-40B4-BE49-F238E27FC236}">
                <a16:creationId xmlns:a16="http://schemas.microsoft.com/office/drawing/2014/main" id="{166EDDA0-4067-DCF7-EA92-EC3B4BAEE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85E5D8BB-E15C-AA44-67B9-303D5692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700" y="1213065"/>
            <a:ext cx="2502040" cy="1660304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A90739E8-79B6-0361-9403-960CBDFD7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668" y="5252896"/>
            <a:ext cx="1705753" cy="1515344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C799ACD-6D9A-335B-1718-F47D7B7D6031}"/>
              </a:ext>
            </a:extLst>
          </p:cNvPr>
          <p:cNvSpPr txBox="1">
            <a:spLocks/>
          </p:cNvSpPr>
          <p:nvPr/>
        </p:nvSpPr>
        <p:spPr>
          <a:xfrm>
            <a:off x="4279900" y="1572005"/>
            <a:ext cx="3632200" cy="103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u="sng" dirty="0"/>
              <a:t>PIR Sensor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 err="1"/>
              <a:t>Capts</a:t>
            </a:r>
            <a:r>
              <a:rPr lang="it-IT" sz="2000" dirty="0"/>
              <a:t> a </a:t>
            </a:r>
            <a:r>
              <a:rPr lang="it-IT" sz="2000" dirty="0" err="1"/>
              <a:t>movement</a:t>
            </a:r>
            <a:r>
              <a:rPr lang="it-IT" sz="2000" dirty="0"/>
              <a:t> and starts the </a:t>
            </a:r>
            <a:r>
              <a:rPr lang="it-IT" sz="2000" dirty="0" err="1"/>
              <a:t>ultrasonic</a:t>
            </a:r>
            <a:r>
              <a:rPr lang="it-IT" sz="2000" dirty="0"/>
              <a:t> </a:t>
            </a:r>
            <a:r>
              <a:rPr lang="it-IT" sz="2000" dirty="0" err="1"/>
              <a:t>sensor</a:t>
            </a:r>
            <a:endParaRPr lang="en-GB" sz="20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444B59F-A197-041B-9919-8AD7888D7FF6}"/>
              </a:ext>
            </a:extLst>
          </p:cNvPr>
          <p:cNvSpPr txBox="1">
            <a:spLocks/>
          </p:cNvSpPr>
          <p:nvPr/>
        </p:nvSpPr>
        <p:spPr>
          <a:xfrm>
            <a:off x="6741063" y="4356886"/>
            <a:ext cx="4232774" cy="103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u="sng" dirty="0"/>
              <a:t>ESP32cam Ai-thinker board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2100" dirty="0"/>
              <a:t>Takes 10 </a:t>
            </a:r>
            <a:r>
              <a:rPr lang="it-IT" sz="2100" dirty="0" err="1"/>
              <a:t>photos</a:t>
            </a:r>
            <a:r>
              <a:rPr lang="it-IT" sz="2100" dirty="0"/>
              <a:t> in 1 second and </a:t>
            </a:r>
            <a:r>
              <a:rPr lang="it-IT" sz="2100" dirty="0" err="1"/>
              <a:t>sends</a:t>
            </a:r>
            <a:r>
              <a:rPr lang="it-IT" sz="2100" dirty="0"/>
              <a:t> </a:t>
            </a:r>
            <a:r>
              <a:rPr lang="it-IT" sz="2100" dirty="0" err="1"/>
              <a:t>them</a:t>
            </a:r>
            <a:r>
              <a:rPr lang="it-IT" sz="2100" dirty="0"/>
              <a:t> via Wi-fi to the server</a:t>
            </a:r>
            <a:endParaRPr lang="en-GB" sz="21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3BF3F43-71BD-8BC8-C60B-1DF6FEEB9711}"/>
              </a:ext>
            </a:extLst>
          </p:cNvPr>
          <p:cNvSpPr txBox="1">
            <a:spLocks/>
          </p:cNvSpPr>
          <p:nvPr/>
        </p:nvSpPr>
        <p:spPr>
          <a:xfrm>
            <a:off x="7721600" y="2765007"/>
            <a:ext cx="3632200" cy="1036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u="sng" dirty="0" err="1"/>
              <a:t>Ultrasonic</a:t>
            </a:r>
            <a:r>
              <a:rPr lang="it-IT" u="sng" dirty="0"/>
              <a:t> </a:t>
            </a:r>
            <a:r>
              <a:rPr lang="it-IT" u="sng" dirty="0" err="1"/>
              <a:t>sensor</a:t>
            </a:r>
            <a:endParaRPr lang="it-IT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1900" dirty="0"/>
              <a:t>Waits </a:t>
            </a:r>
            <a:r>
              <a:rPr lang="it-IT" sz="1900" dirty="0" err="1"/>
              <a:t>until</a:t>
            </a:r>
            <a:r>
              <a:rPr lang="it-IT" sz="1900" dirty="0"/>
              <a:t> the </a:t>
            </a:r>
            <a:r>
              <a:rPr lang="it-IT" sz="1900" dirty="0" err="1"/>
              <a:t>person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next</a:t>
            </a:r>
            <a:r>
              <a:rPr lang="it-IT" sz="1900" dirty="0"/>
              <a:t> to </a:t>
            </a:r>
            <a:r>
              <a:rPr lang="it-IT" sz="1900" dirty="0" err="1"/>
              <a:t>it</a:t>
            </a:r>
            <a:r>
              <a:rPr lang="it-IT" sz="1900" dirty="0"/>
              <a:t> and </a:t>
            </a:r>
            <a:r>
              <a:rPr lang="it-IT" sz="1900" dirty="0" err="1"/>
              <a:t>activate</a:t>
            </a:r>
            <a:r>
              <a:rPr lang="it-IT" sz="1900" dirty="0"/>
              <a:t> the Esp camera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80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7C3A3B-87CB-AD4A-594E-E6D224FA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GB" dirty="0"/>
              <a:t>Software Architecture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5DB7C4-F52F-48CC-FE14-7750FA6E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GB" sz="1400">
                <a:solidFill>
                  <a:srgbClr val="FFFFFF"/>
                </a:solidFill>
              </a:rPr>
              <a:t>○ Describe the core software blocks of your system. </a:t>
            </a:r>
          </a:p>
          <a:p>
            <a:r>
              <a:rPr lang="en-GB" sz="1400">
                <a:solidFill>
                  <a:srgbClr val="FFFFFF"/>
                </a:solidFill>
              </a:rPr>
              <a:t>■ Explain the working flow of the software by giving details on the hardware/software interaction: </a:t>
            </a:r>
          </a:p>
          <a:p>
            <a:r>
              <a:rPr lang="en-GB" sz="1400">
                <a:solidFill>
                  <a:srgbClr val="FFFFFF"/>
                </a:solidFill>
              </a:rPr>
              <a:t>● e.g., which interrupts you used, how you serviced the interrupts? Explain how you sense data, how do you interpret and process the data. </a:t>
            </a:r>
          </a:p>
          <a:p>
            <a:r>
              <a:rPr lang="en-GB" sz="1400">
                <a:solidFill>
                  <a:srgbClr val="FFFFFF"/>
                </a:solidFill>
              </a:rPr>
              <a:t>■ Indicate what kind of data structures and algorithms you used within your code. ○ You can also present some core C codes for your implementation but just the most important and representative lines (a couple of lines)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78FC75-2E55-BE35-B57B-C2F38A5B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1487"/>
            <a:ext cx="5826759" cy="368542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21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602 (16x2) LCD Display with I2C/IIC interface - Blue Backlight buy online  at Low Price in India - ElectronicsComp.com">
            <a:extLst>
              <a:ext uri="{FF2B5EF4-FFF2-40B4-BE49-F238E27FC236}">
                <a16:creationId xmlns:a16="http://schemas.microsoft.com/office/drawing/2014/main" id="{83BDE37B-582B-0A7E-0332-27814CCF8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3" r="-1" b="3932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Freeform: Shape 410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9AAAB7-5763-FB72-3D66-C8DDDE90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GB" dirty="0"/>
              <a:t>Testing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BF0E97-B0B7-7512-E23F-D7FE32E5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GB" sz="1900"/>
              <a:t>○ Describe how did you test the software. </a:t>
            </a:r>
          </a:p>
          <a:p>
            <a:endParaRPr lang="en-GB" sz="1900"/>
          </a:p>
          <a:p>
            <a:endParaRPr lang="en-GB" sz="1900"/>
          </a:p>
          <a:p>
            <a:endParaRPr lang="en-GB" sz="1900"/>
          </a:p>
          <a:p>
            <a:r>
              <a:rPr lang="en-GB" sz="1900"/>
              <a:t>Problems:</a:t>
            </a:r>
          </a:p>
          <a:p>
            <a:pPr lvl="2"/>
            <a:r>
              <a:rPr lang="en-GB" sz="1900"/>
              <a:t>LCD pins were too many for the ESP32cam   </a:t>
            </a:r>
            <a:r>
              <a:rPr lang="en-GB" sz="1900">
                <a:sym typeface="Wingdings" panose="05000000000000000000" pitchFamily="2" charset="2"/>
              </a:rPr>
              <a:t>   Got a new LCD and an Arduino nano</a:t>
            </a:r>
          </a:p>
          <a:p>
            <a:pPr lvl="2"/>
            <a:r>
              <a:rPr lang="en-GB" sz="1900">
                <a:sym typeface="Wingdings" panose="05000000000000000000" pitchFamily="2" charset="2"/>
              </a:rPr>
              <a:t>Raspberry too weak       More time for computing and testing</a:t>
            </a:r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3533432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hallenges Of Embedded Systems | What After College">
            <a:extLst>
              <a:ext uri="{FF2B5EF4-FFF2-40B4-BE49-F238E27FC236}">
                <a16:creationId xmlns:a16="http://schemas.microsoft.com/office/drawing/2014/main" id="{B4BAA865-D22B-0138-0215-B7C6EEB9F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6" r="19991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F277E-E174-BDAE-F9A3-A6A5ACEE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GB" dirty="0"/>
              <a:t>Conclusions and Future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EBB5CD-0201-06DA-0BF7-F0A9CE12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GB" sz="2000" dirty="0"/>
              <a:t>Implement a crypted communication </a:t>
            </a:r>
          </a:p>
          <a:p>
            <a:r>
              <a:rPr lang="en-GB" sz="2000" dirty="0"/>
              <a:t>Create a database on which save the camera’s recordings</a:t>
            </a:r>
          </a:p>
          <a:p>
            <a:r>
              <a:rPr lang="en-GB" sz="2000" dirty="0"/>
              <a:t>Add a door opening actuator</a:t>
            </a:r>
          </a:p>
        </p:txBody>
      </p:sp>
    </p:spTree>
    <p:extLst>
      <p:ext uri="{BB962C8B-B14F-4D97-AF65-F5344CB8AC3E}">
        <p14:creationId xmlns:p14="http://schemas.microsoft.com/office/powerpoint/2010/main" val="62704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156</TotalTime>
  <Words>260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Bold ITC</vt:lpstr>
      <vt:lpstr>Tema di Office</vt:lpstr>
      <vt:lpstr>SECURE FACE</vt:lpstr>
      <vt:lpstr>Problem Statement:</vt:lpstr>
      <vt:lpstr>Working Scheme</vt:lpstr>
      <vt:lpstr>Software Architecture</vt:lpstr>
      <vt:lpstr>Testing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FACE</dc:title>
  <dc:creator>Grotto, Fabio</dc:creator>
  <cp:lastModifiedBy>Grotto, Fabio</cp:lastModifiedBy>
  <cp:revision>14</cp:revision>
  <dcterms:created xsi:type="dcterms:W3CDTF">2023-01-29T21:45:51Z</dcterms:created>
  <dcterms:modified xsi:type="dcterms:W3CDTF">2023-01-30T08:21:37Z</dcterms:modified>
</cp:coreProperties>
</file>