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8" r:id="rId2"/>
    <p:sldId id="256"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9F2B2C-EB5A-423E-AB3B-16A59C69BE3B}" v="197" dt="2023-05-25T16:30:28.053"/>
    <p1510:client id="{6A50D5D8-F0E1-AC96-5902-505C5E40FB88}" v="425" dt="2023-05-25T17:05:42.758"/>
    <p1510:client id="{EC4BCC9A-F084-95E7-9062-D2271BC899B6}" v="534" dt="2023-05-25T18:27:29.835"/>
    <p1510:client id="{FF375FAB-1167-A858-7A92-AC7350EA6E9D}" v="39" dt="2023-05-25T16:34:57.0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3C491-05CF-4861-A21B-08C9173FEF14}" type="datetimeFigureOut">
              <a:t>5/25/2023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438B9-ACAC-48A5-87C0-56318B947DD0}" type="slidenum">
              <a:t>‹#›</a:t>
            </a:fld>
            <a:endParaRPr lang="en-US"/>
          </a:p>
        </p:txBody>
      </p:sp>
    </p:spTree>
    <p:extLst>
      <p:ext uri="{BB962C8B-B14F-4D97-AF65-F5344CB8AC3E}">
        <p14:creationId xmlns:p14="http://schemas.microsoft.com/office/powerpoint/2010/main" val="203510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lol</a:t>
            </a:r>
          </a:p>
        </p:txBody>
      </p:sp>
      <p:sp>
        <p:nvSpPr>
          <p:cNvPr id="4" name="Slide Number Placeholder 3"/>
          <p:cNvSpPr>
            <a:spLocks noGrp="1"/>
          </p:cNvSpPr>
          <p:nvPr>
            <p:ph type="sldNum" sz="quarter" idx="5"/>
          </p:nvPr>
        </p:nvSpPr>
        <p:spPr/>
        <p:txBody>
          <a:bodyPr/>
          <a:lstStyle/>
          <a:p>
            <a:fld id="{1E7438B9-ACAC-48A5-87C0-56318B947DD0}" type="slidenum">
              <a:t>3</a:t>
            </a:fld>
            <a:endParaRPr lang="en-US"/>
          </a:p>
        </p:txBody>
      </p:sp>
    </p:spTree>
    <p:extLst>
      <p:ext uri="{BB962C8B-B14F-4D97-AF65-F5344CB8AC3E}">
        <p14:creationId xmlns:p14="http://schemas.microsoft.com/office/powerpoint/2010/main" val="410593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onderbund_War"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suu8mp03F8A?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E8ABF52-025C-7AC5-7901-E31DF8A4C3A5}"/>
              </a:ext>
            </a:extLst>
          </p:cNvPr>
          <p:cNvGrpSpPr/>
          <p:nvPr/>
        </p:nvGrpSpPr>
        <p:grpSpPr>
          <a:xfrm>
            <a:off x="4381500" y="1752600"/>
            <a:ext cx="3026944" cy="3027947"/>
            <a:chOff x="4381500" y="1752600"/>
            <a:chExt cx="3026944" cy="3027947"/>
          </a:xfrm>
        </p:grpSpPr>
        <p:sp>
          <p:nvSpPr>
            <p:cNvPr id="2" name="Rectangle 1">
              <a:extLst>
                <a:ext uri="{FF2B5EF4-FFF2-40B4-BE49-F238E27FC236}">
                  <a16:creationId xmlns:a16="http://schemas.microsoft.com/office/drawing/2014/main" id="{7D2C2B3F-0204-BA56-0E41-36D8F965E2D0}"/>
                </a:ext>
                <a:ext uri="{C183D7F6-B498-43B3-948B-1728B52AA6E4}">
                  <adec:decorative xmlns:adec="http://schemas.microsoft.com/office/drawing/2017/decorative" val="1"/>
                </a:ext>
              </a:extLst>
            </p:cNvPr>
            <p:cNvSpPr/>
            <p:nvPr/>
          </p:nvSpPr>
          <p:spPr>
            <a:xfrm>
              <a:off x="5524499" y="1752600"/>
              <a:ext cx="752475" cy="114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1598A47-16EE-A4E9-A129-78B7B75B6C6F}"/>
                </a:ext>
                <a:ext uri="{C183D7F6-B498-43B3-948B-1728B52AA6E4}">
                  <adec:decorative xmlns:adec="http://schemas.microsoft.com/office/drawing/2017/decorative" val="1"/>
                </a:ext>
              </a:extLst>
            </p:cNvPr>
            <p:cNvSpPr/>
            <p:nvPr/>
          </p:nvSpPr>
          <p:spPr>
            <a:xfrm rot="5400000">
              <a:off x="4586543" y="2690556"/>
              <a:ext cx="743451" cy="11535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89D79E7-5A86-DAAF-6FBF-0E2C5350233A}"/>
                </a:ext>
                <a:ext uri="{C183D7F6-B498-43B3-948B-1728B52AA6E4}">
                  <adec:decorative xmlns:adec="http://schemas.microsoft.com/office/drawing/2017/decorative" val="1"/>
                </a:ext>
              </a:extLst>
            </p:cNvPr>
            <p:cNvSpPr/>
            <p:nvPr/>
          </p:nvSpPr>
          <p:spPr>
            <a:xfrm rot="5400000">
              <a:off x="6468935" y="2699540"/>
              <a:ext cx="743451" cy="11355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D6D79F2-E9B0-DC43-C6F9-CA1128042C6C}"/>
                </a:ext>
                <a:ext uri="{C183D7F6-B498-43B3-948B-1728B52AA6E4}">
                  <adec:decorative xmlns:adec="http://schemas.microsoft.com/office/drawing/2017/decorative" val="1"/>
                </a:ext>
              </a:extLst>
            </p:cNvPr>
            <p:cNvSpPr/>
            <p:nvPr/>
          </p:nvSpPr>
          <p:spPr>
            <a:xfrm>
              <a:off x="5524498" y="3637547"/>
              <a:ext cx="752475" cy="1143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5AB884B-CDE8-8FC1-91AC-9EE0B2BF8FA8}"/>
                </a:ext>
                <a:ext uri="{C183D7F6-B498-43B3-948B-1728B52AA6E4}">
                  <adec:decorative xmlns:adec="http://schemas.microsoft.com/office/drawing/2017/decorative" val="1"/>
                </a:ext>
              </a:extLst>
            </p:cNvPr>
            <p:cNvSpPr/>
            <p:nvPr/>
          </p:nvSpPr>
          <p:spPr>
            <a:xfrm>
              <a:off x="5525713" y="2894431"/>
              <a:ext cx="747622" cy="75481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01230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a:extLst>
              <a:ext uri="{FF2B5EF4-FFF2-40B4-BE49-F238E27FC236}">
                <a16:creationId xmlns:a16="http://schemas.microsoft.com/office/drawing/2014/main" id="{B2134DE5-0591-4AEB-C56D-1FDFE236193B}"/>
              </a:ext>
              <a:ext uri="{C183D7F6-B498-43B3-948B-1728B52AA6E4}">
                <adec:decorative xmlns:adec="http://schemas.microsoft.com/office/drawing/2017/decorative" val="1"/>
              </a:ext>
            </a:extLst>
          </p:cNvPr>
          <p:cNvPicPr>
            <a:picLocks noChangeAspect="1"/>
          </p:cNvPicPr>
          <p:nvPr/>
        </p:nvPicPr>
        <p:blipFill rotWithShape="1">
          <a:blip r:embed="rId2"/>
          <a:srcRect t="8428" b="847"/>
          <a:stretch/>
        </p:blipFill>
        <p:spPr>
          <a:xfrm>
            <a:off x="-3047" y="10"/>
            <a:ext cx="12191999" cy="6857990"/>
          </a:xfrm>
          <a:prstGeom prst="rect">
            <a:avLst/>
          </a:prstGeom>
        </p:spPr>
      </p:pic>
      <p:sp>
        <p:nvSpPr>
          <p:cNvPr id="25" name="Rectangle 24">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71D9EF13-B9FF-99BE-38DD-829387249CD6}"/>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ormAutofit/>
          </a:bodyPr>
          <a:lstStyle/>
          <a:p>
            <a:r>
              <a:rPr lang="en-US" sz="5200">
                <a:solidFill>
                  <a:srgbClr val="FFFFFF"/>
                </a:solidFill>
              </a:rPr>
              <a:t>Switzerland</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4">
            <a:extLst>
              <a:ext uri="{FF2B5EF4-FFF2-40B4-BE49-F238E27FC236}">
                <a16:creationId xmlns:a16="http://schemas.microsoft.com/office/drawing/2014/main" id="{330D6772-5550-42D5-B8BC-CDE283656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46">
            <a:extLst>
              <a:ext uri="{FF2B5EF4-FFF2-40B4-BE49-F238E27FC236}">
                <a16:creationId xmlns:a16="http://schemas.microsoft.com/office/drawing/2014/main" id="{97DB0DD1-0F30-4B7E-A6DC-3DDA7D5B3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2" name="Picture 4">
            <a:extLst>
              <a:ext uri="{FF2B5EF4-FFF2-40B4-BE49-F238E27FC236}">
                <a16:creationId xmlns:a16="http://schemas.microsoft.com/office/drawing/2014/main" id="{E98D0C69-F0D2-282B-1F48-3CA36797159B}"/>
              </a:ext>
              <a:ext uri="{C183D7F6-B498-43B3-948B-1728B52AA6E4}">
                <adec:decorative xmlns:adec="http://schemas.microsoft.com/office/drawing/2017/decorative" val="1"/>
              </a:ext>
            </a:extLst>
          </p:cNvPr>
          <p:cNvPicPr>
            <a:picLocks noChangeAspect="1"/>
          </p:cNvPicPr>
          <p:nvPr/>
        </p:nvPicPr>
        <p:blipFill rotWithShape="1">
          <a:blip r:embed="rId3">
            <a:alphaModFix amt="60000"/>
          </a:blip>
          <a:srcRect t="6815" b="8916"/>
          <a:stretch/>
        </p:blipFill>
        <p:spPr>
          <a:xfrm>
            <a:off x="-1" y="10"/>
            <a:ext cx="12192001" cy="6857990"/>
          </a:xfrm>
          <a:prstGeom prst="rect">
            <a:avLst/>
          </a:prstGeom>
        </p:spPr>
      </p:pic>
      <p:sp>
        <p:nvSpPr>
          <p:cNvPr id="2" name="Title 1">
            <a:extLst>
              <a:ext uri="{FF2B5EF4-FFF2-40B4-BE49-F238E27FC236}">
                <a16:creationId xmlns:a16="http://schemas.microsoft.com/office/drawing/2014/main" id="{46424067-374A-237A-A39D-D8A887A2B66C}"/>
              </a:ext>
            </a:extLst>
          </p:cNvPr>
          <p:cNvSpPr>
            <a:spLocks noGrp="1"/>
          </p:cNvSpPr>
          <p:nvPr>
            <p:ph type="title"/>
          </p:nvPr>
        </p:nvSpPr>
        <p:spPr>
          <a:xfrm>
            <a:off x="838199" y="1671569"/>
            <a:ext cx="4155825" cy="4072044"/>
          </a:xfrm>
        </p:spPr>
        <p:txBody>
          <a:bodyPr anchor="t">
            <a:normAutofit/>
          </a:bodyPr>
          <a:lstStyle/>
          <a:p>
            <a:r>
              <a:rPr lang="en-US">
                <a:solidFill>
                  <a:srgbClr val="FFFFFF"/>
                </a:solidFill>
                <a:cs typeface="Calibri Light"/>
              </a:rPr>
              <a:t>Swiss Statistics</a:t>
            </a:r>
            <a:endParaRPr lang="en-US">
              <a:solidFill>
                <a:srgbClr val="FFFFFF"/>
              </a:solidFill>
            </a:endParaRPr>
          </a:p>
        </p:txBody>
      </p:sp>
      <p:sp>
        <p:nvSpPr>
          <p:cNvPr id="3" name="Content Placeholder 2">
            <a:extLst>
              <a:ext uri="{FF2B5EF4-FFF2-40B4-BE49-F238E27FC236}">
                <a16:creationId xmlns:a16="http://schemas.microsoft.com/office/drawing/2014/main" id="{1D777CF1-9BD5-C463-D4F4-858960C8FBA0}"/>
              </a:ext>
            </a:extLst>
          </p:cNvPr>
          <p:cNvSpPr>
            <a:spLocks noGrp="1"/>
          </p:cNvSpPr>
          <p:nvPr>
            <p:ph idx="1"/>
          </p:nvPr>
        </p:nvSpPr>
        <p:spPr>
          <a:xfrm>
            <a:off x="5186551" y="1671569"/>
            <a:ext cx="6167248" cy="4072044"/>
          </a:xfrm>
        </p:spPr>
        <p:txBody>
          <a:bodyPr vert="horz" lIns="91440" tIns="45720" rIns="91440" bIns="45720" rtlCol="0">
            <a:normAutofit/>
          </a:bodyPr>
          <a:lstStyle/>
          <a:p>
            <a:pPr marL="0" indent="0">
              <a:buNone/>
            </a:pPr>
            <a:r>
              <a:rPr lang="en-US" sz="2000">
                <a:solidFill>
                  <a:srgbClr val="FFFFFF"/>
                </a:solidFill>
                <a:cs typeface="Calibri"/>
              </a:rPr>
              <a:t>Switzerland is a country with various types of tourist attractions.</a:t>
            </a:r>
          </a:p>
          <a:p>
            <a:pPr marL="0" indent="0">
              <a:buNone/>
            </a:pPr>
            <a:r>
              <a:rPr lang="en-US" sz="2000">
                <a:solidFill>
                  <a:srgbClr val="FFFFFF"/>
                </a:solidFill>
                <a:cs typeface="Calibri"/>
              </a:rPr>
              <a:t>With a GDP below Australia and above Sweden it is considered a rich country with the GDP of 800 Million $.</a:t>
            </a:r>
          </a:p>
          <a:p>
            <a:pPr marL="0" indent="0">
              <a:buNone/>
            </a:pPr>
            <a:r>
              <a:rPr lang="en-US" sz="2000">
                <a:solidFill>
                  <a:srgbClr val="FFFFFF"/>
                </a:solidFill>
                <a:cs typeface="Calibri"/>
              </a:rPr>
              <a:t> Switzerland stands as one of the richest countries by GPD Per Capita of 91 thousand $ standing above Norway and U.S.A</a:t>
            </a:r>
          </a:p>
          <a:p>
            <a:pPr marL="0" indent="0">
              <a:buNone/>
            </a:pPr>
            <a:r>
              <a:rPr lang="en-US" sz="2000">
                <a:solidFill>
                  <a:srgbClr val="FFFFFF"/>
                </a:solidFill>
                <a:cs typeface="Calibri"/>
              </a:rPr>
              <a:t>The Swiss Population is approximately 8,7 million, below Sweden and Australia</a:t>
            </a:r>
          </a:p>
          <a:p>
            <a:pPr marL="0" indent="0">
              <a:buNone/>
            </a:pPr>
            <a:r>
              <a:rPr lang="en-US" sz="2000">
                <a:solidFill>
                  <a:srgbClr val="FFFFFF"/>
                </a:solidFill>
                <a:cs typeface="Calibri"/>
              </a:rPr>
              <a:t>The land mass of Switzerland is approximately </a:t>
            </a:r>
            <a:r>
              <a:rPr lang="en-US" sz="2000">
                <a:solidFill>
                  <a:srgbClr val="FFFFFF"/>
                </a:solidFill>
                <a:ea typeface="+mn-lt"/>
                <a:cs typeface="+mn-lt"/>
              </a:rPr>
              <a:t>41.285 km²</a:t>
            </a:r>
            <a:endParaRPr lang="en-US" sz="2000">
              <a:solidFill>
                <a:srgbClr val="FFFFFF"/>
              </a:solidFill>
              <a:cs typeface="Calibri"/>
            </a:endParaRPr>
          </a:p>
        </p:txBody>
      </p:sp>
    </p:spTree>
    <p:extLst>
      <p:ext uri="{BB962C8B-B14F-4D97-AF65-F5344CB8AC3E}">
        <p14:creationId xmlns:p14="http://schemas.microsoft.com/office/powerpoint/2010/main" val="17183883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0D6772-5550-42D5-B8BC-CDE283656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7DB0DD1-0F30-4B7E-A6DC-3DDA7D5B3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id="{0AD026D9-9085-9DAA-5E45-0B5448D4962D}"/>
              </a:ext>
              <a:ext uri="{C183D7F6-B498-43B3-948B-1728B52AA6E4}">
                <adec:decorative xmlns:adec="http://schemas.microsoft.com/office/drawing/2017/decorative" val="1"/>
              </a:ext>
            </a:extLst>
          </p:cNvPr>
          <p:cNvPicPr>
            <a:picLocks noChangeAspect="1"/>
          </p:cNvPicPr>
          <p:nvPr/>
        </p:nvPicPr>
        <p:blipFill rotWithShape="1">
          <a:blip r:embed="rId2">
            <a:alphaModFix amt="60000"/>
          </a:blip>
          <a:srcRect t="11025" b="3097"/>
          <a:stretch/>
        </p:blipFill>
        <p:spPr>
          <a:xfrm>
            <a:off x="-1" y="10"/>
            <a:ext cx="12192001" cy="6857990"/>
          </a:xfrm>
          <a:prstGeom prst="rect">
            <a:avLst/>
          </a:prstGeom>
        </p:spPr>
      </p:pic>
      <p:sp>
        <p:nvSpPr>
          <p:cNvPr id="2" name="Title 1">
            <a:extLst>
              <a:ext uri="{FF2B5EF4-FFF2-40B4-BE49-F238E27FC236}">
                <a16:creationId xmlns:a16="http://schemas.microsoft.com/office/drawing/2014/main" id="{A7AEC02B-F7C2-9BEF-0399-AE2C94B68C2E}"/>
              </a:ext>
            </a:extLst>
          </p:cNvPr>
          <p:cNvSpPr>
            <a:spLocks noGrp="1"/>
          </p:cNvSpPr>
          <p:nvPr>
            <p:ph type="title"/>
          </p:nvPr>
        </p:nvSpPr>
        <p:spPr>
          <a:xfrm>
            <a:off x="838199" y="1671569"/>
            <a:ext cx="4155825" cy="4072044"/>
          </a:xfrm>
        </p:spPr>
        <p:txBody>
          <a:bodyPr anchor="t">
            <a:normAutofit/>
          </a:bodyPr>
          <a:lstStyle/>
          <a:p>
            <a:r>
              <a:rPr lang="en-US">
                <a:solidFill>
                  <a:srgbClr val="FFFFFF"/>
                </a:solidFill>
                <a:cs typeface="Calibri Light"/>
              </a:rPr>
              <a:t>Swiss History</a:t>
            </a:r>
            <a:endParaRPr lang="en-US">
              <a:solidFill>
                <a:srgbClr val="FFFFFF"/>
              </a:solidFill>
            </a:endParaRPr>
          </a:p>
        </p:txBody>
      </p:sp>
      <p:sp>
        <p:nvSpPr>
          <p:cNvPr id="8" name="Content Placeholder 7">
            <a:extLst>
              <a:ext uri="{FF2B5EF4-FFF2-40B4-BE49-F238E27FC236}">
                <a16:creationId xmlns:a16="http://schemas.microsoft.com/office/drawing/2014/main" id="{5D1A0A56-A251-AAD8-8DCE-E3BE72570740}"/>
              </a:ext>
            </a:extLst>
          </p:cNvPr>
          <p:cNvSpPr>
            <a:spLocks noGrp="1"/>
          </p:cNvSpPr>
          <p:nvPr>
            <p:ph idx="1"/>
          </p:nvPr>
        </p:nvSpPr>
        <p:spPr>
          <a:xfrm>
            <a:off x="5186551" y="1671569"/>
            <a:ext cx="6167248" cy="4072044"/>
          </a:xfrm>
        </p:spPr>
        <p:txBody>
          <a:bodyPr vert="horz" lIns="91440" tIns="45720" rIns="91440" bIns="45720" rtlCol="0" anchor="t">
            <a:normAutofit/>
          </a:bodyPr>
          <a:lstStyle/>
          <a:p>
            <a:pPr marL="0" indent="0">
              <a:buNone/>
            </a:pPr>
            <a:r>
              <a:rPr lang="en-US" sz="2000">
                <a:solidFill>
                  <a:srgbClr val="FFFFFF"/>
                </a:solidFill>
                <a:cs typeface="Calibri" panose="020F0502020204030204"/>
              </a:rPr>
              <a:t>I find the history of the Swiss interesting,</a:t>
            </a:r>
            <a:endParaRPr lang="en-US"/>
          </a:p>
          <a:p>
            <a:pPr marL="0" indent="0">
              <a:buNone/>
            </a:pPr>
            <a:r>
              <a:rPr lang="en-US" sz="2000">
                <a:solidFill>
                  <a:srgbClr val="FFFFFF"/>
                </a:solidFill>
                <a:cs typeface="Calibri" panose="020F0502020204030204"/>
              </a:rPr>
              <a:t> as the last time they fought is 1845 which was a small civil war against </a:t>
            </a:r>
            <a:r>
              <a:rPr lang="en-US" sz="2000" err="1">
                <a:solidFill>
                  <a:srgbClr val="FFFFFF"/>
                </a:solidFill>
                <a:cs typeface="Calibri" panose="020F0502020204030204"/>
              </a:rPr>
              <a:t>Sonderbund</a:t>
            </a:r>
            <a:r>
              <a:rPr lang="en-US" sz="2000">
                <a:solidFill>
                  <a:srgbClr val="FFFFFF"/>
                </a:solidFill>
                <a:cs typeface="Calibri" panose="020F0502020204030204"/>
              </a:rPr>
              <a:t> </a:t>
            </a:r>
            <a:endParaRPr lang="en-US">
              <a:solidFill>
                <a:srgbClr val="000000"/>
              </a:solidFill>
              <a:cs typeface="Calibri" panose="020F0502020204030204"/>
            </a:endParaRPr>
          </a:p>
          <a:p>
            <a:pPr marL="0" indent="0">
              <a:buNone/>
            </a:pPr>
            <a:r>
              <a:rPr lang="en-US" sz="2000">
                <a:solidFill>
                  <a:srgbClr val="FFFFFF"/>
                </a:solidFill>
                <a:cs typeface="Calibri" panose="020F0502020204030204"/>
              </a:rPr>
              <a:t>(more info can be found in </a:t>
            </a:r>
            <a:r>
              <a:rPr lang="en-US" sz="2000">
                <a:solidFill>
                  <a:srgbClr val="FFFFFF"/>
                </a:solidFill>
                <a:cs typeface="Calibri" panose="020F0502020204030204"/>
                <a:hlinkClick r:id="rId3"/>
              </a:rPr>
              <a:t>the wiki page</a:t>
            </a:r>
            <a:r>
              <a:rPr lang="en-US" sz="2000">
                <a:solidFill>
                  <a:srgbClr val="FFFFFF"/>
                </a:solidFill>
                <a:cs typeface="Calibri" panose="020F0502020204030204"/>
              </a:rPr>
              <a:t>)</a:t>
            </a:r>
            <a:endParaRPr lang="en-US">
              <a:cs typeface="Calibri"/>
            </a:endParaRPr>
          </a:p>
        </p:txBody>
      </p:sp>
    </p:spTree>
    <p:extLst>
      <p:ext uri="{BB962C8B-B14F-4D97-AF65-F5344CB8AC3E}">
        <p14:creationId xmlns:p14="http://schemas.microsoft.com/office/powerpoint/2010/main" val="23463688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fade">
                                      <p:cBhvr>
                                        <p:cTn id="2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330D6772-5550-42D5-B8BC-CDE283656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3">
            <a:extLst>
              <a:ext uri="{FF2B5EF4-FFF2-40B4-BE49-F238E27FC236}">
                <a16:creationId xmlns:a16="http://schemas.microsoft.com/office/drawing/2014/main" id="{97DB0DD1-0F30-4B7E-A6DC-3DDA7D5B3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7" name="Picture 4" descr="Houses on a hill">
            <a:extLst>
              <a:ext uri="{FF2B5EF4-FFF2-40B4-BE49-F238E27FC236}">
                <a16:creationId xmlns:a16="http://schemas.microsoft.com/office/drawing/2014/main" id="{35D12DC5-2863-BA89-D86A-177B25B5C8D3}"/>
              </a:ext>
            </a:extLst>
          </p:cNvPr>
          <p:cNvPicPr>
            <a:picLocks noChangeAspect="1"/>
          </p:cNvPicPr>
          <p:nvPr/>
        </p:nvPicPr>
        <p:blipFill rotWithShape="1">
          <a:blip r:embed="rId2">
            <a:alphaModFix amt="6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73AEFCA3-38C1-0736-6EDC-72B50C0B662D}"/>
              </a:ext>
            </a:extLst>
          </p:cNvPr>
          <p:cNvSpPr>
            <a:spLocks noGrp="1"/>
          </p:cNvSpPr>
          <p:nvPr>
            <p:ph type="title"/>
          </p:nvPr>
        </p:nvSpPr>
        <p:spPr>
          <a:xfrm>
            <a:off x="838199" y="1671569"/>
            <a:ext cx="4155825" cy="4072044"/>
          </a:xfrm>
        </p:spPr>
        <p:txBody>
          <a:bodyPr vert="horz" lIns="91440" tIns="45720" rIns="91440" bIns="45720" rtlCol="0" anchor="t">
            <a:normAutofit/>
          </a:bodyPr>
          <a:lstStyle/>
          <a:p>
            <a:r>
              <a:rPr lang="en-US" dirty="0">
                <a:solidFill>
                  <a:srgbClr val="FFFFFF"/>
                </a:solidFill>
              </a:rPr>
              <a:t>Swiss Geography</a:t>
            </a:r>
          </a:p>
        </p:txBody>
      </p:sp>
      <p:sp>
        <p:nvSpPr>
          <p:cNvPr id="3" name="Content Placeholder 2">
            <a:extLst>
              <a:ext uri="{FF2B5EF4-FFF2-40B4-BE49-F238E27FC236}">
                <a16:creationId xmlns:a16="http://schemas.microsoft.com/office/drawing/2014/main" id="{27DAF9F6-2434-B791-CC7C-617F62EEEFD7}"/>
              </a:ext>
            </a:extLst>
          </p:cNvPr>
          <p:cNvSpPr>
            <a:spLocks noGrp="1"/>
          </p:cNvSpPr>
          <p:nvPr>
            <p:ph idx="1"/>
          </p:nvPr>
        </p:nvSpPr>
        <p:spPr>
          <a:xfrm>
            <a:off x="5186551" y="1671569"/>
            <a:ext cx="6167248" cy="4072044"/>
          </a:xfrm>
        </p:spPr>
        <p:txBody>
          <a:bodyPr vert="horz" lIns="91440" tIns="45720" rIns="91440" bIns="45720" rtlCol="0" anchor="t">
            <a:normAutofit/>
          </a:bodyPr>
          <a:lstStyle/>
          <a:p>
            <a:pPr marL="0" indent="0">
              <a:buNone/>
            </a:pPr>
            <a:r>
              <a:rPr lang="en-US" sz="2000" dirty="0">
                <a:solidFill>
                  <a:srgbClr val="FFFFFF"/>
                </a:solidFill>
              </a:rPr>
              <a:t>Switzerland is a landlocked country with a not-the-best geography.</a:t>
            </a:r>
          </a:p>
          <a:p>
            <a:pPr marL="0" indent="0">
              <a:buNone/>
            </a:pPr>
            <a:r>
              <a:rPr lang="en-US" sz="2000" dirty="0">
                <a:solidFill>
                  <a:srgbClr val="FFFFFF"/>
                </a:solidFill>
                <a:cs typeface="Calibri"/>
              </a:rPr>
              <a:t>Switzerland borders Italy, France, Germany, Austria and Liechtenstein</a:t>
            </a:r>
          </a:p>
          <a:p>
            <a:pPr marL="0" indent="0">
              <a:buNone/>
            </a:pPr>
            <a:r>
              <a:rPr lang="en-US" sz="2000" dirty="0">
                <a:solidFill>
                  <a:srgbClr val="FFFFFF"/>
                </a:solidFill>
                <a:cs typeface="Calibri"/>
              </a:rPr>
              <a:t>Switzerland is a country in Western/Central Europe</a:t>
            </a:r>
          </a:p>
          <a:p>
            <a:pPr marL="0" indent="0">
              <a:buNone/>
            </a:pPr>
            <a:r>
              <a:rPr lang="en-US" sz="2000" dirty="0">
                <a:solidFill>
                  <a:srgbClr val="FFFFFF"/>
                </a:solidFill>
                <a:cs typeface="Calibri"/>
              </a:rPr>
              <a:t>Its land mass is ranked 134 in the world</a:t>
            </a:r>
          </a:p>
          <a:p>
            <a:pPr marL="0" indent="0">
              <a:buNone/>
            </a:pPr>
            <a:r>
              <a:rPr lang="en-US" sz="2000" dirty="0">
                <a:solidFill>
                  <a:srgbClr val="FFFFFF"/>
                </a:solidFill>
                <a:cs typeface="Calibri"/>
              </a:rPr>
              <a:t>It's divided into 3 geographic regions which are:</a:t>
            </a:r>
          </a:p>
          <a:p>
            <a:pPr marL="342900" indent="-342900"/>
            <a:r>
              <a:rPr lang="en-US" sz="2000" dirty="0">
                <a:solidFill>
                  <a:srgbClr val="FFFFFF"/>
                </a:solidFill>
                <a:cs typeface="Calibri"/>
              </a:rPr>
              <a:t>Jura</a:t>
            </a:r>
          </a:p>
          <a:p>
            <a:pPr marL="342900" indent="-342900"/>
            <a:r>
              <a:rPr lang="en-US" sz="2000" dirty="0">
                <a:solidFill>
                  <a:srgbClr val="FFFFFF"/>
                </a:solidFill>
                <a:cs typeface="Calibri"/>
              </a:rPr>
              <a:t>Plateau</a:t>
            </a:r>
          </a:p>
          <a:p>
            <a:pPr marL="342900" indent="-342900"/>
            <a:r>
              <a:rPr lang="en-US" sz="2000" dirty="0">
                <a:solidFill>
                  <a:srgbClr val="FFFFFF"/>
                </a:solidFill>
                <a:cs typeface="Calibri"/>
              </a:rPr>
              <a:t>Alps</a:t>
            </a:r>
          </a:p>
        </p:txBody>
      </p:sp>
      <p:pic>
        <p:nvPicPr>
          <p:cNvPr id="4" name="Picture 7">
            <a:extLst>
              <a:ext uri="{FF2B5EF4-FFF2-40B4-BE49-F238E27FC236}">
                <a16:creationId xmlns:a16="http://schemas.microsoft.com/office/drawing/2014/main" id="{BDF14221-F862-60AC-508C-EE17FDC3A7B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36109" y="2628900"/>
            <a:ext cx="4152900" cy="3114675"/>
          </a:xfrm>
          <a:prstGeom prst="rect">
            <a:avLst/>
          </a:prstGeom>
        </p:spPr>
      </p:pic>
    </p:spTree>
    <p:extLst>
      <p:ext uri="{BB962C8B-B14F-4D97-AF65-F5344CB8AC3E}">
        <p14:creationId xmlns:p14="http://schemas.microsoft.com/office/powerpoint/2010/main" val="3827302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additive="base">
                                        <p:cTn id="60" dur="500" fill="hold"/>
                                        <p:tgtEl>
                                          <p:spTgt spid="4"/>
                                        </p:tgtEl>
                                        <p:attrNameLst>
                                          <p:attrName>ppt_x</p:attrName>
                                        </p:attrNameLst>
                                      </p:cBhvr>
                                      <p:tavLst>
                                        <p:tav tm="0">
                                          <p:val>
                                            <p:strVal val="#ppt_x"/>
                                          </p:val>
                                        </p:tav>
                                        <p:tav tm="100000">
                                          <p:val>
                                            <p:strVal val="#ppt_x"/>
                                          </p:val>
                                        </p:tav>
                                      </p:tavLst>
                                    </p:anim>
                                    <p:anim calcmode="lin" valueType="num">
                                      <p:cBhvr additive="base">
                                        <p:cTn id="6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a:extLst>
              <a:ext uri="{FF2B5EF4-FFF2-40B4-BE49-F238E27FC236}">
                <a16:creationId xmlns:a16="http://schemas.microsoft.com/office/drawing/2014/main" id="{884814FB-5855-55B6-9238-1B3C47807B84}"/>
              </a:ext>
            </a:extLst>
          </p:cNvPr>
          <p:cNvPicPr>
            <a:picLocks noChangeAspect="1"/>
          </p:cNvPicPr>
          <p:nvPr/>
        </p:nvPicPr>
        <p:blipFill rotWithShape="1">
          <a:blip r:embed="rId2">
            <a:alphaModFix amt="35000"/>
          </a:blip>
          <a:srcRect t="14623" r="-2" b="13059"/>
          <a:stretch/>
        </p:blipFill>
        <p:spPr>
          <a:xfrm>
            <a:off x="20" y="10"/>
            <a:ext cx="12191980" cy="6857990"/>
          </a:xfrm>
          <a:prstGeom prst="rect">
            <a:avLst/>
          </a:prstGeom>
        </p:spPr>
      </p:pic>
      <p:sp>
        <p:nvSpPr>
          <p:cNvPr id="2" name="Title 1">
            <a:extLst>
              <a:ext uri="{FF2B5EF4-FFF2-40B4-BE49-F238E27FC236}">
                <a16:creationId xmlns:a16="http://schemas.microsoft.com/office/drawing/2014/main" id="{F263D231-8515-2C27-9C4C-D75C0EEAA290}"/>
              </a:ext>
            </a:extLst>
          </p:cNvPr>
          <p:cNvSpPr>
            <a:spLocks noGrp="1"/>
          </p:cNvSpPr>
          <p:nvPr>
            <p:ph type="title"/>
          </p:nvPr>
        </p:nvSpPr>
        <p:spPr>
          <a:xfrm>
            <a:off x="838200" y="365125"/>
            <a:ext cx="10515600" cy="1325563"/>
          </a:xfrm>
        </p:spPr>
        <p:txBody>
          <a:bodyPr>
            <a:normAutofit/>
          </a:bodyPr>
          <a:lstStyle/>
          <a:p>
            <a:r>
              <a:rPr lang="en-US">
                <a:solidFill>
                  <a:srgbClr val="FFFFFF"/>
                </a:solidFill>
                <a:cs typeface="Calibri Light"/>
              </a:rPr>
              <a:t>Swiss Foreign Policy</a:t>
            </a:r>
            <a:endParaRPr lang="en-US">
              <a:solidFill>
                <a:srgbClr val="FFFFFF"/>
              </a:solidFill>
            </a:endParaRPr>
          </a:p>
        </p:txBody>
      </p:sp>
      <p:sp>
        <p:nvSpPr>
          <p:cNvPr id="3" name="Content Placeholder 2">
            <a:extLst>
              <a:ext uri="{FF2B5EF4-FFF2-40B4-BE49-F238E27FC236}">
                <a16:creationId xmlns:a16="http://schemas.microsoft.com/office/drawing/2014/main" id="{F0CB3508-E82A-0131-6C43-BD761B597DA0}"/>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buNone/>
            </a:pPr>
            <a:r>
              <a:rPr lang="en-US">
                <a:solidFill>
                  <a:srgbClr val="FFFFFF"/>
                </a:solidFill>
                <a:ea typeface="+mn-lt"/>
                <a:cs typeface="+mn-lt"/>
              </a:rPr>
              <a:t>Swiss foreign policy is guided by neutrality, peace, and humanitarian values. It prioritizes diplomacy, mediation, and humanitarian aid while upholding human rights and democratic principles. Switzerland's commitment to these principles contributes to global stability and cooperation.</a:t>
            </a:r>
            <a:endParaRPr lang="en-US">
              <a:solidFill>
                <a:srgbClr val="FFFFFF"/>
              </a:solidFill>
              <a:cs typeface="Calibri"/>
            </a:endParaRPr>
          </a:p>
          <a:p>
            <a:pPr marL="0" indent="0">
              <a:buNone/>
            </a:pPr>
            <a:endParaRPr lang="en-US">
              <a:solidFill>
                <a:srgbClr val="FFFFFF"/>
              </a:solidFill>
              <a:cs typeface="Calibri"/>
            </a:endParaRPr>
          </a:p>
        </p:txBody>
      </p:sp>
    </p:spTree>
    <p:extLst>
      <p:ext uri="{BB962C8B-B14F-4D97-AF65-F5344CB8AC3E}">
        <p14:creationId xmlns:p14="http://schemas.microsoft.com/office/powerpoint/2010/main" val="10910689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nline Media 3" title="How and why did Switzerland become Neutral? (Short animated documentary)">
            <a:hlinkClick r:id="" action="ppaction://media"/>
            <a:extLst>
              <a:ext uri="{FF2B5EF4-FFF2-40B4-BE49-F238E27FC236}">
                <a16:creationId xmlns:a16="http://schemas.microsoft.com/office/drawing/2014/main" id="{397FC906-B5F7-8E04-DFF6-5B635A44DDD2}"/>
              </a:ext>
            </a:extLst>
          </p:cNvPr>
          <p:cNvPicPr>
            <a:picLocks noRot="1" noChangeAspect="1"/>
          </p:cNvPicPr>
          <p:nvPr>
            <a:videoFile r:link="rId1"/>
          </p:nvPr>
        </p:nvPicPr>
        <p:blipFill>
          <a:blip r:embed="rId3"/>
          <a:stretch>
            <a:fillRect/>
          </a:stretch>
        </p:blipFill>
        <p:spPr>
          <a:xfrm>
            <a:off x="10170" y="11561"/>
            <a:ext cx="12170456" cy="6823256"/>
          </a:xfrm>
          <a:prstGeom prst="rect">
            <a:avLst/>
          </a:prstGeom>
        </p:spPr>
      </p:pic>
      <p:sp>
        <p:nvSpPr>
          <p:cNvPr id="6" name="Title 5">
            <a:extLst>
              <a:ext uri="{FF2B5EF4-FFF2-40B4-BE49-F238E27FC236}">
                <a16:creationId xmlns:a16="http://schemas.microsoft.com/office/drawing/2014/main" id="{7EAB0031-321E-1918-007E-A3DA8D41A91A}"/>
              </a:ext>
            </a:extLst>
          </p:cNvPr>
          <p:cNvSpPr>
            <a:spLocks noGrp="1"/>
          </p:cNvSpPr>
          <p:nvPr>
            <p:ph type="title"/>
          </p:nvPr>
        </p:nvSpPr>
        <p:spPr>
          <a:xfrm>
            <a:off x="2464420" y="-1493412"/>
            <a:ext cx="10515600" cy="1325563"/>
          </a:xfrm>
        </p:spPr>
        <p:txBody>
          <a:bodyPr/>
          <a:lstStyle/>
          <a:p>
            <a:endParaRPr lang="en-US"/>
          </a:p>
        </p:txBody>
      </p:sp>
    </p:spTree>
    <p:extLst>
      <p:ext uri="{BB962C8B-B14F-4D97-AF65-F5344CB8AC3E}">
        <p14:creationId xmlns:p14="http://schemas.microsoft.com/office/powerpoint/2010/main" val="12461192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1</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Switzerland</vt:lpstr>
      <vt:lpstr>Swiss Statistics</vt:lpstr>
      <vt:lpstr>Swiss History</vt:lpstr>
      <vt:lpstr>Swiss Geography</vt:lpstr>
      <vt:lpstr>Swiss Foreign Policy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80</cp:revision>
  <dcterms:created xsi:type="dcterms:W3CDTF">2023-05-25T15:58:02Z</dcterms:created>
  <dcterms:modified xsi:type="dcterms:W3CDTF">2023-05-25T18:27:53Z</dcterms:modified>
</cp:coreProperties>
</file>