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26"/>
  </p:notesMasterIdLst>
  <p:sldIdLst>
    <p:sldId id="256" r:id="rId2"/>
    <p:sldId id="298" r:id="rId3"/>
    <p:sldId id="300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20" r:id="rId23"/>
    <p:sldId id="321" r:id="rId24"/>
    <p:sldId id="322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D672ED4-8069-4A2A-823C-0A84DD26C26F}">
          <p14:sldIdLst>
            <p14:sldId id="256"/>
            <p14:sldId id="298"/>
            <p14:sldId id="300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4BE51-96CF-4E12-8D30-0A9149C15784}" type="datetimeFigureOut">
              <a:rPr lang="ru-RU"/>
              <a:pPr>
                <a:defRPr/>
              </a:pPr>
              <a:t>20.09.2018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1BF4F5-D64B-45BA-AC67-F0D14167CA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96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BF4F5-D64B-45BA-AC67-F0D14167CA6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defRPr/>
            </a:pPr>
            <a:endParaRPr lang="ru-RU" altLang="ru-RU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1029" name="TextBox 3"/>
          <p:cNvSpPr txBox="1">
            <a:spLocks noChangeArrowheads="1"/>
          </p:cNvSpPr>
          <p:nvPr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>
              <a:latin typeface="Calibri" pitchFamily="34" charset="0"/>
            </a:endParaRPr>
          </a:p>
        </p:txBody>
      </p:sp>
      <p:pic>
        <p:nvPicPr>
          <p:cNvPr id="1030" name="Picture 6" descr="ITMO_logo3_RU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75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2.jpeg"/><Relationship Id="rId4" Type="http://schemas.openxmlformats.org/officeDocument/2006/relationships/image" Target="../media/image19.wmf"/><Relationship Id="rId9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microsoft.com/office/2007/relationships/hdphoto" Target="../media/hdphoto3.wdp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Нижний колонтитул 2"/>
          <p:cNvSpPr>
            <a:spLocks noGrp="1"/>
          </p:cNvSpPr>
          <p:nvPr>
            <p:ph type="ftr" sz="quarter" idx="4294967295"/>
          </p:nvPr>
        </p:nvSpPr>
        <p:spPr bwMode="auto">
          <a:xfrm>
            <a:off x="4487863" y="247650"/>
            <a:ext cx="465613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altLang="ru-RU" dirty="0">
                <a:latin typeface="Calibri" pitchFamily="34" charset="0"/>
              </a:rPr>
              <a:t>Аспирантура как уровень высшего образования</a:t>
            </a:r>
            <a:endParaRPr lang="en-US" altLang="ru-RU" dirty="0">
              <a:latin typeface="Calibri" pitchFamily="34" charset="0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 bwMode="auto">
          <a:xfrm>
            <a:off x="2688943" y="604161"/>
            <a:ext cx="3672408" cy="17281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ru-RU" dirty="0"/>
            </a:br>
            <a:br>
              <a:rPr lang="ru-RU" dirty="0"/>
            </a:br>
            <a:br>
              <a:rPr lang="ru-RU" sz="1800" dirty="0"/>
            </a:br>
            <a:br>
              <a:rPr lang="ru-RU" sz="1800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8864" y="1412776"/>
            <a:ext cx="8229600" cy="4824536"/>
          </a:xfrm>
        </p:spPr>
        <p:txBody>
          <a:bodyPr rtlCol="0">
            <a:normAutofit fontScale="90000"/>
          </a:bodyPr>
          <a:lstStyle/>
          <a:p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СИСТЕМНОЕ ПРОГРАММНОЕ ОБЕСПЕЧЕНИЕ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данных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1800" dirty="0"/>
            </a:br>
            <a:br>
              <a:rPr lang="ru-RU" sz="1800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69F1104C-FF6E-4CA1-8B52-8331D7DC8F6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169CB23-5B87-4B12-A202-95A514C46B7F}"/>
              </a:ext>
            </a:extLst>
          </p:cNvPr>
          <p:cNvSpPr/>
          <p:nvPr/>
        </p:nvSpPr>
        <p:spPr>
          <a:xfrm>
            <a:off x="323528" y="980728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Аппроксимация линейной функцией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fontAlgn="ctr"/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Любая линейная функция может быть записана уравнением</a:t>
            </a:r>
            <a:endParaRPr lang="ru-RU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Ð£ÑÐ°Ð²Ð½ÐµÐ½Ð¸Ðµ Ð¿ÑÑÐ¼Ð¾Ð¹">
            <a:extLst>
              <a:ext uri="{FF2B5EF4-FFF2-40B4-BE49-F238E27FC236}">
                <a16:creationId xmlns:a16="http://schemas.microsoft.com/office/drawing/2014/main" id="{83720B6D-47BE-40BA-A927-AE314BD3B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144329"/>
            <a:ext cx="1152128" cy="2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5135CF-A1D0-4895-9D43-21B0ABC1FFDD}"/>
              </a:ext>
            </a:extLst>
          </p:cNvPr>
          <p:cNvSpPr/>
          <p:nvPr/>
        </p:nvSpPr>
        <p:spPr>
          <a:xfrm>
            <a:off x="395536" y="2632844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Verdana" panose="020B0604030504040204" pitchFamily="34" charset="0"/>
              </a:rPr>
              <a:t>Аппроксимация заключается в отыскании коэффициентов a и b уравнения таких, чтобы все экспериментальные точки лежали наиболее близко к аппроксимирующей прямой.</a:t>
            </a:r>
            <a:br>
              <a:rPr lang="ru-RU" dirty="0"/>
            </a:br>
            <a:br>
              <a:rPr lang="ru-RU" dirty="0"/>
            </a:br>
            <a:r>
              <a:rPr lang="ru-RU" dirty="0">
                <a:latin typeface="Verdana" panose="020B0604030504040204" pitchFamily="34" charset="0"/>
              </a:rPr>
              <a:t>С этой целью чаще всего используется метод наименьших квадратов (МНК), суть которого заключается в следующем: сумма квадратов отклонений значения точки от аппроксимирующей точки принимает минимальное значение:</a:t>
            </a:r>
            <a:endParaRPr lang="ru-RU" dirty="0"/>
          </a:p>
        </p:txBody>
      </p:sp>
      <p:pic>
        <p:nvPicPr>
          <p:cNvPr id="2052" name="Picture 4" descr="ÐÐµÑÐ¾Ð´ Ð½Ð°Ð¸Ð¼ÐµÐ½ÑÑÐ¸Ñ ÐºÐ²Ð°Ð´ÑÐ°ÑÐ¾Ð²">
            <a:extLst>
              <a:ext uri="{FF2B5EF4-FFF2-40B4-BE49-F238E27FC236}">
                <a16:creationId xmlns:a16="http://schemas.microsoft.com/office/drawing/2014/main" id="{57733F7D-4B20-424F-BF06-5DEE6F22C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059" y="5085184"/>
            <a:ext cx="4051882" cy="86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15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69F1104C-FF6E-4CA1-8B52-8331D7DC8F6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DB90F5-53C9-49F0-9D6D-CAFAEE946D2B}"/>
              </a:ext>
            </a:extLst>
          </p:cNvPr>
          <p:cNvSpPr/>
          <p:nvPr/>
        </p:nvSpPr>
        <p:spPr>
          <a:xfrm>
            <a:off x="467543" y="1052736"/>
            <a:ext cx="82565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Verdana" panose="020B0604030504040204" pitchFamily="34" charset="0"/>
              </a:rPr>
              <a:t>Решение поставленной задачи сводится к нахождению экстремума указанной функции двух переменных. С этой целью находим частные производные функции</a:t>
            </a:r>
            <a:r>
              <a:rPr lang="en-US" dirty="0">
                <a:latin typeface="Verdana" panose="020B0604030504040204" pitchFamily="34" charset="0"/>
              </a:rPr>
              <a:t> </a:t>
            </a:r>
            <a:r>
              <a:rPr lang="ru-RU" dirty="0">
                <a:latin typeface="Verdana" panose="020B0604030504040204" pitchFamily="34" charset="0"/>
              </a:rPr>
              <a:t>по коэффициентам a и b и приравниваем их к нулю.</a:t>
            </a:r>
            <a:endParaRPr lang="ru-RU" dirty="0"/>
          </a:p>
        </p:txBody>
      </p:sp>
      <p:pic>
        <p:nvPicPr>
          <p:cNvPr id="3074" name="Picture 2" descr="Ð§Ð°ÑÑÐ½ÑÐµ Ð¿ÑÐ¾Ð¸Ð·Ð²Ð¾Ð´Ð½ÑÐµ ÐÐÐ">
            <a:extLst>
              <a:ext uri="{FF2B5EF4-FFF2-40B4-BE49-F238E27FC236}">
                <a16:creationId xmlns:a16="http://schemas.microsoft.com/office/drawing/2014/main" id="{19E5EBF8-07C3-427F-AC3D-979E2305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20888"/>
            <a:ext cx="34671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2A643C9-0E3C-441C-8D90-4CA433714F5E}"/>
              </a:ext>
            </a:extLst>
          </p:cNvPr>
          <p:cNvSpPr/>
          <p:nvPr/>
        </p:nvSpPr>
        <p:spPr>
          <a:xfrm>
            <a:off x="539552" y="4077072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Verdana" panose="020B0604030504040204" pitchFamily="34" charset="0"/>
              </a:rPr>
              <a:t>Решаем полученную систему уравнений</a:t>
            </a:r>
            <a:endParaRPr lang="ru-RU" dirty="0"/>
          </a:p>
        </p:txBody>
      </p:sp>
      <p:pic>
        <p:nvPicPr>
          <p:cNvPr id="3076" name="Picture 4" descr="Ð§Ð°ÑÑÐ½ÑÐµ Ð¿ÑÐ¾Ð¸Ð·Ð²Ð¾Ð´Ð½ÑÐµ ÐÐÐ">
            <a:extLst>
              <a:ext uri="{FF2B5EF4-FFF2-40B4-BE49-F238E27FC236}">
                <a16:creationId xmlns:a16="http://schemas.microsoft.com/office/drawing/2014/main" id="{F181EB7A-1FA3-4A50-ADDB-F4995DA3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725144"/>
            <a:ext cx="55340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52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69F1104C-FF6E-4CA1-8B52-8331D7DC8F6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15029D9-E264-4B44-A1F4-88FF51B4DC86}"/>
              </a:ext>
            </a:extLst>
          </p:cNvPr>
          <p:cNvSpPr/>
          <p:nvPr/>
        </p:nvSpPr>
        <p:spPr>
          <a:xfrm>
            <a:off x="323528" y="105273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Verdana" panose="020B0604030504040204" pitchFamily="34" charset="0"/>
              </a:rPr>
              <a:t>Определяем значения коэффициентов</a:t>
            </a:r>
            <a:endParaRPr lang="ru-RU" dirty="0"/>
          </a:p>
        </p:txBody>
      </p:sp>
      <p:pic>
        <p:nvPicPr>
          <p:cNvPr id="4098" name="Picture 2" descr="ÐÐ¾ÑÑÑÐ¸ÑÐ¸ÐµÐ½ÑÑ Ð»Ð¸Ð½ÐµÐ¹Ð½Ð¾Ð¹ Ð°Ð¿Ð¿ÑÐ¾ÐºÑÐ¸Ð¼Ð°ÑÐ¸Ð¸ Ð¿Ð¾ ÐÐÐ">
            <a:extLst>
              <a:ext uri="{FF2B5EF4-FFF2-40B4-BE49-F238E27FC236}">
                <a16:creationId xmlns:a16="http://schemas.microsoft.com/office/drawing/2014/main" id="{6EE5BB7D-0282-422E-B7E2-A094A58E9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70670"/>
            <a:ext cx="28956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C0BE31E-22B5-4D36-9BF3-53DA6B5C38DB}"/>
              </a:ext>
            </a:extLst>
          </p:cNvPr>
          <p:cNvSpPr/>
          <p:nvPr/>
        </p:nvSpPr>
        <p:spPr>
          <a:xfrm>
            <a:off x="323528" y="278092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Verdana" panose="020B0604030504040204" pitchFamily="34" charset="0"/>
              </a:rPr>
              <a:t>Для вычисления коэффициентов необходимо найти следующие составляющие:</a:t>
            </a:r>
            <a:endParaRPr lang="ru-RU" dirty="0"/>
          </a:p>
        </p:txBody>
      </p:sp>
      <p:pic>
        <p:nvPicPr>
          <p:cNvPr id="4100" name="Picture 4" descr="ÐÐÐ">
            <a:extLst>
              <a:ext uri="{FF2B5EF4-FFF2-40B4-BE49-F238E27FC236}">
                <a16:creationId xmlns:a16="http://schemas.microsoft.com/office/drawing/2014/main" id="{32189A6E-09C0-4C03-A671-635EF928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7" y="3645024"/>
            <a:ext cx="33623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8DE6E3-B83C-4994-982C-8EC5EFF2FFBF}"/>
              </a:ext>
            </a:extLst>
          </p:cNvPr>
          <p:cNvSpPr/>
          <p:nvPr/>
        </p:nvSpPr>
        <p:spPr>
          <a:xfrm>
            <a:off x="344992" y="4581128"/>
            <a:ext cx="7611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Verdana" panose="020B0604030504040204" pitchFamily="34" charset="0"/>
              </a:rPr>
              <a:t>Тогда значения коэффициентов будут определены как</a:t>
            </a:r>
            <a:endParaRPr lang="ru-RU" dirty="0"/>
          </a:p>
        </p:txBody>
      </p:sp>
      <p:pic>
        <p:nvPicPr>
          <p:cNvPr id="4102" name="Picture 6" descr="ÐÐ¾ÑÑÑÐ¸ÑÐ¸ÐµÐ½ÑÑ Ð»Ð¸Ð½ÐµÐ¹Ð½Ð¾Ð¹ Ð°Ð¿Ð¿ÑÐ¾ÐºÑÐ¸Ð¼Ð°ÑÐ¸Ð¸">
            <a:extLst>
              <a:ext uri="{FF2B5EF4-FFF2-40B4-BE49-F238E27FC236}">
                <a16:creationId xmlns:a16="http://schemas.microsoft.com/office/drawing/2014/main" id="{5F371805-A578-471E-954C-8FBBDE22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619" y="5157192"/>
            <a:ext cx="24860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5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69F1104C-FF6E-4CA1-8B52-8331D7DC8F6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2D1002A-72CC-4FFC-94A5-7096453A704C}"/>
              </a:ext>
            </a:extLst>
          </p:cNvPr>
          <p:cNvSpPr/>
          <p:nvPr/>
        </p:nvSpPr>
        <p:spPr>
          <a:xfrm>
            <a:off x="323528" y="1052736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Выявление и обработка аномальных наблюдений, восстановление аномальных значений параметров.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8BABF4D-EC01-42FA-B009-4388DF792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099258"/>
              </p:ext>
            </p:extLst>
          </p:nvPr>
        </p:nvGraphicFramePr>
        <p:xfrm>
          <a:off x="4127843" y="2981953"/>
          <a:ext cx="804197" cy="53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Формула" r:id="rId3" imgW="863225" imgH="444307" progId="Equation.3">
                  <p:embed/>
                </p:oleObj>
              </mc:Choice>
              <mc:Fallback>
                <p:oleObj name="Формула" r:id="rId3" imgW="863225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843" y="2981953"/>
                        <a:ext cx="804197" cy="535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07F4811-EEF4-479A-B879-3454F9148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06498"/>
              </p:ext>
            </p:extLst>
          </p:nvPr>
        </p:nvGraphicFramePr>
        <p:xfrm>
          <a:off x="1187624" y="3909159"/>
          <a:ext cx="27334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Формула" r:id="rId5" imgW="355446" imgH="228501" progId="Equation.3">
                  <p:embed/>
                </p:oleObj>
              </mc:Choice>
              <mc:Fallback>
                <p:oleObj name="Формула" r:id="rId5" imgW="355446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909159"/>
                        <a:ext cx="273348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132FC861-4239-4717-885D-189EE3A63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8840"/>
            <a:ext cx="89644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Для стационарных и квазистационарных процессов выявление аномальных наблюдений осуществляется методами проверки статистических гипотез в соответствии с  известными технологиями обнаружения больших уклонений. В частности, если стохастическая компонента процесса имеет распределение, близкое к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гауссовому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 для обнаружения сбоев применяется критерий, основанный на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-статистике Стьюдента. При этом решение принимается на основе сопоставления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-статистики вида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E6C5EE-F3AF-4484-951A-0EDBDA31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4960"/>
            <a:ext cx="70922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Здесь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B209C43-273E-4A1A-8843-0124D630F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19" y="3861048"/>
            <a:ext cx="847256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latin typeface="Arial" panose="020B0604020202020204" pitchFamily="34" charset="0"/>
                <a:ea typeface="Times New Roman" panose="02020603050405020304" pitchFamily="18" charset="0"/>
              </a:rPr>
              <a:t>     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 оценка математического ожидания,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{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} – оценка среднеквадратического отклонения.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Более простым критерием, который возможно применить для случайных величин в случае нормального распределения (распределения по нормальному закону) является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правило трех сигм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2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Правило трех сигм: «Вероятность того, что случайная величина отклониться от своего математического ожидания на величину большую, чем утроенное среднее квадратическое отклонение (СКО), практически равно нулю».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7CF9E70-8542-4D14-8B5A-8DAA0AB0597C}"/>
              </a:ext>
            </a:extLst>
          </p:cNvPr>
          <p:cNvSpPr/>
          <p:nvPr/>
        </p:nvSpPr>
        <p:spPr>
          <a:xfrm>
            <a:off x="12038" y="5919663"/>
            <a:ext cx="8952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случае выявления такого измерения, восстановление данных происходит по такому же алгоритму, как в случае с пропуском данных.</a:t>
            </a:r>
            <a:endParaRPr lang="ru-RU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4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69F1104C-FF6E-4CA1-8B52-8331D7DC8F6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953354D-2EC8-4D5D-B611-FBF154E0553C}"/>
              </a:ext>
            </a:extLst>
          </p:cNvPr>
          <p:cNvSpPr/>
          <p:nvPr/>
        </p:nvSpPr>
        <p:spPr>
          <a:xfrm>
            <a:off x="107504" y="1052736"/>
            <a:ext cx="89289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Обнаружение скрытых несоответствий наблюдений, противоречащих структуре корреляционных взаимосвязей между параметрами.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Далеко не всегда неисправность измерителя или исполнительного механизма проявляется в явно выраженном скачкообразном изменении наблюдений. В ряде случаев, ошибочное наблюдение может оказаться в пределах диапазона допустимого динамического изменения контролируемого параметра. Тем не менее, соответствующее наблюдение содержит ошибку, обусловленную той или иной неисправностью. В этом случае неисправность можно обнаружить путем  выявления несоответствия наблюдений корреляционной структуре многомерных данных, описывающей систему логически связанных взаимозависимостей между параметрами системы.</a:t>
            </a: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indent="450215" algn="just">
              <a:spcAft>
                <a:spcPts val="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примера можно представить три датчика температуры, которые стоят на одной трубе. Логично предположить, что показания должны быть одинаковыми, с учетом погрешности самих измерительных приборов. Соответствующие измерения могут использоваться для обоюдного выявления несоответствий. В случае </a:t>
            </a:r>
            <a:r>
              <a:rPr lang="ru-RU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предварительного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анализа данных, анализируются случайные величины,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коррелируемость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которых заранее известна, ввиду конструкции, регламентов и т.п.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1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69F1104C-FF6E-4CA1-8B52-8331D7DC8F6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51056874-B853-46BB-B530-EF68979F8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210271"/>
              </p:ext>
            </p:extLst>
          </p:nvPr>
        </p:nvGraphicFramePr>
        <p:xfrm>
          <a:off x="4499992" y="1448755"/>
          <a:ext cx="879803" cy="23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Формула" r:id="rId3" imgW="863225" imgH="228501" progId="Equation.3">
                  <p:embed/>
                </p:oleObj>
              </mc:Choice>
              <mc:Fallback>
                <p:oleObj name="Формула" r:id="rId3" imgW="863225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448755"/>
                        <a:ext cx="879803" cy="232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28BDF93-B890-457C-813C-37F594F471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168992"/>
              </p:ext>
            </p:extLst>
          </p:nvPr>
        </p:nvGraphicFramePr>
        <p:xfrm>
          <a:off x="8540096" y="2921329"/>
          <a:ext cx="280376" cy="222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Формула" r:id="rId5" imgW="279279" imgH="215806" progId="Equation.3">
                  <p:embed/>
                </p:oleObj>
              </mc:Choice>
              <mc:Fallback>
                <p:oleObj name="Формула" r:id="rId5" imgW="279279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096" y="2921329"/>
                        <a:ext cx="280376" cy="2223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960762E-A111-4960-8D14-144AE1B68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259305"/>
              </p:ext>
            </p:extLst>
          </p:nvPr>
        </p:nvGraphicFramePr>
        <p:xfrm>
          <a:off x="1835696" y="3088115"/>
          <a:ext cx="280376" cy="222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Формула" r:id="rId7" imgW="279279" imgH="215806" progId="Equation.3">
                  <p:embed/>
                </p:oleObj>
              </mc:Choice>
              <mc:Fallback>
                <p:oleObj name="Формула" r:id="rId7" imgW="279279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088115"/>
                        <a:ext cx="280376" cy="2223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3B0F81B-76C0-4C7C-84A2-D1099BD610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151741"/>
              </p:ext>
            </p:extLst>
          </p:nvPr>
        </p:nvGraphicFramePr>
        <p:xfrm>
          <a:off x="5801421" y="3088115"/>
          <a:ext cx="1189181" cy="280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Формула" r:id="rId8" imgW="1168400" imgH="279400" progId="Equation.3">
                  <p:embed/>
                </p:oleObj>
              </mc:Choice>
              <mc:Fallback>
                <p:oleObj name="Формула" r:id="rId8" imgW="11684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421" y="3088115"/>
                        <a:ext cx="1189181" cy="280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21BCBB97-8B72-473A-9E30-144B47074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736"/>
            <a:ext cx="88204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Выявление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мультиколлинеарности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 исходных данных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Проблема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мультиколлинеарности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состоит в возникновении строгой линейной зависимости между столбцами в исходной матрице наблюдений контролируемых параметров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3EC1A76-367F-458B-9591-3AC0BE027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776"/>
            <a:ext cx="882047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                                                       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При этом ранг матрицы наблюдений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оказывается меньше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+1, в результате чего матрица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en-US" altLang="ru-RU" sz="1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используемая в МНК, становится вырожденной (т.е. ее определитель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en-US" altLang="ru-RU" sz="1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)=0).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 практике строгая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мультиколлинеарность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 задачах, связанных со наблюдениями с аддитивными погрешностями, встречается не часто. В большинстве подобных ситуаций приходится сталкиваться не с полной, а с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реальной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мультиколлинеарностью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когда матрица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en-US" altLang="ru-RU" sz="1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оказывается не вырожденной, но плохо обусловленной в силу наличия сильных корреляционных связей между наблюдаемыми параметрами. При этом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en-US" altLang="ru-RU" sz="1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имеет значение, близкое к нулю (одного порядка с накапливающимися ошибками измерений). Наряду с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en-US" altLang="ru-RU" sz="1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 и коэффициентами парной корреляции, для выявления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мультиколлинеарности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используется значение минимального собственного числа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E85D963-B716-452C-9DF6-E14C0DAA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560" y="3060800"/>
            <a:ext cx="88204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матрицы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en-US" altLang="ru-RU" sz="1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Величина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7A36397-24F7-486B-B419-2B97083D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3051816"/>
            <a:ext cx="88204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определяется как минимальный корень уравнения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994E2C8A-D8A2-4E55-88B5-E3DC9F771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89065"/>
            <a:ext cx="8820472" cy="46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85315BD-E400-4936-81B8-1DD312039801}"/>
              </a:ext>
            </a:extLst>
          </p:cNvPr>
          <p:cNvSpPr/>
          <p:nvPr/>
        </p:nvSpPr>
        <p:spPr>
          <a:xfrm>
            <a:off x="4283967" y="4482976"/>
            <a:ext cx="4440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i="1" dirty="0" err="1">
                <a:latin typeface="arial" panose="020B0604020202020204" pitchFamily="34" charset="0"/>
              </a:rPr>
              <a:t>Мультиколлинеарность</a:t>
            </a:r>
            <a:r>
              <a:rPr lang="ru-RU" sz="1200" i="1" dirty="0">
                <a:latin typeface="arial" panose="020B0604020202020204" pitchFamily="34" charset="0"/>
              </a:rPr>
              <a:t> (</a:t>
            </a:r>
            <a:r>
              <a:rPr lang="ru-RU" sz="1200" i="1" dirty="0" err="1">
                <a:latin typeface="arial" panose="020B0604020202020204" pitchFamily="34" charset="0"/>
              </a:rPr>
              <a:t>multicollinearity</a:t>
            </a:r>
            <a:r>
              <a:rPr lang="ru-RU" sz="1200" i="1" dirty="0">
                <a:latin typeface="arial" panose="020B0604020202020204" pitchFamily="34" charset="0"/>
              </a:rPr>
              <a:t>) — в эконометрике (регрессионный анализ) — наличие линейной зависимости между объясняющими переменными (факторами) регрессионной модели.</a:t>
            </a:r>
            <a:endParaRPr lang="ru-RU" sz="1200" i="1" dirty="0"/>
          </a:p>
        </p:txBody>
      </p:sp>
      <p:pic>
        <p:nvPicPr>
          <p:cNvPr id="6155" name="Picture 11" descr="ÐÐ°ÑÑÐ¸Ð½ÐºÐ¸ Ð¿Ð¾ Ð·Ð°Ð¿ÑÐ¾ÑÑ Ð¼ÑÐ»ÑÑÐ¸ÐºÐ¾Ð»Ð»Ð¸Ð½ÐµÐ°ÑÐ½Ð¾ÑÑÑ">
            <a:extLst>
              <a:ext uri="{FF2B5EF4-FFF2-40B4-BE49-F238E27FC236}">
                <a16:creationId xmlns:a16="http://schemas.microsoft.com/office/drawing/2014/main" id="{ECCC5783-3BF9-4EDC-97C3-54E1E7F92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529450"/>
            <a:ext cx="3528392" cy="302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00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69F1104C-FF6E-4CA1-8B52-8331D7DC8F6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D:\Temp\snap_screen_20180402092052.png">
            <a:extLst>
              <a:ext uri="{FF2B5EF4-FFF2-40B4-BE49-F238E27FC236}">
                <a16:creationId xmlns:a16="http://schemas.microsoft.com/office/drawing/2014/main" id="{5D70DEA6-4FED-4E48-90EF-9DCF5E89DD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70" y="930422"/>
            <a:ext cx="8541502" cy="38667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F3E4B52-E95C-456C-A957-2BEA9693EB66}"/>
              </a:ext>
            </a:extLst>
          </p:cNvPr>
          <p:cNvSpPr/>
          <p:nvPr/>
        </p:nvSpPr>
        <p:spPr>
          <a:xfrm rot="19434092">
            <a:off x="5232903" y="4495723"/>
            <a:ext cx="2699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Пример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8141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69F1104C-FF6E-4CA1-8B52-8331D7DC8F6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D:\Temp\snap_screen_20180402092424.png">
            <a:extLst>
              <a:ext uri="{FF2B5EF4-FFF2-40B4-BE49-F238E27FC236}">
                <a16:creationId xmlns:a16="http://schemas.microsoft.com/office/drawing/2014/main" id="{5F78F66A-1366-43A7-BDC7-50CFB2D00D3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784678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F01614-890B-4E40-B05D-44000F98636A}"/>
              </a:ext>
            </a:extLst>
          </p:cNvPr>
          <p:cNvSpPr/>
          <p:nvPr/>
        </p:nvSpPr>
        <p:spPr>
          <a:xfrm rot="19434092">
            <a:off x="5304911" y="3271587"/>
            <a:ext cx="2699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Пример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99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69F1104C-FF6E-4CA1-8B52-8331D7DC8F6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D:\Temp\snap_screen_20180402092602.png">
            <a:extLst>
              <a:ext uri="{FF2B5EF4-FFF2-40B4-BE49-F238E27FC236}">
                <a16:creationId xmlns:a16="http://schemas.microsoft.com/office/drawing/2014/main" id="{81E15FC9-7BE1-450D-A0E3-CBD036C0B5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379928" cy="36611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96D2D6-99D3-445F-B020-5AA99C34E253}"/>
              </a:ext>
            </a:extLst>
          </p:cNvPr>
          <p:cNvSpPr/>
          <p:nvPr/>
        </p:nvSpPr>
        <p:spPr>
          <a:xfrm rot="19434092">
            <a:off x="-167698" y="4207691"/>
            <a:ext cx="2699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Пример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84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69F1104C-FF6E-4CA1-8B52-8331D7DC8F6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D:\Temp\snap_screen_20180402092719.png">
            <a:extLst>
              <a:ext uri="{FF2B5EF4-FFF2-40B4-BE49-F238E27FC236}">
                <a16:creationId xmlns:a16="http://schemas.microsoft.com/office/drawing/2014/main" id="{C83248C3-95C9-4681-9C2A-4955AEF3D4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89" y="1018356"/>
            <a:ext cx="6952587" cy="30587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65A167-6F5C-4495-A7FA-8EB13BDEF234}"/>
              </a:ext>
            </a:extLst>
          </p:cNvPr>
          <p:cNvSpPr/>
          <p:nvPr/>
        </p:nvSpPr>
        <p:spPr>
          <a:xfrm rot="19434092">
            <a:off x="4728846" y="3703635"/>
            <a:ext cx="2699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Пример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45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pic>
        <p:nvPicPr>
          <p:cNvPr id="12" name="Picture 2" descr="http://oaiuc65dfj.gazprom-neft.com/img/headers/oil-refining_omsk-refinery.png">
            <a:extLst>
              <a:ext uri="{FF2B5EF4-FFF2-40B4-BE49-F238E27FC236}">
                <a16:creationId xmlns:a16="http://schemas.microsoft.com/office/drawing/2014/main" id="{3F47F817-58F6-4A4A-ADDD-39880EFF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111" y="1503389"/>
            <a:ext cx="2942897" cy="1424793"/>
          </a:xfrm>
          <a:prstGeom prst="rect">
            <a:avLst/>
          </a:prstGeom>
          <a:noFill/>
        </p:spPr>
      </p:pic>
      <p:pic>
        <p:nvPicPr>
          <p:cNvPr id="13" name="Picture 6" descr="http://itholod.ru/wp-content/uploads/2013/01/data-hosting.jpg">
            <a:extLst>
              <a:ext uri="{FF2B5EF4-FFF2-40B4-BE49-F238E27FC236}">
                <a16:creationId xmlns:a16="http://schemas.microsoft.com/office/drawing/2014/main" id="{9C32E631-1BA9-40DA-8FDC-AEB6695E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5495" y="1377825"/>
            <a:ext cx="2183968" cy="1528777"/>
          </a:xfrm>
          <a:prstGeom prst="rect">
            <a:avLst/>
          </a:prstGeom>
          <a:noFill/>
        </p:spPr>
      </p:pic>
      <p:sp>
        <p:nvSpPr>
          <p:cNvPr id="14" name="Стрелка вправо 10">
            <a:extLst>
              <a:ext uri="{FF2B5EF4-FFF2-40B4-BE49-F238E27FC236}">
                <a16:creationId xmlns:a16="http://schemas.microsoft.com/office/drawing/2014/main" id="{D1EB3A10-7EB4-43F9-A4BA-D9B887CA733D}"/>
              </a:ext>
            </a:extLst>
          </p:cNvPr>
          <p:cNvSpPr/>
          <p:nvPr/>
        </p:nvSpPr>
        <p:spPr>
          <a:xfrm>
            <a:off x="3460224" y="2034258"/>
            <a:ext cx="2719498" cy="2880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трелка вправо 12">
            <a:extLst>
              <a:ext uri="{FF2B5EF4-FFF2-40B4-BE49-F238E27FC236}">
                <a16:creationId xmlns:a16="http://schemas.microsoft.com/office/drawing/2014/main" id="{91AFB47A-789C-48D6-81E3-B9FBE1BC576C}"/>
              </a:ext>
            </a:extLst>
          </p:cNvPr>
          <p:cNvSpPr/>
          <p:nvPr/>
        </p:nvSpPr>
        <p:spPr>
          <a:xfrm rot="3299712">
            <a:off x="2488167" y="3437175"/>
            <a:ext cx="1431351" cy="30274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Стрелка вправо 13">
            <a:extLst>
              <a:ext uri="{FF2B5EF4-FFF2-40B4-BE49-F238E27FC236}">
                <a16:creationId xmlns:a16="http://schemas.microsoft.com/office/drawing/2014/main" id="{4912B6AE-77AE-48C2-8CBA-7D271C33FBCA}"/>
              </a:ext>
            </a:extLst>
          </p:cNvPr>
          <p:cNvSpPr/>
          <p:nvPr/>
        </p:nvSpPr>
        <p:spPr>
          <a:xfrm rot="18090509">
            <a:off x="5604578" y="3408196"/>
            <a:ext cx="1428834" cy="30274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875122-B415-4532-8F08-B0A3655F7393}"/>
              </a:ext>
            </a:extLst>
          </p:cNvPr>
          <p:cNvSpPr txBox="1"/>
          <p:nvPr/>
        </p:nvSpPr>
        <p:spPr>
          <a:xfrm>
            <a:off x="3357744" y="180280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Система мониторинга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AF66E2-DB0C-4EF0-9469-06F39A966143}"/>
              </a:ext>
            </a:extLst>
          </p:cNvPr>
          <p:cNvSpPr txBox="1"/>
          <p:nvPr/>
        </p:nvSpPr>
        <p:spPr>
          <a:xfrm>
            <a:off x="3460224" y="239429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До 100 Гбайт</a:t>
            </a:r>
            <a:r>
              <a:rPr lang="en-US" sz="1600" b="1" dirty="0"/>
              <a:t>/</a:t>
            </a:r>
            <a:r>
              <a:rPr lang="ru-RU" sz="1600" b="1" dirty="0"/>
              <a:t>день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B742B-9DA8-4794-A1F5-5358E43CF6F2}"/>
              </a:ext>
            </a:extLst>
          </p:cNvPr>
          <p:cNvSpPr txBox="1"/>
          <p:nvPr/>
        </p:nvSpPr>
        <p:spPr>
          <a:xfrm>
            <a:off x="6379332" y="3559570"/>
            <a:ext cx="2520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sz="1600" b="1" dirty="0"/>
              <a:t>Система хранения информации (БД, ХД)</a:t>
            </a:r>
          </a:p>
        </p:txBody>
      </p:sp>
      <p:sp>
        <p:nvSpPr>
          <p:cNvPr id="22" name="Заголовок 5">
            <a:extLst>
              <a:ext uri="{FF2B5EF4-FFF2-40B4-BE49-F238E27FC236}">
                <a16:creationId xmlns:a16="http://schemas.microsoft.com/office/drawing/2014/main" id="{F29B4DD3-408B-4C6E-BE25-C5BDA2011D95}"/>
              </a:ext>
            </a:extLst>
          </p:cNvPr>
          <p:cNvSpPr txBox="1">
            <a:spLocks/>
          </p:cNvSpPr>
          <p:nvPr/>
        </p:nvSpPr>
        <p:spPr bwMode="auto">
          <a:xfrm>
            <a:off x="452480" y="4121172"/>
            <a:ext cx="337441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Проблема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Big Data</a:t>
            </a:r>
          </a:p>
          <a:p>
            <a:pPr eaLnBrk="0" hangingPunct="0">
              <a:defRPr/>
            </a:pPr>
            <a:r>
              <a:rPr lang="en-US" sz="6400" b="1" dirty="0">
                <a:latin typeface="Arial" pitchFamily="34" charset="0"/>
                <a:ea typeface="+mj-ea"/>
                <a:cs typeface="Arial" pitchFamily="34" charset="0"/>
              </a:rPr>
              <a:t>(</a:t>
            </a:r>
            <a:r>
              <a:rPr lang="en-US" sz="6400" b="1" dirty="0"/>
              <a:t>NoSQL</a:t>
            </a:r>
            <a:r>
              <a:rPr lang="ru-RU" sz="6400" b="1" dirty="0"/>
              <a:t>, </a:t>
            </a:r>
            <a:r>
              <a:rPr lang="en-US" sz="6400" b="1" dirty="0"/>
              <a:t>Hadoop</a:t>
            </a:r>
            <a:r>
              <a:rPr lang="ru-RU" sz="6400" b="1" dirty="0"/>
              <a:t>, </a:t>
            </a:r>
            <a:r>
              <a:rPr lang="en-US" sz="6400" b="1" dirty="0"/>
              <a:t>Netezza</a:t>
            </a:r>
            <a:r>
              <a:rPr lang="ru-RU" sz="6400" b="1" dirty="0"/>
              <a:t>, </a:t>
            </a:r>
            <a:r>
              <a:rPr lang="en-US" sz="6400" b="1" dirty="0" err="1"/>
              <a:t>Exadata</a:t>
            </a:r>
            <a:r>
              <a:rPr lang="ru-RU" sz="6400" b="1" dirty="0"/>
              <a:t>, </a:t>
            </a:r>
            <a:r>
              <a:rPr lang="en-US" sz="6400" b="1" dirty="0" err="1"/>
              <a:t>MapReduce</a:t>
            </a:r>
            <a:r>
              <a:rPr lang="en-US" sz="6400" b="1" dirty="0"/>
              <a:t> </a:t>
            </a:r>
            <a:r>
              <a:rPr lang="ru-RU" sz="6400" b="1" dirty="0"/>
              <a:t>и др.</a:t>
            </a:r>
            <a:r>
              <a:rPr lang="en-US" sz="6400" b="1" dirty="0">
                <a:latin typeface="Arial" pitchFamily="34" charset="0"/>
                <a:ea typeface="+mj-ea"/>
                <a:cs typeface="Arial" pitchFamily="34" charset="0"/>
              </a:rPr>
              <a:t>)</a:t>
            </a:r>
            <a:endParaRPr kumimoji="0" lang="ru-RU" sz="6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3" name="Picture 4" descr="http://www.magnus-group.ru/data/userfiles/images/sistema-monitoringa-inzhenernyh-sistem-smis-2.jpg">
            <a:extLst>
              <a:ext uri="{FF2B5EF4-FFF2-40B4-BE49-F238E27FC236}">
                <a16:creationId xmlns:a16="http://schemas.microsoft.com/office/drawing/2014/main" id="{9D31AF12-E1E9-4351-B1DB-F18EB309F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57762" y="4412636"/>
            <a:ext cx="3171825" cy="2109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3022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69F1104C-FF6E-4CA1-8B52-8331D7DC8F6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D89829E-ECFA-4695-9413-E90821988B80}"/>
              </a:ext>
            </a:extLst>
          </p:cNvPr>
          <p:cNvSpPr/>
          <p:nvPr/>
        </p:nvSpPr>
        <p:spPr>
          <a:xfrm>
            <a:off x="323528" y="98072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Установка и поиск функциональной зависимости.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C9D2AC-9ECC-4F6A-9BFF-6A22EB4A8330}"/>
              </a:ext>
            </a:extLst>
          </p:cNvPr>
          <p:cNvSpPr/>
          <p:nvPr/>
        </p:nvSpPr>
        <p:spPr>
          <a:xfrm>
            <a:off x="251520" y="1646798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Алгоритм поиска зависимостей основан на МНК - методе наименьших квадратов. Метод наименьших квадратов наиболее прост в программной реализации. Метод заключается в поиске неопределенных коэффициентов уравнения, так чтобы сумма квадратичных ошибок отклонения экспериментальных данных от этого уравнения была минимальной, </a:t>
            </a:r>
            <a:r>
              <a:rPr lang="ru-RU" dirty="0" err="1"/>
              <a:t>т.е</a:t>
            </a:r>
            <a:r>
              <a:rPr lang="ru-RU" dirty="0"/>
              <a:t>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67055B-9A46-41BE-86D6-3B19262FB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8955" y="3375639"/>
            <a:ext cx="1728192" cy="55241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F8DEB28-5F3A-4ADB-B81A-B288D27D57C5}"/>
              </a:ext>
            </a:extLst>
          </p:cNvPr>
          <p:cNvSpPr/>
          <p:nvPr/>
        </p:nvSpPr>
        <p:spPr>
          <a:xfrm>
            <a:off x="287524" y="4365104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где: e - отклонение, y - вид функции по которой будет происходить аппроксимация, S - сумма квадратов ошибок. Принцип МНК именно в нахождении таких коэффициентов у функции y, чтобы S → 0. </a:t>
            </a:r>
          </a:p>
        </p:txBody>
      </p:sp>
    </p:spTree>
    <p:extLst>
      <p:ext uri="{BB962C8B-B14F-4D97-AF65-F5344CB8AC3E}">
        <p14:creationId xmlns:p14="http://schemas.microsoft.com/office/powerpoint/2010/main" val="390204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69F1104C-FF6E-4CA1-8B52-8331D7DC8F6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11C460D-6C81-4CF5-B08B-54775CDF8A69}"/>
              </a:ext>
            </a:extLst>
          </p:cNvPr>
          <p:cNvSpPr/>
          <p:nvPr/>
        </p:nvSpPr>
        <p:spPr>
          <a:xfrm>
            <a:off x="323528" y="1052736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Выведенные формулы для аппроксимации: </a:t>
            </a:r>
            <a:endParaRPr lang="en-US" dirty="0"/>
          </a:p>
          <a:p>
            <a:endParaRPr lang="en-US" dirty="0"/>
          </a:p>
          <a:p>
            <a:r>
              <a:rPr lang="ru-RU" dirty="0"/>
              <a:t>1) Линейная аппроксимация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E9D2CB-A37E-48F9-9C65-23487BF9DED8}"/>
              </a:ext>
            </a:extLst>
          </p:cNvPr>
          <p:cNvSpPr/>
          <p:nvPr/>
        </p:nvSpPr>
        <p:spPr>
          <a:xfrm>
            <a:off x="334302" y="3140968"/>
            <a:ext cx="4219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2) Экспоненциальная аппроксимация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E99C75-AC10-4B7C-A960-0AFF809214A5}"/>
              </a:ext>
            </a:extLst>
          </p:cNvPr>
          <p:cNvSpPr/>
          <p:nvPr/>
        </p:nvSpPr>
        <p:spPr>
          <a:xfrm>
            <a:off x="323528" y="4675202"/>
            <a:ext cx="3677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3) Квадратичная аппроксимация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3082BB-1ADE-40EB-87D5-613445D75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20" y="2069529"/>
            <a:ext cx="7380312" cy="8383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7D9383-C41E-4B49-B550-E5CE0E680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1300" y="3645291"/>
            <a:ext cx="3351672" cy="8549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AF697B-A55C-4835-9F3D-17A8CCAEE8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3888" y="5261670"/>
            <a:ext cx="2232248" cy="80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75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69F1104C-FF6E-4CA1-8B52-8331D7DC8F6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3C4EFB-6CE1-44F1-87F6-3C47FD27243C}"/>
              </a:ext>
            </a:extLst>
          </p:cNvPr>
          <p:cNvSpPr/>
          <p:nvPr/>
        </p:nvSpPr>
        <p:spPr>
          <a:xfrm>
            <a:off x="251520" y="836712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следующих методах происходит сама аппроксимация, при этом на выходе мы получаем лист, который хранит в себе результат аппроксимации, то есть: коэффициенты, максимальное найденное отклонение и флаг о прохождении проверки. Для аппроксимации было решено использовать </a:t>
            </a:r>
            <a:r>
              <a:rPr lang="ru-RU" dirty="0" err="1"/>
              <a:t>lambda</a:t>
            </a:r>
            <a:r>
              <a:rPr lang="ru-RU" dirty="0"/>
              <a:t> выражения для сокращения записи и удобочитаемости.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31056C-B04F-451B-9679-8BC571DBA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178" y="2314040"/>
            <a:ext cx="8343900" cy="404812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C633AC-8768-4608-A0BE-FAD78F05D856}"/>
              </a:ext>
            </a:extLst>
          </p:cNvPr>
          <p:cNvSpPr/>
          <p:nvPr/>
        </p:nvSpPr>
        <p:spPr>
          <a:xfrm rot="19434092">
            <a:off x="6194214" y="5359819"/>
            <a:ext cx="2699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Пример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103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69F1104C-FF6E-4CA1-8B52-8331D7DC8F6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886EA20-B6BD-4C6F-B171-A5900302A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536" y="1196752"/>
            <a:ext cx="8229600" cy="50006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4319C2-06F3-4B55-9649-FA635264CDEA}"/>
              </a:ext>
            </a:extLst>
          </p:cNvPr>
          <p:cNvSpPr/>
          <p:nvPr/>
        </p:nvSpPr>
        <p:spPr>
          <a:xfrm rot="19434092">
            <a:off x="6169007" y="5287811"/>
            <a:ext cx="2699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Пример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847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69F1104C-FF6E-4CA1-8B52-8331D7DC8F6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207308-DAF2-4AA7-847B-99F485BFD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862" y="1881187"/>
            <a:ext cx="8296275" cy="30956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8ED663-BB4C-4643-8B08-23014F45C8EE}"/>
              </a:ext>
            </a:extLst>
          </p:cNvPr>
          <p:cNvSpPr/>
          <p:nvPr/>
        </p:nvSpPr>
        <p:spPr>
          <a:xfrm rot="19434092">
            <a:off x="5808966" y="4602741"/>
            <a:ext cx="2699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Пример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184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xfrm>
            <a:off x="3779912" y="260119"/>
            <a:ext cx="494416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данных, формируемых системой мониторинга</a:t>
            </a:r>
            <a:endParaRPr lang="en-US" alt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5B13994E-CB30-4748-99EE-A835AE188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051017"/>
              </p:ext>
            </p:extLst>
          </p:nvPr>
        </p:nvGraphicFramePr>
        <p:xfrm>
          <a:off x="611560" y="836712"/>
          <a:ext cx="7848872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3" imgW="7715206" imgH="6000750" progId="Excel.Sheet.8">
                  <p:embed/>
                </p:oleObj>
              </mc:Choice>
              <mc:Fallback>
                <p:oleObj name="Worksheet" r:id="rId3" imgW="7715206" imgH="6000750" progId="Excel.Sheet.8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836712"/>
                        <a:ext cx="7848872" cy="600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8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Mining</a:t>
            </a:r>
            <a:endParaRPr lang="en-US" alt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7DB5C713-8691-4E98-A0DF-55CBF83D5ADF}"/>
              </a:ext>
            </a:extLst>
          </p:cNvPr>
          <p:cNvGrpSpPr/>
          <p:nvPr/>
        </p:nvGrpSpPr>
        <p:grpSpPr>
          <a:xfrm>
            <a:off x="1043608" y="836592"/>
            <a:ext cx="7203200" cy="5590365"/>
            <a:chOff x="1403648" y="317286"/>
            <a:chExt cx="4248472" cy="3522033"/>
          </a:xfrm>
        </p:grpSpPr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32118DF1-10D0-4FD5-A8ED-041F71945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648" y="1225953"/>
              <a:ext cx="2365648" cy="40375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ru-RU" sz="1800" b="1" dirty="0">
                  <a:solidFill>
                    <a:srgbClr val="003399"/>
                  </a:solidFill>
                </a:rPr>
                <a:t>Выявл</a:t>
              </a:r>
              <a:r>
                <a:rPr lang="ru-RU" altLang="ru-RU" sz="1800" b="1" dirty="0">
                  <a:solidFill>
                    <a:srgbClr val="003399"/>
                  </a:solidFill>
                </a:rPr>
                <a:t>ение скрытых</a:t>
              </a:r>
              <a:endParaRPr lang="en-US" altLang="ru-RU" sz="1800" b="1" dirty="0">
                <a:solidFill>
                  <a:srgbClr val="003399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ru-RU" altLang="ru-RU" sz="1800" b="1" dirty="0">
                  <a:solidFill>
                    <a:srgbClr val="003399"/>
                  </a:solidFill>
                </a:rPr>
                <a:t>факторов влияния</a:t>
              </a:r>
              <a:endParaRPr lang="en-US" altLang="ru-RU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3BB0C85E-EA18-4406-8DF1-0027B5CA3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817" y="1225953"/>
              <a:ext cx="1829303" cy="40375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ru-RU" altLang="ru-RU" sz="1800" b="1" dirty="0">
                  <a:solidFill>
                    <a:srgbClr val="003399"/>
                  </a:solidFill>
                </a:rPr>
                <a:t>В</a:t>
              </a:r>
              <a:r>
                <a:rPr lang="en-US" altLang="ru-RU" sz="1800" b="1" dirty="0">
                  <a:solidFill>
                    <a:srgbClr val="003399"/>
                  </a:solidFill>
                </a:rPr>
                <a:t>ыявление</a:t>
              </a:r>
            </a:p>
            <a:p>
              <a:pPr algn="ctr">
                <a:lnSpc>
                  <a:spcPct val="80000"/>
                </a:lnSpc>
              </a:pPr>
              <a:r>
                <a:rPr lang="ru-RU" altLang="ru-RU" sz="1800" b="1" dirty="0">
                  <a:solidFill>
                    <a:srgbClr val="003399"/>
                  </a:solidFill>
                </a:rPr>
                <a:t> скрытых связей</a:t>
              </a:r>
              <a:endParaRPr lang="en-US" altLang="ru-RU" sz="1800" b="1" dirty="0">
                <a:solidFill>
                  <a:srgbClr val="003399"/>
                </a:solidFill>
              </a:endParaRP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33E5326F-B992-4C50-9781-3199DA390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1994353"/>
              <a:ext cx="2451217" cy="61977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ru-RU" altLang="ru-RU" sz="2000" b="1" dirty="0">
                  <a:solidFill>
                    <a:srgbClr val="003399"/>
                  </a:solidFill>
                </a:rPr>
                <a:t>Анализ тенденций </a:t>
              </a:r>
            </a:p>
            <a:p>
              <a:pPr algn="ctr">
                <a:lnSpc>
                  <a:spcPct val="80000"/>
                </a:lnSpc>
              </a:pPr>
              <a:r>
                <a:rPr lang="ru-RU" altLang="ru-RU" sz="2000" b="1" dirty="0">
                  <a:solidFill>
                    <a:srgbClr val="003399"/>
                  </a:solidFill>
                </a:rPr>
                <a:t>развития ситуаций</a:t>
              </a:r>
              <a:endParaRPr lang="en-US" altLang="ru-RU" sz="2000" b="1" dirty="0">
                <a:solidFill>
                  <a:srgbClr val="003399"/>
                </a:solidFill>
              </a:endParaRPr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B12C62C4-7BBD-40EE-8BA4-0C5528304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131" y="2890940"/>
              <a:ext cx="3742958" cy="37261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ru-RU" altLang="ru-RU" sz="2000" b="1" dirty="0">
                  <a:solidFill>
                    <a:srgbClr val="003399"/>
                  </a:solidFill>
                </a:rPr>
                <a:t>Прогноз развития ситуаций</a:t>
              </a:r>
              <a:endParaRPr lang="en-US" altLang="ru-RU" sz="2000" b="1" dirty="0">
                <a:solidFill>
                  <a:srgbClr val="003399"/>
                </a:solidFill>
              </a:endParaRP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E2865C99-19B3-497E-80D4-73354A461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3458319"/>
              <a:ext cx="3328708" cy="381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ru-RU" altLang="ru-RU" sz="2000" b="1" dirty="0">
                  <a:solidFill>
                    <a:srgbClr val="003399"/>
                  </a:solidFill>
                </a:rPr>
                <a:t>Выработка решений</a:t>
              </a:r>
              <a:endParaRPr lang="en-US" altLang="ru-RU" sz="2000" b="1" dirty="0">
                <a:solidFill>
                  <a:srgbClr val="003399"/>
                </a:solidFill>
              </a:endParaRPr>
            </a:p>
          </p:txBody>
        </p:sp>
        <p:sp>
          <p:nvSpPr>
            <p:cNvPr id="29" name="AutoShape 8">
              <a:extLst>
                <a:ext uri="{FF2B5EF4-FFF2-40B4-BE49-F238E27FC236}">
                  <a16:creationId xmlns:a16="http://schemas.microsoft.com/office/drawing/2014/main" id="{7C4BB26E-1677-4E24-BEDB-8899B54F5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373" y="1666063"/>
              <a:ext cx="232363" cy="298450"/>
            </a:xfrm>
            <a:prstGeom prst="downArrow">
              <a:avLst>
                <a:gd name="adj1" fmla="val 75009"/>
                <a:gd name="adj2" fmla="val 46183"/>
              </a:avLst>
            </a:prstGeom>
            <a:gradFill rotWithShape="0">
              <a:gsLst>
                <a:gs pos="0">
                  <a:srgbClr val="66FFFF">
                    <a:gamma/>
                    <a:shade val="69804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30" name="AutoShape 9">
              <a:extLst>
                <a:ext uri="{FF2B5EF4-FFF2-40B4-BE49-F238E27FC236}">
                  <a16:creationId xmlns:a16="http://schemas.microsoft.com/office/drawing/2014/main" id="{0D1156B0-83D3-44AD-8FA0-B68C03160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821" y="1661545"/>
              <a:ext cx="230443" cy="312057"/>
            </a:xfrm>
            <a:prstGeom prst="downArrow">
              <a:avLst>
                <a:gd name="adj1" fmla="val 75009"/>
                <a:gd name="adj2" fmla="val 46183"/>
              </a:avLst>
            </a:prstGeom>
            <a:gradFill rotWithShape="0">
              <a:gsLst>
                <a:gs pos="0">
                  <a:srgbClr val="66FFFF">
                    <a:gamma/>
                    <a:shade val="69804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31" name="AutoShape 10">
              <a:extLst>
                <a:ext uri="{FF2B5EF4-FFF2-40B4-BE49-F238E27FC236}">
                  <a16:creationId xmlns:a16="http://schemas.microsoft.com/office/drawing/2014/main" id="{2E2BB162-A071-44FB-A882-15CC205CA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9073" y="1632986"/>
              <a:ext cx="190959" cy="1234526"/>
            </a:xfrm>
            <a:prstGeom prst="downArrow">
              <a:avLst>
                <a:gd name="adj1" fmla="val 75009"/>
                <a:gd name="adj2" fmla="val 74245"/>
              </a:avLst>
            </a:prstGeom>
            <a:gradFill rotWithShape="0">
              <a:gsLst>
                <a:gs pos="0">
                  <a:srgbClr val="66FFFF">
                    <a:gamma/>
                    <a:shade val="69804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32" name="AutoShape 11">
              <a:extLst>
                <a:ext uri="{FF2B5EF4-FFF2-40B4-BE49-F238E27FC236}">
                  <a16:creationId xmlns:a16="http://schemas.microsoft.com/office/drawing/2014/main" id="{3DECDC74-63EF-4731-B021-C7080C2F9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7412" y="2642162"/>
              <a:ext cx="223176" cy="232898"/>
            </a:xfrm>
            <a:prstGeom prst="downArrow">
              <a:avLst>
                <a:gd name="adj1" fmla="val 75009"/>
                <a:gd name="adj2" fmla="val 39424"/>
              </a:avLst>
            </a:prstGeom>
            <a:gradFill rotWithShape="0">
              <a:gsLst>
                <a:gs pos="0">
                  <a:srgbClr val="66FFFF">
                    <a:gamma/>
                    <a:shade val="69804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33" name="AutoShape 13">
              <a:extLst>
                <a:ext uri="{FF2B5EF4-FFF2-40B4-BE49-F238E27FC236}">
                  <a16:creationId xmlns:a16="http://schemas.microsoft.com/office/drawing/2014/main" id="{9F722260-218C-45E5-B488-C3040985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012" y="3294979"/>
              <a:ext cx="189046" cy="152662"/>
            </a:xfrm>
            <a:prstGeom prst="downArrow">
              <a:avLst>
                <a:gd name="adj1" fmla="val 75009"/>
                <a:gd name="adj2" fmla="val 39424"/>
              </a:avLst>
            </a:prstGeom>
            <a:gradFill rotWithShape="0">
              <a:gsLst>
                <a:gs pos="0">
                  <a:srgbClr val="66FFFF">
                    <a:gamma/>
                    <a:shade val="69804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34" name="Rectangle 3">
              <a:extLst>
                <a:ext uri="{FF2B5EF4-FFF2-40B4-BE49-F238E27FC236}">
                  <a16:creationId xmlns:a16="http://schemas.microsoft.com/office/drawing/2014/main" id="{A2ADF2B2-6C27-4FD1-8762-5BF36CB57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234" y="317286"/>
              <a:ext cx="2365648" cy="6318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ru-RU" altLang="ru-RU" sz="1800" b="1" dirty="0">
                  <a:solidFill>
                    <a:srgbClr val="003399"/>
                  </a:solidFill>
                </a:rPr>
                <a:t>Предобработка исходных данных</a:t>
              </a:r>
              <a:endParaRPr lang="en-US" altLang="ru-RU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" name="AutoShape 9">
              <a:extLst>
                <a:ext uri="{FF2B5EF4-FFF2-40B4-BE49-F238E27FC236}">
                  <a16:creationId xmlns:a16="http://schemas.microsoft.com/office/drawing/2014/main" id="{9D131873-CAE3-4892-82B6-08F3C58BA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925" y="959813"/>
              <a:ext cx="230443" cy="255462"/>
            </a:xfrm>
            <a:prstGeom prst="downArrow">
              <a:avLst>
                <a:gd name="adj1" fmla="val 75009"/>
                <a:gd name="adj2" fmla="val 46183"/>
              </a:avLst>
            </a:prstGeom>
            <a:gradFill rotWithShape="0">
              <a:gsLst>
                <a:gs pos="0">
                  <a:srgbClr val="66FFFF">
                    <a:gamma/>
                    <a:shade val="69804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37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06C2D92-A37B-4FB1-B77B-E6BC02519E8D}"/>
              </a:ext>
            </a:extLst>
          </p:cNvPr>
          <p:cNvSpPr/>
          <p:nvPr/>
        </p:nvSpPr>
        <p:spPr>
          <a:xfrm>
            <a:off x="0" y="1052736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Анализ современного состояния систем управления показывает, что одним из</a:t>
            </a:r>
          </a:p>
          <a:p>
            <a:pPr algn="just"/>
            <a:r>
              <a:rPr lang="ru-RU" dirty="0"/>
              <a:t>принципиальных моментов, снижающих эффективность их применения, является низкое качество исходных данных.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Любые аналитические исследования базируются на математических моделях,</a:t>
            </a:r>
          </a:p>
          <a:p>
            <a:pPr algn="just"/>
            <a:r>
              <a:rPr lang="ru-RU" dirty="0"/>
              <a:t>структурная и параметрическая идентификация которых, в свою очередь, основана на использовании оперативных и ретроспективных результатах мониторинга изучаемых процессов. Таким образом, низкое качество исходных данных неизбежно ведет к снижению качества моделирования и достоверности анализа текущей ситуации, что, в конечном счете, приводит к соответствующему снижению качества управления.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 тоже время современный уровень компьютерных и математических технологий</a:t>
            </a:r>
          </a:p>
          <a:p>
            <a:pPr algn="just"/>
            <a:r>
              <a:rPr lang="ru-RU" dirty="0"/>
              <a:t>позволяет заранее, на этапе подготовки данных, выявлять и корректировать многие дефекты в исходных массивах многомерных наблюдений.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Таким образом, появляется задача создания прикладного математического и</a:t>
            </a:r>
          </a:p>
          <a:p>
            <a:pPr algn="just"/>
            <a:r>
              <a:rPr lang="ru-RU" dirty="0"/>
              <a:t>программного инструментария, обеспечивающего возможность предварительной</a:t>
            </a:r>
          </a:p>
          <a:p>
            <a:pPr algn="just"/>
            <a:r>
              <a:rPr lang="ru-RU" dirty="0"/>
              <a:t>предобработки исходных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24882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12FF560-E7B3-49AB-83F2-AD0BFBF6A775}"/>
              </a:ext>
            </a:extLst>
          </p:cNvPr>
          <p:cNvSpPr/>
          <p:nvPr/>
        </p:nvSpPr>
        <p:spPr>
          <a:xfrm>
            <a:off x="0" y="120894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Осуществление автоматического анализа и восстановления данных, полученных в</a:t>
            </a:r>
          </a:p>
          <a:p>
            <a:r>
              <a:rPr lang="ru-RU" dirty="0"/>
              <a:t>результате мониторинга состояния ТП, путем выполнения следующих</a:t>
            </a:r>
          </a:p>
          <a:p>
            <a:r>
              <a:rPr lang="ru-RU" dirty="0" err="1"/>
              <a:t>функциональностей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/>
              <a:t>1. Выявление одиночных и групповых пропусков данных и восстановление</a:t>
            </a:r>
          </a:p>
          <a:p>
            <a:r>
              <a:rPr lang="ru-RU" dirty="0"/>
              <a:t>пропущенных значений в соответствии с выбранным алгоритмом (технологией)</a:t>
            </a:r>
          </a:p>
          <a:p>
            <a:r>
              <a:rPr lang="ru-RU" dirty="0"/>
              <a:t>восстановления;</a:t>
            </a:r>
          </a:p>
          <a:p>
            <a:endParaRPr lang="ru-RU" dirty="0"/>
          </a:p>
          <a:p>
            <a:r>
              <a:rPr lang="ru-RU" dirty="0"/>
              <a:t>2. Выявление и обработка аномальных наблюдений, восстановление аномальных</a:t>
            </a:r>
          </a:p>
          <a:p>
            <a:r>
              <a:rPr lang="ru-RU" dirty="0"/>
              <a:t>значений параметров в соответствии с выбранным алгоритмом (технологией)</a:t>
            </a:r>
          </a:p>
          <a:p>
            <a:r>
              <a:rPr lang="ru-RU" dirty="0"/>
              <a:t>восстановления;</a:t>
            </a:r>
          </a:p>
          <a:p>
            <a:endParaRPr lang="ru-RU" dirty="0"/>
          </a:p>
          <a:p>
            <a:r>
              <a:rPr lang="ru-RU" dirty="0"/>
              <a:t>3. Обнаружение скрытых несоответствий наблюдений, противоречащих структуре</a:t>
            </a:r>
          </a:p>
          <a:p>
            <a:r>
              <a:rPr lang="ru-RU" dirty="0"/>
              <a:t>корреляционных взаимосвязей между параметрами;</a:t>
            </a:r>
          </a:p>
          <a:p>
            <a:endParaRPr lang="ru-RU" dirty="0"/>
          </a:p>
          <a:p>
            <a:r>
              <a:rPr lang="ru-RU" dirty="0"/>
              <a:t>4. Выявление </a:t>
            </a:r>
            <a:r>
              <a:rPr lang="ru-RU" dirty="0" err="1"/>
              <a:t>мультиколлинеарности</a:t>
            </a:r>
            <a:r>
              <a:rPr lang="ru-RU" dirty="0"/>
              <a:t> в исходных данных.</a:t>
            </a:r>
          </a:p>
        </p:txBody>
      </p:sp>
      <p:sp>
        <p:nvSpPr>
          <p:cNvPr id="4" name="Нижний колонтитул 14">
            <a:extLst>
              <a:ext uri="{FF2B5EF4-FFF2-40B4-BE49-F238E27FC236}">
                <a16:creationId xmlns:a16="http://schemas.microsoft.com/office/drawing/2014/main" id="{EA38FA3A-8F5C-4C67-A690-51800A75351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3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A03B260-B387-468E-A7D1-3171F059F2E8}"/>
              </a:ext>
            </a:extLst>
          </p:cNvPr>
          <p:cNvSpPr/>
          <p:nvPr/>
        </p:nvSpPr>
        <p:spPr>
          <a:xfrm>
            <a:off x="203895" y="2661752"/>
            <a:ext cx="8544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Восстановление данных осуществляется одним из трех способов: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678815" algn="l"/>
              </a:tabLst>
            </a:pP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винзорирование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678815" algn="l"/>
              </a:tabLs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линейная аппроксимация;</a:t>
            </a:r>
          </a:p>
          <a:p>
            <a:pPr marL="342900" lvl="0" indent="-342900" algn="just"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678815" algn="l"/>
              </a:tabLs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корреляционное восстановление.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CF3BC0C-8522-4632-A196-A37FE41F6F7D}"/>
              </a:ext>
            </a:extLst>
          </p:cNvPr>
          <p:cNvSpPr/>
          <p:nvPr/>
        </p:nvSpPr>
        <p:spPr>
          <a:xfrm>
            <a:off x="179511" y="1270501"/>
            <a:ext cx="8784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Выявление одиночных и групповых  пропусков данных и восстановление пропущенных значений.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2CF7391-86C2-470D-9EDB-8F0C6500AE4D}"/>
              </a:ext>
            </a:extLst>
          </p:cNvPr>
          <p:cNvSpPr/>
          <p:nvPr/>
        </p:nvSpPr>
        <p:spPr>
          <a:xfrm>
            <a:off x="287523" y="4615968"/>
            <a:ext cx="8328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Винзорирование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winsorizing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случае пропуска представляет собой замену пропущенного измерения предыдущим или последующим. В случае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аномальнго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измерения,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винзорирование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замена на крайнее максимальное или минимальное значение переменной (математическое ожидание ряда наблюдений +/- дисперсия).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Нижний колонтитул 14">
            <a:extLst>
              <a:ext uri="{FF2B5EF4-FFF2-40B4-BE49-F238E27FC236}">
                <a16:creationId xmlns:a16="http://schemas.microsoft.com/office/drawing/2014/main" id="{FF709D9F-DB84-4E74-A4EA-F69472461A2A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6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DE0D98E5-D394-4A64-8D04-B76DBDC478F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E973BAD-FA66-41E7-AF7E-DC2FD280F3AD}"/>
              </a:ext>
            </a:extLst>
          </p:cNvPr>
          <p:cNvSpPr/>
          <p:nvPr/>
        </p:nvSpPr>
        <p:spPr>
          <a:xfrm>
            <a:off x="395536" y="1052736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Корреляционное восстановление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выполняется по следующему алгоритму: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0215" algn="just">
              <a:spcAft>
                <a:spcPts val="0"/>
              </a:spcAft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Есть две случайные величины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с некоторой корреляционной зависимостью. Допустим, что имеется пропуск на четвертом измерении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4, тогда, для восстановление данных в простейшем случае можно воспользоваться алгоритмом: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4=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4/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3×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Следует заметить, что чем больше имеется измерений или коррелируемых величин, тем точнее можно восстановить пропуски, исследуя как меняется зависимость между переменными и добавив в алгоритм шумы системы. В частности, используется МНК.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35AC52-82FF-4C16-9BE8-F3EC0ABD8DDC}"/>
              </a:ext>
            </a:extLst>
          </p:cNvPr>
          <p:cNvSpPr/>
          <p:nvPr/>
        </p:nvSpPr>
        <p:spPr>
          <a:xfrm>
            <a:off x="395536" y="4350003"/>
            <a:ext cx="8748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обработке экспериментальных данных часто возникает необходимость аппроксимировать их линейной функцией. 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Аппроксимацией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(приближением) функции f(x) называется нахождение такой функции (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аппроксимирующей функции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g(x), которая была бы близка заданной. Критерии близости функций могут быть различные.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7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4">
            <a:extLst>
              <a:ext uri="{FF2B5EF4-FFF2-40B4-BE49-F238E27FC236}">
                <a16:creationId xmlns:a16="http://schemas.microsoft.com/office/drawing/2014/main" id="{69F1104C-FF6E-4CA1-8B52-8331D7DC8F6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 bwMode="auto">
          <a:xfrm>
            <a:off x="4067944" y="260119"/>
            <a:ext cx="465613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Предварительная обработка данных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9073AD-FC50-45A0-8506-7290396D93A7}"/>
              </a:ext>
            </a:extLst>
          </p:cNvPr>
          <p:cNvSpPr/>
          <p:nvPr/>
        </p:nvSpPr>
        <p:spPr>
          <a:xfrm>
            <a:off x="179512" y="1098024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случае если приближение строится на дискретном наборе точек, аппроксимацию называют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точечной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или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дискретной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случае если аппроксимация проводится на непрерывном множестве точек (отрезке), аппроксимация называется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непрерывной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или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интегральной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Примером такой аппроксимации может служить разложение функции в ряд Тейлора, то есть замена некоторой функции степенным многочленом.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Наиболее часто встречающим видом точечной аппроксимации является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интерполяция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нахождение промежуточных значений величины по имеющемуся дискретному набору известных значений.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Пусть задан дискретный набор точек, называемых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узлами интерполяции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 также значения функции в этих точках. Требуется построить функцию g(x), проходящую наиболее близко ко всем заданным узлам. Таким образом, критерием близости функции является g(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)=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/>
              <a:t>В качестве функции g(x) обычно выбирается полином, который называют </a:t>
            </a:r>
            <a:r>
              <a:rPr lang="ru-RU" b="1" i="1" dirty="0"/>
              <a:t>интерполяционным полиномом</a:t>
            </a:r>
            <a:r>
              <a:rPr lang="ru-RU" dirty="0"/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7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1031</TotalTime>
  <Words>1119</Words>
  <Application>Microsoft Office PowerPoint</Application>
  <PresentationFormat>Экран (4:3)</PresentationFormat>
  <Paragraphs>129</Paragraphs>
  <Slides>24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Arial</vt:lpstr>
      <vt:lpstr>Arial</vt:lpstr>
      <vt:lpstr>Calibri</vt:lpstr>
      <vt:lpstr>Tahoma</vt:lpstr>
      <vt:lpstr>Times New Roman</vt:lpstr>
      <vt:lpstr>Verdana</vt:lpstr>
      <vt:lpstr>Тема1</vt:lpstr>
      <vt:lpstr>Worksheet</vt:lpstr>
      <vt:lpstr>Формула</vt:lpstr>
      <vt:lpstr>      СИСТЕМНОЕ ПРОГРАММНОЕ ОБЕСПЕЧЕНИЕ    Обработка данных      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Аттестация аспиранта: Иванов Иван Борисович   «_________________________________________»  тема диссертации  научный руководитель: д.т.н., проф. Борисов Иван Иванович  кафедра ____________________Дата начала обучения_______________</dc:title>
  <dc:creator>Вика</dc:creator>
  <cp:lastModifiedBy>Пользователь Windows</cp:lastModifiedBy>
  <cp:revision>105</cp:revision>
  <dcterms:created xsi:type="dcterms:W3CDTF">2015-02-06T08:53:17Z</dcterms:created>
  <dcterms:modified xsi:type="dcterms:W3CDTF">2018-09-20T18:29:21Z</dcterms:modified>
</cp:coreProperties>
</file>