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2" r:id="rId2"/>
    <p:sldId id="323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4FA"/>
    <a:srgbClr val="001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890" y="-3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8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6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2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5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FB0EF6-5713-439F-9883-70CFFCBF2EB0}"/>
              </a:ext>
            </a:extLst>
          </p:cNvPr>
          <p:cNvSpPr/>
          <p:nvPr/>
        </p:nvSpPr>
        <p:spPr>
          <a:xfrm>
            <a:off x="579121" y="4122420"/>
            <a:ext cx="6400800" cy="6057900"/>
          </a:xfrm>
          <a:prstGeom prst="rect">
            <a:avLst/>
          </a:prstGeom>
          <a:noFill/>
          <a:ln w="57150">
            <a:solidFill>
              <a:srgbClr val="0018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E7B4025-31B9-460F-B589-E7843DEF48E4}"/>
              </a:ext>
            </a:extLst>
          </p:cNvPr>
          <p:cNvSpPr txBox="1">
            <a:spLocks/>
          </p:cNvSpPr>
          <p:nvPr/>
        </p:nvSpPr>
        <p:spPr>
          <a:xfrm>
            <a:off x="883921" y="4872135"/>
            <a:ext cx="5791200" cy="48632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1830"/>
                </a:solidFill>
                <a:latin typeface="DIN" pitchFamily="50" charset="0"/>
                <a:ea typeface="微软雅黑" pitchFamily="34" charset="-122"/>
              </a:rPr>
              <a:t>CPT205 Assignment 1: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1830"/>
                </a:solidFill>
                <a:latin typeface="DIN" pitchFamily="50" charset="0"/>
                <a:ea typeface="微软雅黑" pitchFamily="34" charset="-122"/>
              </a:rPr>
              <a:t>2D Modelling Project</a:t>
            </a:r>
            <a:endParaRPr lang="en-US" altLang="zh-CN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defTabSz="555138">
              <a:buNone/>
              <a:defRPr/>
            </a:pPr>
            <a:endParaRPr lang="en-US" altLang="zh-CN" sz="1600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defTabSz="555138">
              <a:buNone/>
              <a:defRPr/>
            </a:pPr>
            <a:endParaRPr lang="en-US" altLang="zh-CN" sz="1600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defTabSz="555138">
              <a:buNone/>
              <a:defRPr/>
            </a:pPr>
            <a:endParaRPr lang="en-US" altLang="zh-CN" sz="1600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defTabSz="555138">
              <a:buNone/>
              <a:defRPr/>
            </a:pP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Name: Jingyi Wang</a:t>
            </a:r>
          </a:p>
          <a:p>
            <a:pPr marL="0" indent="0" defTabSz="555138">
              <a:buNone/>
              <a:defRPr/>
            </a:pP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Student ID:</a:t>
            </a:r>
            <a:r>
              <a:rPr lang="zh-CN" altLang="en-US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1929591</a:t>
            </a:r>
          </a:p>
          <a:p>
            <a:pPr marL="0" indent="0" defTabSz="555138">
              <a:buNone/>
              <a:defRPr/>
            </a:pPr>
            <a:r>
              <a:rPr lang="en-US" altLang="zh-CN" sz="1400" dirty="0" err="1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Programme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: BEng Digital Media Technology</a:t>
            </a:r>
          </a:p>
          <a:p>
            <a:pPr marL="0" indent="0" defTabSz="555138">
              <a:buNone/>
              <a:defRPr/>
            </a:pP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E-mail: Jingyi.Wang1903@student.xjtlu.edu.cn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372724-ED95-4E6C-A60F-D1B72A0D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9675" cy="42508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BCD4A23-5DFF-42AD-B639-8B3D440EE6B9}"/>
              </a:ext>
            </a:extLst>
          </p:cNvPr>
          <p:cNvSpPr txBox="1">
            <a:spLocks/>
          </p:cNvSpPr>
          <p:nvPr/>
        </p:nvSpPr>
        <p:spPr>
          <a:xfrm>
            <a:off x="2842260" y="3601039"/>
            <a:ext cx="4130039" cy="8261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555138">
              <a:buNone/>
              <a:defRPr/>
            </a:pPr>
            <a:r>
              <a:rPr lang="en-US" altLang="zh-CN" sz="1800" b="1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XJTLU 15</a:t>
            </a:r>
            <a:r>
              <a:rPr lang="en-US" altLang="zh-CN" sz="1800" b="1" baseline="30000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th</a:t>
            </a:r>
            <a:r>
              <a:rPr lang="en-US" altLang="zh-CN" sz="1800" b="1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 Anniversary Greeting Card</a:t>
            </a:r>
          </a:p>
          <a:p>
            <a:pPr marL="0" indent="0" algn="r" defTabSz="555138">
              <a:buNone/>
              <a:defRPr/>
            </a:pPr>
            <a:r>
              <a:rPr lang="en-US" altLang="zh-CN" sz="1400" b="1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Assignment1 - CPT205 – Computer Graphics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F3A255-77FE-49B6-945F-908F7FCA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07" y="8734090"/>
            <a:ext cx="3087627" cy="15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065978-4E9F-45AA-B3CE-9337EBA3D806}"/>
              </a:ext>
            </a:extLst>
          </p:cNvPr>
          <p:cNvSpPr txBox="1"/>
          <p:nvPr/>
        </p:nvSpPr>
        <p:spPr>
          <a:xfrm>
            <a:off x="4817267" y="9739835"/>
            <a:ext cx="520853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class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>
                <a:solidFill>
                  <a:srgbClr val="2B91A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Ball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{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public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: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cx = 0, cy = 0;	</a:t>
            </a:r>
            <a:r>
              <a:rPr lang="en-US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Coordinate of center</a:t>
            </a:r>
            <a:endParaRPr lang="en-US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radius = 4.5;		</a:t>
            </a:r>
            <a:r>
              <a:rPr lang="en-GB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Radius</a:t>
            </a:r>
            <a:endParaRPr lang="en-GB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vx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= 0, </a:t>
            </a:r>
            <a:r>
              <a:rPr lang="en-US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vy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= 0	;	</a:t>
            </a:r>
            <a:r>
              <a:rPr lang="en-US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Velocity, pixels per second.</a:t>
            </a:r>
            <a:endParaRPr lang="en-US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en-US" altLang="zh-CN" sz="1000" dirty="0" err="1">
                <a:solidFill>
                  <a:srgbClr val="2B91A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HSV_t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hsv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= { 0 };		</a:t>
            </a:r>
            <a:r>
              <a:rPr lang="en-US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Color in HSV color space</a:t>
            </a:r>
            <a:endParaRPr lang="en-US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luminanceFactor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= 1.f;</a:t>
            </a:r>
            <a:r>
              <a:rPr lang="en-GB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Luminance exponential decay factor</a:t>
            </a:r>
            <a:endParaRPr lang="en-GB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fr-FR" altLang="zh-CN" sz="1000" dirty="0" err="1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fr-FR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alpha = 1.f;		</a:t>
            </a:r>
            <a:r>
              <a:rPr lang="fr-FR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Luminance</a:t>
            </a:r>
            <a:endParaRPr lang="fr-FR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samplingNumber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= 12;	</a:t>
            </a:r>
            <a:r>
              <a:rPr lang="en-US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How many vertexes on the circle</a:t>
            </a:r>
            <a:endParaRPr lang="en-US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bool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deleted = 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false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;	</a:t>
            </a:r>
            <a:r>
              <a:rPr lang="en-GB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Lazy delete flag</a:t>
            </a:r>
            <a:endParaRPr lang="en-GB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// Color for matrix of balls.</a:t>
            </a:r>
          </a:p>
          <a:p>
            <a:r>
              <a:rPr lang="en-GB" altLang="zh-CN" sz="1000" dirty="0" err="1">
                <a:solidFill>
                  <a:srgbClr val="2B91A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HSV_t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positiveColor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= { 35.f, 1.f, 1.f }, </a:t>
            </a:r>
          </a:p>
          <a:p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	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negativeColor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= { 285.f, 0.5f, 1.f };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weight = 0.f;</a:t>
            </a:r>
            <a:r>
              <a:rPr lang="en-US" altLang="zh-CN" sz="1000" dirty="0">
                <a:solidFill>
                  <a:srgbClr val="008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	// Weight value for matrix of balls.</a:t>
            </a:r>
            <a:endParaRPr lang="en-US" altLang="zh-CN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endParaRPr lang="zh-CN" altLang="en-US" sz="1000" dirty="0">
              <a:solidFill>
                <a:srgbClr val="000000"/>
              </a:solidFill>
              <a:latin typeface="JetBrains Mono" panose="02000009000000000000" pitchFamily="49" charset="0"/>
              <a:ea typeface="新宋体" panose="02010609030101010101" pitchFamily="49" charset="-122"/>
              <a:cs typeface="JetBrains Mono" panose="02000009000000000000" pitchFamily="49" charset="0"/>
            </a:endParaRPr>
          </a:p>
          <a:p>
            <a:r>
              <a:rPr lang="da-DK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da-DK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setCenter(</a:t>
            </a:r>
            <a:r>
              <a:rPr lang="da-DK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da-DK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da-DK" altLang="zh-CN" sz="1000" dirty="0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cx</a:t>
            </a:r>
            <a:r>
              <a:rPr lang="da-DK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, </a:t>
            </a:r>
            <a:r>
              <a:rPr lang="da-DK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da-DK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da-DK" altLang="zh-CN" sz="1000" dirty="0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cy</a:t>
            </a:r>
            <a:r>
              <a:rPr lang="da-DK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setRadius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(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radius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setColor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h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s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</a:t>
            </a:r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setVelocity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(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vx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, 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vy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setLuminanceFactor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(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float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>
                <a:solidFill>
                  <a:srgbClr val="80808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factor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nextState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(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draw(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 </a:t>
            </a:r>
            <a:r>
              <a:rPr lang="en-GB" altLang="zh-CN" sz="1000" dirty="0" err="1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drawForMatrix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(</a:t>
            </a:r>
            <a:r>
              <a:rPr lang="en-GB" altLang="zh-CN" sz="1000" dirty="0">
                <a:solidFill>
                  <a:srgbClr val="0000FF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void</a:t>
            </a:r>
            <a:r>
              <a:rPr lang="en-GB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JetBrains Mono" panose="02000009000000000000" pitchFamily="49" charset="0"/>
                <a:ea typeface="新宋体" panose="02010609030101010101" pitchFamily="49" charset="-122"/>
                <a:cs typeface="JetBrains Mono" panose="02000009000000000000" pitchFamily="49" charset="0"/>
              </a:rPr>
              <a:t>};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EA8FFB-3060-4940-96C4-D9538FD6EB03}"/>
              </a:ext>
            </a:extLst>
          </p:cNvPr>
          <p:cNvSpPr txBox="1">
            <a:spLocks/>
          </p:cNvSpPr>
          <p:nvPr/>
        </p:nvSpPr>
        <p:spPr>
          <a:xfrm>
            <a:off x="790263" y="871635"/>
            <a:ext cx="5791200" cy="48632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zh-CN" sz="1800" b="1" dirty="0">
                <a:solidFill>
                  <a:srgbClr val="001830"/>
                </a:solidFill>
                <a:latin typeface="DIN" pitchFamily="50" charset="0"/>
                <a:ea typeface="微软雅黑" pitchFamily="34" charset="-122"/>
              </a:rPr>
              <a:t>Introduction</a:t>
            </a:r>
            <a:endParaRPr lang="en-US" altLang="zh-CN" sz="1600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algn="just" defTabSz="5551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CPT205 Assignment 1 is a two-dimensional modelling project, which requires a combination of the theoretical knowledge such as polygon, viewing, transformation, etc. learned in the first half of the semester and OpenGL and C++ programming skills. The goal of the assignment is to create a greeting card to celebrate the 15th anniversary of XJTLU using a combination of the above skills.</a:t>
            </a:r>
          </a:p>
          <a:p>
            <a:pPr marL="0" indent="0" algn="just" defTabSz="5551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There are four main elements in my design, which are: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Balls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Fireworks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Ball Matrix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Oscilloscopes</a:t>
            </a:r>
          </a:p>
          <a:p>
            <a:pPr marL="0" indent="0" algn="just" defTabSz="5551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Each element is encapsulated as an object. This report will then describe the design thinking and implementation of each element separately.</a:t>
            </a:r>
          </a:p>
          <a:p>
            <a:pPr marL="0" indent="0" algn="just" eaLnBrk="1" hangingPunct="1">
              <a:buNone/>
            </a:pPr>
            <a:r>
              <a:rPr lang="en-US" altLang="zh-CN" sz="1800" b="1" dirty="0">
                <a:solidFill>
                  <a:srgbClr val="001830"/>
                </a:solidFill>
                <a:latin typeface="DIN" pitchFamily="50" charset="0"/>
                <a:ea typeface="微软雅黑" pitchFamily="34" charset="-122"/>
              </a:rPr>
              <a:t>Ball Object</a:t>
            </a:r>
            <a:endParaRPr lang="en-US" altLang="zh-CN" sz="1800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algn="just" defTabSz="5551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Ball object is the basic unit of the more complex elements: fireworks and ball matrix. As needed, each ball has the following main properties: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Center coordinate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Radius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Velocity (x and y direction)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Color (in HSV color space)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Luminance (opacity between 0 and 1)</a:t>
            </a:r>
          </a:p>
          <a:p>
            <a:pPr marL="0" indent="0" algn="just" defTabSz="5551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As needed, each ball has the following main properties: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Center coordinate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Radius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Velocity (x and y direction)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Color (in HSV color space)</a:t>
            </a:r>
          </a:p>
          <a:p>
            <a:pPr algn="just" defTabSz="555138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Luminance (opacity between 0 and 1)</a:t>
            </a:r>
          </a:p>
          <a:p>
            <a:pPr marL="0" indent="0" algn="just" defTabSz="5551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zh-CN" sz="1200" dirty="0">
              <a:solidFill>
                <a:srgbClr val="001830"/>
              </a:solidFill>
              <a:latin typeface="Arial" panose="020B0604020202020204" pitchFamily="34" charset="0"/>
              <a:ea typeface="思源黑体 Light"/>
              <a:cs typeface="Arial" panose="020B0604020202020204" pitchFamily="34" charset="0"/>
            </a:endParaRPr>
          </a:p>
          <a:p>
            <a:pPr marL="0" indent="0" algn="just" defTabSz="5551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Arial" panose="020B0604020202020204" pitchFamily="34" charset="0"/>
                <a:ea typeface="思源黑体 Light"/>
                <a:cs typeface="Arial" panose="020B0604020202020204" pitchFamily="34" charset="0"/>
              </a:rPr>
              <a:t>Test</a:t>
            </a:r>
            <a:endParaRPr lang="en-US" altLang="zh-CN" sz="1200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902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467</Words>
  <Application>Microsoft Office PowerPoint</Application>
  <PresentationFormat>自定义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DIN</vt:lpstr>
      <vt:lpstr>JetBrains Mono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景祎 王</dc:creator>
  <cp:lastModifiedBy>景祎 王</cp:lastModifiedBy>
  <cp:revision>1</cp:revision>
  <dcterms:created xsi:type="dcterms:W3CDTF">2021-11-06T17:21:42Z</dcterms:created>
  <dcterms:modified xsi:type="dcterms:W3CDTF">2021-11-06T18:12:35Z</dcterms:modified>
</cp:coreProperties>
</file>