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13"/>
  </p:notesMasterIdLst>
  <p:handoutMasterIdLst>
    <p:handoutMasterId r:id="rId14"/>
  </p:handoutMasterIdLst>
  <p:sldIdLst>
    <p:sldId id="311" r:id="rId2"/>
    <p:sldId id="349" r:id="rId3"/>
    <p:sldId id="340" r:id="rId4"/>
    <p:sldId id="348" r:id="rId5"/>
    <p:sldId id="359" r:id="rId6"/>
    <p:sldId id="351" r:id="rId7"/>
    <p:sldId id="356" r:id="rId8"/>
    <p:sldId id="352" r:id="rId9"/>
    <p:sldId id="357" r:id="rId10"/>
    <p:sldId id="353" r:id="rId11"/>
    <p:sldId id="358" r:id="rId12"/>
  </p:sldIdLst>
  <p:sldSz cx="9906000" cy="6858000" type="A4"/>
  <p:notesSz cx="6896100" cy="10033000"/>
  <p:custDataLst>
    <p:tags r:id="rId15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0" autoAdjust="0"/>
    <p:restoredTop sz="96714" autoAdjust="0"/>
  </p:normalViewPr>
  <p:slideViewPr>
    <p:cSldViewPr>
      <p:cViewPr>
        <p:scale>
          <a:sx n="80" d="100"/>
          <a:sy n="80" d="100"/>
        </p:scale>
        <p:origin x="-948" y="-29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pl.wikipedia.org/wiki/TWI" TargetMode="External"/><Relationship Id="rId13" Type="http://schemas.openxmlformats.org/officeDocument/2006/relationships/hyperlink" Target="http://pl.wikipedia.org/wiki/EEPROM" TargetMode="External"/><Relationship Id="rId3" Type="http://schemas.openxmlformats.org/officeDocument/2006/relationships/hyperlink" Target="http://pl.wikipedia.org/wiki/Magistrala_komunikacyjna" TargetMode="External"/><Relationship Id="rId7" Type="http://schemas.openxmlformats.org/officeDocument/2006/relationships/hyperlink" Target="http://pl.wikipedia.org/wiki/Model_OSI" TargetMode="External"/><Relationship Id="rId12" Type="http://schemas.openxmlformats.org/officeDocument/2006/relationships/hyperlink" Target="http://pl.wikipedia.org/wiki/Zegar_czasu_rzeczywistego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pl.wikipedia.org/wiki/Lata_80._XX_wieku" TargetMode="External"/><Relationship Id="rId11" Type="http://schemas.openxmlformats.org/officeDocument/2006/relationships/hyperlink" Target="http://pl.wikipedia.org/wiki/Przetwornik_cyfrowo-analogowy" TargetMode="External"/><Relationship Id="rId5" Type="http://schemas.openxmlformats.org/officeDocument/2006/relationships/hyperlink" Target="http://pl.wikipedia.org/wiki/I%C2%B2C" TargetMode="External"/><Relationship Id="rId15" Type="http://schemas.openxmlformats.org/officeDocument/2006/relationships/hyperlink" Target="http://pl.wikipedia.org/wiki/Karta_pami%C4%99ci" TargetMode="External"/><Relationship Id="rId10" Type="http://schemas.openxmlformats.org/officeDocument/2006/relationships/hyperlink" Target="http://pl.wikipedia.org/wiki/Przetwornik_analogowo-cyfrowy" TargetMode="External"/><Relationship Id="rId4" Type="http://schemas.openxmlformats.org/officeDocument/2006/relationships/hyperlink" Target="http://pl.wikipedia.org/wiki/Philips" TargetMode="External"/><Relationship Id="rId9" Type="http://schemas.openxmlformats.org/officeDocument/2006/relationships/hyperlink" Target="http://pl.wikipedia.org/wiki/J%C4%99zyk_angielski" TargetMode="External"/><Relationship Id="rId14" Type="http://schemas.openxmlformats.org/officeDocument/2006/relationships/hyperlink" Target="http://pl.wikipedia.org/wiki/Pami%C4%99%C4%87_flash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http://wiki.makeblock.cc/index.php?title=Me-Baseboard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pl-PL" b="1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pl-PL" b="1" dirty="0" err="1" smtClean="0"/>
              <a:t>I²C</a:t>
            </a:r>
            <a:r>
              <a:rPr lang="pl-PL" dirty="0" smtClean="0"/>
              <a:t> </a:t>
            </a:r>
            <a:r>
              <a:rPr lang="pl-PL" dirty="0" smtClean="0"/>
              <a:t>– szeregowa, dwukierunkowa </a:t>
            </a:r>
            <a:r>
              <a:rPr lang="pl-PL" dirty="0" smtClean="0">
                <a:hlinkClick r:id="rId3" tooltip="Magistrala komunikacyjna"/>
              </a:rPr>
              <a:t>magistrala</a:t>
            </a:r>
            <a:r>
              <a:rPr lang="pl-PL" dirty="0" smtClean="0"/>
              <a:t> służąca do przesyłania danych w urządzeniach elektronicznych. Została opracowana przez firmę </a:t>
            </a:r>
            <a:r>
              <a:rPr lang="pl-PL" dirty="0" smtClean="0">
                <a:hlinkClick r:id="rId4" tooltip="Philips"/>
              </a:rPr>
              <a:t>Philips</a:t>
            </a:r>
            <a:r>
              <a:rPr lang="pl-PL" baseline="30000" dirty="0" smtClean="0">
                <a:hlinkClick r:id="rId5"/>
              </a:rPr>
              <a:t>[1]</a:t>
            </a:r>
            <a:r>
              <a:rPr lang="pl-PL" dirty="0" smtClean="0"/>
              <a:t> na początku </a:t>
            </a:r>
            <a:r>
              <a:rPr lang="pl-PL" dirty="0" smtClean="0">
                <a:hlinkClick r:id="rId6" tooltip="Lata 80. XX wieku"/>
              </a:rPr>
              <a:t>lat 80</a:t>
            </a:r>
            <a:r>
              <a:rPr lang="pl-PL" dirty="0" smtClean="0"/>
              <a:t>.</a:t>
            </a:r>
            <a:r>
              <a:rPr lang="pl-PL" baseline="0" dirty="0" smtClean="0"/>
              <a:t> </a:t>
            </a:r>
            <a:r>
              <a:rPr lang="pl-PL" dirty="0" smtClean="0"/>
              <a:t>Standard </a:t>
            </a:r>
            <a:r>
              <a:rPr lang="pl-PL" dirty="0" err="1" smtClean="0"/>
              <a:t>I²C</a:t>
            </a:r>
            <a:r>
              <a:rPr lang="pl-PL" dirty="0" smtClean="0"/>
              <a:t> określa dwie najniższe warstwy </a:t>
            </a:r>
            <a:r>
              <a:rPr lang="pl-PL" dirty="0" smtClean="0">
                <a:hlinkClick r:id="rId7" tooltip="Model OSI"/>
              </a:rPr>
              <a:t>modelu odniesienia OSI</a:t>
            </a:r>
            <a:r>
              <a:rPr lang="pl-PL" dirty="0" smtClean="0"/>
              <a:t>: warstwę fizyczną i warstwę łącza danych.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pl-PL" dirty="0" smtClean="0"/>
          </a:p>
          <a:p>
            <a:r>
              <a:rPr lang="en-US" dirty="0" err="1" smtClean="0"/>
              <a:t>Ponieważ</a:t>
            </a:r>
            <a:r>
              <a:rPr lang="en-US" dirty="0" smtClean="0"/>
              <a:t> I²C jest </a:t>
            </a:r>
            <a:r>
              <a:rPr lang="en-US" dirty="0" err="1" smtClean="0"/>
              <a:t>nazwą</a:t>
            </a:r>
            <a:r>
              <a:rPr lang="en-US" dirty="0" smtClean="0"/>
              <a:t> </a:t>
            </a:r>
            <a:r>
              <a:rPr lang="en-US" dirty="0" err="1" smtClean="0"/>
              <a:t>zastrzeżoną</a:t>
            </a:r>
            <a:r>
              <a:rPr lang="en-US" dirty="0" smtClean="0"/>
              <a:t> </a:t>
            </a:r>
            <a:r>
              <a:rPr lang="en-US" dirty="0" err="1" smtClean="0"/>
              <a:t>przez</a:t>
            </a:r>
            <a:r>
              <a:rPr lang="en-US" dirty="0" smtClean="0"/>
              <a:t> </a:t>
            </a:r>
            <a:r>
              <a:rPr lang="en-US" dirty="0" err="1" smtClean="0"/>
              <a:t>firmę</a:t>
            </a:r>
            <a:r>
              <a:rPr lang="en-US" dirty="0" smtClean="0"/>
              <a:t> Philips, </a:t>
            </a:r>
            <a:r>
              <a:rPr lang="en-US" dirty="0" err="1" smtClean="0"/>
              <a:t>inne</a:t>
            </a:r>
            <a:r>
              <a:rPr lang="en-US" dirty="0" smtClean="0"/>
              <a:t> </a:t>
            </a:r>
            <a:r>
              <a:rPr lang="en-US" dirty="0" err="1" smtClean="0"/>
              <a:t>firmy</a:t>
            </a:r>
            <a:r>
              <a:rPr lang="en-US" dirty="0" smtClean="0"/>
              <a:t> </a:t>
            </a:r>
            <a:r>
              <a:rPr lang="en-US" dirty="0" err="1" smtClean="0"/>
              <a:t>implementują</a:t>
            </a:r>
            <a:r>
              <a:rPr lang="en-US" dirty="0" smtClean="0"/>
              <a:t> </a:t>
            </a:r>
            <a:r>
              <a:rPr lang="en-US" dirty="0" err="1" smtClean="0"/>
              <a:t>kompatybilne</a:t>
            </a:r>
            <a:r>
              <a:rPr lang="en-US" dirty="0" smtClean="0"/>
              <a:t> </a:t>
            </a:r>
            <a:r>
              <a:rPr lang="en-US" dirty="0" err="1" smtClean="0"/>
              <a:t>standardy</a:t>
            </a:r>
            <a:r>
              <a:rPr lang="en-US" dirty="0" smtClean="0"/>
              <a:t> pod </a:t>
            </a:r>
            <a:r>
              <a:rPr lang="en-US" dirty="0" err="1" smtClean="0"/>
              <a:t>innymi</a:t>
            </a:r>
            <a:r>
              <a:rPr lang="en-US" dirty="0" smtClean="0"/>
              <a:t> </a:t>
            </a:r>
            <a:r>
              <a:rPr lang="en-US" dirty="0" err="1" smtClean="0"/>
              <a:t>nazwami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8" tooltip="TWI"/>
              </a:rPr>
              <a:t>TWI</a:t>
            </a:r>
            <a:r>
              <a:rPr lang="en-US" dirty="0" smtClean="0"/>
              <a:t> (Two Wire Interface), </a:t>
            </a:r>
            <a:r>
              <a:rPr lang="en-US" dirty="0" err="1" smtClean="0"/>
              <a:t>stosowane</a:t>
            </a:r>
            <a:r>
              <a:rPr lang="en-US" dirty="0" smtClean="0"/>
              <a:t> w </a:t>
            </a:r>
            <a:r>
              <a:rPr lang="en-US" dirty="0" err="1" smtClean="0"/>
              <a:t>mikrokontrolerach</a:t>
            </a:r>
            <a:r>
              <a:rPr lang="en-US" dirty="0" smtClean="0"/>
              <a:t> </a:t>
            </a:r>
            <a:r>
              <a:rPr lang="en-US" dirty="0" err="1" smtClean="0"/>
              <a:t>firmy</a:t>
            </a:r>
            <a:r>
              <a:rPr lang="en-US" dirty="0" smtClean="0"/>
              <a:t> Atmel</a:t>
            </a:r>
          </a:p>
          <a:p>
            <a:r>
              <a:rPr lang="en-US" dirty="0" smtClean="0"/>
              <a:t>IIC (Inter-</a:t>
            </a:r>
            <a:r>
              <a:rPr lang="en-US" dirty="0" err="1" smtClean="0"/>
              <a:t>Intergrated</a:t>
            </a:r>
            <a:r>
              <a:rPr lang="en-US" dirty="0" smtClean="0"/>
              <a:t> Circuit)</a:t>
            </a:r>
          </a:p>
          <a:p>
            <a:r>
              <a:rPr lang="en-US" dirty="0" smtClean="0"/>
              <a:t>SCCB (Serial Camera Control) w </a:t>
            </a:r>
            <a:r>
              <a:rPr lang="en-US" dirty="0" err="1" smtClean="0"/>
              <a:t>produktach</a:t>
            </a:r>
            <a:r>
              <a:rPr lang="en-US" dirty="0" smtClean="0"/>
              <a:t> </a:t>
            </a:r>
            <a:r>
              <a:rPr lang="en-US" dirty="0" err="1" smtClean="0"/>
              <a:t>firmy</a:t>
            </a:r>
            <a:r>
              <a:rPr lang="en-US" dirty="0" smtClean="0"/>
              <a:t> </a:t>
            </a:r>
            <a:r>
              <a:rPr lang="en-US" dirty="0" err="1" smtClean="0"/>
              <a:t>OmniVision</a:t>
            </a: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pl-PL" dirty="0" smtClean="0"/>
          </a:p>
          <a:p>
            <a:r>
              <a:rPr lang="en-US" b="1" dirty="0" smtClean="0"/>
              <a:t>SPI</a:t>
            </a:r>
            <a:r>
              <a:rPr lang="en-US" dirty="0" smtClean="0"/>
              <a:t> (</a:t>
            </a:r>
            <a:r>
              <a:rPr lang="en-US" dirty="0" err="1" smtClean="0">
                <a:hlinkClick r:id="rId9" tooltip="Język angielski"/>
              </a:rPr>
              <a:t>ang</a:t>
            </a:r>
            <a:r>
              <a:rPr lang="en-US" dirty="0" smtClean="0">
                <a:hlinkClick r:id="rId9" tooltip="Język angielski"/>
              </a:rPr>
              <a:t>.</a:t>
            </a:r>
            <a:r>
              <a:rPr lang="en-US" dirty="0" smtClean="0"/>
              <a:t> </a:t>
            </a:r>
            <a:r>
              <a:rPr lang="en-US" i="1" dirty="0" smtClean="0"/>
              <a:t>Serial Peripheral Interface</a:t>
            </a:r>
            <a:r>
              <a:rPr lang="en-US" dirty="0" smtClean="0"/>
              <a:t>) – </a:t>
            </a:r>
            <a:r>
              <a:rPr lang="en-US" dirty="0" err="1" smtClean="0"/>
              <a:t>szeregowy</a:t>
            </a:r>
            <a:r>
              <a:rPr lang="en-US" dirty="0" smtClean="0"/>
              <a:t> </a:t>
            </a:r>
            <a:r>
              <a:rPr lang="en-US" dirty="0" err="1" smtClean="0"/>
              <a:t>interfejs</a:t>
            </a:r>
            <a:r>
              <a:rPr lang="en-US" dirty="0" smtClean="0"/>
              <a:t> </a:t>
            </a:r>
            <a:r>
              <a:rPr lang="en-US" dirty="0" err="1" smtClean="0"/>
              <a:t>urządzeń</a:t>
            </a:r>
            <a:r>
              <a:rPr lang="en-US" dirty="0" smtClean="0"/>
              <a:t> </a:t>
            </a:r>
            <a:r>
              <a:rPr lang="en-US" dirty="0" err="1" smtClean="0"/>
              <a:t>peryferyjnych</a:t>
            </a:r>
            <a:r>
              <a:rPr lang="en-US" dirty="0" smtClean="0"/>
              <a:t>. </a:t>
            </a:r>
            <a:r>
              <a:rPr lang="en-US" dirty="0" err="1" smtClean="0"/>
              <a:t>Jeden</a:t>
            </a:r>
            <a:r>
              <a:rPr lang="en-US" dirty="0" smtClean="0"/>
              <a:t> z </a:t>
            </a:r>
            <a:r>
              <a:rPr lang="en-US" dirty="0" err="1" smtClean="0"/>
              <a:t>najczęściej</a:t>
            </a:r>
            <a:r>
              <a:rPr lang="en-US" dirty="0" smtClean="0"/>
              <a:t> </a:t>
            </a:r>
            <a:r>
              <a:rPr lang="en-US" dirty="0" err="1" smtClean="0"/>
              <a:t>używanych</a:t>
            </a:r>
            <a:r>
              <a:rPr lang="en-US" dirty="0" smtClean="0"/>
              <a:t> </a:t>
            </a:r>
            <a:r>
              <a:rPr lang="en-US" dirty="0" err="1" smtClean="0"/>
              <a:t>interfejsów</a:t>
            </a:r>
            <a:r>
              <a:rPr lang="en-US" dirty="0" smtClean="0"/>
              <a:t> </a:t>
            </a:r>
            <a:r>
              <a:rPr lang="en-US" dirty="0" err="1" smtClean="0"/>
              <a:t>komunikacyjnych</a:t>
            </a:r>
            <a:r>
              <a:rPr lang="en-US" dirty="0" smtClean="0"/>
              <a:t> </a:t>
            </a:r>
            <a:r>
              <a:rPr lang="en-US" dirty="0" err="1" smtClean="0"/>
              <a:t>pomiędzy</a:t>
            </a:r>
            <a:r>
              <a:rPr lang="en-US" dirty="0" smtClean="0"/>
              <a:t> </a:t>
            </a:r>
            <a:r>
              <a:rPr lang="en-US" dirty="0" err="1" smtClean="0"/>
              <a:t>systemami</a:t>
            </a:r>
            <a:r>
              <a:rPr lang="en-US" dirty="0" smtClean="0"/>
              <a:t> </a:t>
            </a:r>
            <a:r>
              <a:rPr lang="en-US" dirty="0" err="1" smtClean="0"/>
              <a:t>mikroprocesorowymi</a:t>
            </a:r>
            <a:r>
              <a:rPr lang="en-US" dirty="0" smtClean="0"/>
              <a:t> a </a:t>
            </a:r>
            <a:r>
              <a:rPr lang="en-US" dirty="0" err="1" smtClean="0"/>
              <a:t>układami</a:t>
            </a:r>
            <a:r>
              <a:rPr lang="en-US" dirty="0" smtClean="0"/>
              <a:t> </a:t>
            </a:r>
            <a:r>
              <a:rPr lang="en-US" dirty="0" err="1" smtClean="0"/>
              <a:t>peryferyjnymi</a:t>
            </a:r>
            <a:r>
              <a:rPr lang="en-US" dirty="0" smtClean="0"/>
              <a:t> </a:t>
            </a:r>
            <a:r>
              <a:rPr lang="en-US" dirty="0" err="1" smtClean="0"/>
              <a:t>takimi</a:t>
            </a:r>
            <a:r>
              <a:rPr lang="en-US" dirty="0" smtClean="0"/>
              <a:t> </a:t>
            </a:r>
            <a:r>
              <a:rPr lang="en-US" dirty="0" err="1" smtClean="0"/>
              <a:t>jak</a:t>
            </a:r>
            <a:r>
              <a:rPr lang="en-US" dirty="0" smtClean="0"/>
              <a:t>: </a:t>
            </a:r>
            <a:r>
              <a:rPr lang="en-US" dirty="0" err="1" smtClean="0"/>
              <a:t>przetworniki</a:t>
            </a:r>
            <a:r>
              <a:rPr lang="en-US" dirty="0" smtClean="0"/>
              <a:t> </a:t>
            </a:r>
            <a:r>
              <a:rPr lang="en-US" dirty="0" smtClean="0">
                <a:hlinkClick r:id="rId10" tooltip="Przetwornik analogowo-cyfrowy"/>
              </a:rPr>
              <a:t>ADC</a:t>
            </a:r>
            <a:r>
              <a:rPr lang="en-US" dirty="0" smtClean="0"/>
              <a:t>/</a:t>
            </a:r>
            <a:r>
              <a:rPr lang="en-US" dirty="0" smtClean="0">
                <a:hlinkClick r:id="rId11" tooltip="Przetwornik cyfrowo-analogowy"/>
              </a:rPr>
              <a:t>DAC</a:t>
            </a:r>
            <a:r>
              <a:rPr lang="en-US" dirty="0" smtClean="0"/>
              <a:t>, </a:t>
            </a:r>
            <a:r>
              <a:rPr lang="en-US" dirty="0" err="1" smtClean="0">
                <a:hlinkClick r:id="rId12" tooltip="Zegar czasu rzeczywistego"/>
              </a:rPr>
              <a:t>układy</a:t>
            </a:r>
            <a:r>
              <a:rPr lang="en-US" dirty="0" smtClean="0">
                <a:hlinkClick r:id="rId12" tooltip="Zegar czasu rzeczywistego"/>
              </a:rPr>
              <a:t> RTC</a:t>
            </a:r>
            <a:r>
              <a:rPr lang="en-US" dirty="0" smtClean="0"/>
              <a:t>, </a:t>
            </a:r>
            <a:r>
              <a:rPr lang="en-US" dirty="0" err="1" smtClean="0"/>
              <a:t>pamięci</a:t>
            </a:r>
            <a:r>
              <a:rPr lang="en-US" dirty="0" smtClean="0"/>
              <a:t> </a:t>
            </a:r>
            <a:r>
              <a:rPr lang="en-US" dirty="0" smtClean="0">
                <a:hlinkClick r:id="rId13" tooltip="EEPROM"/>
              </a:rPr>
              <a:t>EEPROM</a:t>
            </a:r>
            <a:r>
              <a:rPr lang="en-US" dirty="0" smtClean="0"/>
              <a:t>, </a:t>
            </a:r>
            <a:r>
              <a:rPr lang="en-US" dirty="0" err="1" smtClean="0">
                <a:hlinkClick r:id="rId14" tooltip="Pamięć flash"/>
              </a:rPr>
              <a:t>pamięci</a:t>
            </a:r>
            <a:r>
              <a:rPr lang="en-US" dirty="0" smtClean="0">
                <a:hlinkClick r:id="rId14" tooltip="Pamięć flash"/>
              </a:rPr>
              <a:t> flash</a:t>
            </a:r>
            <a:r>
              <a:rPr lang="en-US" dirty="0" smtClean="0"/>
              <a:t>, </a:t>
            </a:r>
            <a:r>
              <a:rPr lang="en-US" dirty="0" err="1" smtClean="0">
                <a:hlinkClick r:id="rId15" tooltip="Karta pamięci"/>
              </a:rPr>
              <a:t>karty</a:t>
            </a:r>
            <a:r>
              <a:rPr lang="en-US" dirty="0" smtClean="0">
                <a:hlinkClick r:id="rId15" tooltip="Karta pamięci"/>
              </a:rPr>
              <a:t> MMC/SD</a:t>
            </a:r>
            <a:r>
              <a:rPr lang="en-US" dirty="0" smtClean="0"/>
              <a:t>/ </a:t>
            </a:r>
            <a:r>
              <a:rPr lang="en-US" dirty="0" err="1" smtClean="0"/>
              <a:t>itp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Komunikacja</a:t>
            </a:r>
            <a:r>
              <a:rPr lang="en-US" dirty="0" smtClean="0"/>
              <a:t> </a:t>
            </a:r>
            <a:r>
              <a:rPr lang="en-US" dirty="0" err="1" smtClean="0"/>
              <a:t>poprzez</a:t>
            </a:r>
            <a:r>
              <a:rPr lang="en-US" dirty="0" smtClean="0"/>
              <a:t> SPI </a:t>
            </a:r>
            <a:r>
              <a:rPr lang="en-US" dirty="0" err="1" smtClean="0"/>
              <a:t>odbywa</a:t>
            </a:r>
            <a:r>
              <a:rPr lang="en-US" dirty="0" smtClean="0"/>
              <a:t> </a:t>
            </a:r>
            <a:r>
              <a:rPr lang="en-US" dirty="0" err="1" smtClean="0"/>
              <a:t>się</a:t>
            </a:r>
            <a:r>
              <a:rPr lang="en-US" dirty="0" smtClean="0"/>
              <a:t> </a:t>
            </a:r>
            <a:r>
              <a:rPr lang="en-US" dirty="0" err="1" smtClean="0"/>
              <a:t>synchronicznie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pomocą</a:t>
            </a:r>
            <a:r>
              <a:rPr lang="en-US" dirty="0" smtClean="0"/>
              <a:t> 3 </a:t>
            </a:r>
            <a:r>
              <a:rPr lang="en-US" dirty="0" err="1" smtClean="0"/>
              <a:t>linii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MOSI</a:t>
            </a:r>
            <a:r>
              <a:rPr lang="en-US" dirty="0" smtClean="0"/>
              <a:t> (</a:t>
            </a:r>
            <a:r>
              <a:rPr lang="en-US" dirty="0" err="1" smtClean="0"/>
              <a:t>ang</a:t>
            </a:r>
            <a:r>
              <a:rPr lang="en-US" dirty="0" smtClean="0"/>
              <a:t>. </a:t>
            </a:r>
            <a:r>
              <a:rPr lang="en-US" i="1" dirty="0" smtClean="0"/>
              <a:t>Master Output Slave Input</a:t>
            </a:r>
            <a:r>
              <a:rPr lang="en-US" dirty="0" smtClean="0"/>
              <a:t>) – </a:t>
            </a:r>
            <a:r>
              <a:rPr lang="en-US" dirty="0" err="1" smtClean="0"/>
              <a:t>dane</a:t>
            </a:r>
            <a:r>
              <a:rPr lang="en-US" dirty="0" smtClean="0"/>
              <a:t> </a:t>
            </a:r>
            <a:r>
              <a:rPr lang="en-US" dirty="0" err="1" smtClean="0"/>
              <a:t>dla</a:t>
            </a:r>
            <a:r>
              <a:rPr lang="en-US" dirty="0" smtClean="0"/>
              <a:t> </a:t>
            </a:r>
            <a:r>
              <a:rPr lang="en-US" dirty="0" err="1" smtClean="0"/>
              <a:t>układu</a:t>
            </a:r>
            <a:r>
              <a:rPr lang="en-US" dirty="0" smtClean="0"/>
              <a:t> </a:t>
            </a:r>
            <a:r>
              <a:rPr lang="en-US" dirty="0" err="1" smtClean="0"/>
              <a:t>peryferyjnego</a:t>
            </a:r>
            <a:r>
              <a:rPr lang="en-US" dirty="0" smtClean="0"/>
              <a:t>,</a:t>
            </a:r>
          </a:p>
          <a:p>
            <a:r>
              <a:rPr lang="en-US" b="1" dirty="0" smtClean="0"/>
              <a:t>MISO</a:t>
            </a:r>
            <a:r>
              <a:rPr lang="en-US" dirty="0" smtClean="0"/>
              <a:t> (</a:t>
            </a:r>
            <a:r>
              <a:rPr lang="en-US" dirty="0" err="1" smtClean="0"/>
              <a:t>ang</a:t>
            </a:r>
            <a:r>
              <a:rPr lang="en-US" dirty="0" smtClean="0"/>
              <a:t>. </a:t>
            </a:r>
            <a:r>
              <a:rPr lang="en-US" i="1" dirty="0" smtClean="0"/>
              <a:t>Master Input Slave Output</a:t>
            </a:r>
            <a:r>
              <a:rPr lang="en-US" dirty="0" smtClean="0"/>
              <a:t>) – </a:t>
            </a:r>
            <a:r>
              <a:rPr lang="en-US" dirty="0" err="1" smtClean="0"/>
              <a:t>dane</a:t>
            </a:r>
            <a:r>
              <a:rPr lang="en-US" dirty="0" smtClean="0"/>
              <a:t> z </a:t>
            </a:r>
            <a:r>
              <a:rPr lang="en-US" dirty="0" err="1" smtClean="0"/>
              <a:t>układu</a:t>
            </a:r>
            <a:r>
              <a:rPr lang="en-US" dirty="0" smtClean="0"/>
              <a:t> </a:t>
            </a:r>
            <a:r>
              <a:rPr lang="en-US" dirty="0" err="1" smtClean="0"/>
              <a:t>peryferyjnego</a:t>
            </a:r>
            <a:r>
              <a:rPr lang="en-US" dirty="0" smtClean="0"/>
              <a:t>,</a:t>
            </a:r>
          </a:p>
          <a:p>
            <a:r>
              <a:rPr lang="en-US" b="1" dirty="0" smtClean="0"/>
              <a:t>SCLK</a:t>
            </a:r>
            <a:r>
              <a:rPr lang="en-US" dirty="0" smtClean="0"/>
              <a:t> (</a:t>
            </a:r>
            <a:r>
              <a:rPr lang="en-US" dirty="0" err="1" smtClean="0"/>
              <a:t>ang</a:t>
            </a:r>
            <a:r>
              <a:rPr lang="en-US" dirty="0" smtClean="0"/>
              <a:t>. </a:t>
            </a:r>
            <a:r>
              <a:rPr lang="en-US" i="1" dirty="0" smtClean="0"/>
              <a:t>Serial </a:t>
            </a:r>
            <a:r>
              <a:rPr lang="en-US" i="1" dirty="0" err="1" smtClean="0"/>
              <a:t>CLocK</a:t>
            </a:r>
            <a:r>
              <a:rPr lang="en-US" dirty="0" smtClean="0"/>
              <a:t>) – </a:t>
            </a:r>
            <a:r>
              <a:rPr lang="en-US" dirty="0" err="1" smtClean="0"/>
              <a:t>sygnał</a:t>
            </a:r>
            <a:r>
              <a:rPr lang="en-US" dirty="0" smtClean="0"/>
              <a:t> </a:t>
            </a:r>
            <a:r>
              <a:rPr lang="en-US" dirty="0" err="1" smtClean="0"/>
              <a:t>zegarowy</a:t>
            </a:r>
            <a:r>
              <a:rPr lang="en-US" dirty="0" smtClean="0"/>
              <a:t> (</a:t>
            </a:r>
            <a:r>
              <a:rPr lang="en-US" dirty="0" err="1" smtClean="0"/>
              <a:t>taktujący</a:t>
            </a:r>
            <a:r>
              <a:rPr lang="en-US" dirty="0" smtClean="0"/>
              <a:t>).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IDE</a:t>
            </a:r>
            <a:r>
              <a:rPr lang="pl-PL" baseline="0" dirty="0" smtClean="0"/>
              <a:t> dostarczane przez twórców </a:t>
            </a:r>
            <a:r>
              <a:rPr lang="pl-PL" baseline="0" dirty="0" err="1" smtClean="0"/>
              <a:t>arduini</a:t>
            </a:r>
            <a:r>
              <a:rPr lang="pl-PL" baseline="0" dirty="0" smtClean="0"/>
              <a:t>.</a:t>
            </a:r>
          </a:p>
          <a:p>
            <a:r>
              <a:rPr lang="pl-PL" baseline="0" dirty="0" smtClean="0"/>
              <a:t>Wygodne na początek.</a:t>
            </a:r>
          </a:p>
          <a:p>
            <a:r>
              <a:rPr lang="pl-PL" baseline="0" dirty="0" smtClean="0"/>
              <a:t>Łatwo dokłada się nowe biblioteki i przykłady z netu.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Funkcja </a:t>
            </a:r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Arduino</a:t>
            </a:r>
            <a:r>
              <a:rPr lang="pl-PL" dirty="0" smtClean="0"/>
              <a:t> wygląda następująco: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{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init();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r>
              <a:rPr lang="en-US" dirty="0" err="1" smtClean="0"/>
              <a:t>initVariant</a:t>
            </a:r>
            <a:r>
              <a:rPr lang="en-US" dirty="0" smtClean="0"/>
              <a:t>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setup();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for (;;) {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loop();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if (</a:t>
            </a:r>
            <a:r>
              <a:rPr lang="en-US" dirty="0" err="1" smtClean="0"/>
              <a:t>serialEventRun</a:t>
            </a:r>
            <a:r>
              <a:rPr lang="en-US" dirty="0" smtClean="0"/>
              <a:t>) </a:t>
            </a:r>
            <a:r>
              <a:rPr lang="en-US" dirty="0" err="1" smtClean="0"/>
              <a:t>serialEventRun</a:t>
            </a:r>
            <a:r>
              <a:rPr lang="en-US" dirty="0" smtClean="0"/>
              <a:t>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}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return 0;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 descr="http://upload.wikimedia.org/wikipedia/commons/d/d9/Arduino_ftdi_chip-1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156875"/>
            <a:ext cx="9906000" cy="5270915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http://wallpaperest.com/wallpapers/electronic-circuit-dual-screen_159428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340710"/>
            <a:ext cx="9906000" cy="5078360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32450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A_03_arduino_ide.pptx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A_03_arduino_ide.pptx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A_03_arduino_ide.pptx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A_03_arduino_ide.pptx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A_03_arduino_ide.pptx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6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2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A_03_arduino_ide.pptx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71" r:id="rId2"/>
    <p:sldLayoutId id="2147483970" r:id="rId3"/>
    <p:sldLayoutId id="2147483965" r:id="rId4"/>
    <p:sldLayoutId id="2147483966" r:id="rId5"/>
    <p:sldLayoutId id="2147483969" r:id="rId6"/>
    <p:sldLayoutId id="214748396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5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9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3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4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2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070" y="0"/>
            <a:ext cx="1928580" cy="1928580"/>
          </a:xfrm>
          <a:prstGeom prst="rect">
            <a:avLst/>
          </a:prstGeom>
          <a:noFill/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2708900"/>
            <a:ext cx="9906000" cy="1944270"/>
          </a:xfrm>
        </p:spPr>
        <p:txBody>
          <a:bodyPr/>
          <a:lstStyle/>
          <a:p>
            <a:r>
              <a:rPr lang="pl-PL" sz="6000" b="1" dirty="0" err="1" smtClean="0"/>
              <a:t>Arduino</a:t>
            </a:r>
            <a:r>
              <a:rPr lang="pl-PL" sz="6000" b="1" dirty="0" smtClean="0"/>
              <a:t> Software (IDE) </a:t>
            </a:r>
            <a:endParaRPr lang="en-US" sz="6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955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: cyfrowe wejście (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pullup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)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3" descr="C:\git\RoboCap\arduino\wks\A_03_02_digital_input\digital_input_pullup_bb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24510" y="1412720"/>
            <a:ext cx="7018513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467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cyfrowe wejście (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pullup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)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016870" y="1196690"/>
            <a:ext cx="576080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Arduino.h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l-PL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err="1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isH</a:t>
            </a:r>
            <a:r>
              <a:rPr lang="pl-PL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igh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HIGH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err="1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wasPressed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LOW;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OUTPUT);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INPUT</a:t>
            </a: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_PULLUP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pressed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digitalRead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wasPressed</a:t>
            </a: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&amp;&amp; pressed)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High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isH</a:t>
            </a:r>
            <a:r>
              <a:rPr lang="pl-PL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igh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wasPressed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pressed;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,isH</a:t>
            </a:r>
            <a:r>
              <a:rPr lang="pl-PL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igh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delay(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1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3600500" cy="49686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digitalRead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return: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HIGH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LOW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odczytanie wartości cyfrowego wtyku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</a:pP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136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Wejścia/wyjścia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w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Makeblock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5400750" cy="4896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Makeblock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używa wtyków telefonicznych 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RJ25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z sześcioma stykami.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Wtyki 3, 6, 7 i 8 mają linie I</a:t>
            </a:r>
            <a:r>
              <a:rPr lang="pl-PL" sz="2000" baseline="30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 (SCL i SDA), zasilanie (5V i masa) i dwa wejścia/wyjścia (analogowe lub cyfrowe, opcjonalnie z PWM).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Wtyk 4 ma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linie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pl-PL" sz="2000" baseline="30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C.</a:t>
            </a: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Wtyk 5 ma linie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SPI.</a:t>
            </a: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Makeblock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 dodatkowe wyjścia dostępne w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w postaci, na przykład, 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Motor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Shield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4" descr="Baseboad示意图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1140" y="1124680"/>
            <a:ext cx="3600500" cy="51847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IDE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460864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jest dostępne na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arduino.cc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jako wersja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standalone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zawiera kompilator, programator,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biblioteke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Arduino.h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 sporo bibliotek dla popularnych podzespołów i przykładów.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 kolorowanie składni.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nie ma uzupełniania nazw zmiennych i funkcji i nie daje ławo dostępu do nagłówków klas i funkcji.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4" descr="http://www.mobibrw.com/wp-content/uploads/2013/06/arduino_ide_ubuntu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69030" y="1196690"/>
            <a:ext cx="4248150" cy="5057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214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struktura „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”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3672510" cy="4896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Program dla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importuje bibliotekę 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Arduino.h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 składa 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się z dwóch funkcji: 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Funkcja 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uruchamiana jest raz 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po starcie lub resecie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Funkcja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uruchamiana jest w nieskończonej pętli.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016870" y="1196690"/>
            <a:ext cx="576080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dirty="0" smtClean="0">
                <a:solidFill>
                  <a:srgbClr val="CC0000"/>
                </a:solidFill>
                <a:latin typeface="Courier New"/>
                <a:ea typeface="Times New Roman"/>
                <a:cs typeface="Times New Roman"/>
              </a:rPr>
              <a:t>#include &lt;</a:t>
            </a:r>
            <a:r>
              <a:rPr lang="en-US" sz="1800" b="1" dirty="0" err="1" smtClean="0">
                <a:solidFill>
                  <a:srgbClr val="CC0000"/>
                </a:solidFill>
                <a:latin typeface="Courier New"/>
                <a:ea typeface="Times New Roman"/>
                <a:cs typeface="Times New Roman"/>
              </a:rPr>
              <a:t>Arduino.h</a:t>
            </a:r>
            <a:r>
              <a:rPr lang="en-US" sz="1800" b="1" dirty="0" smtClean="0">
                <a:solidFill>
                  <a:srgbClr val="CC0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pl-PL" sz="1800" b="1" dirty="0" smtClean="0">
              <a:solidFill>
                <a:srgbClr val="CC0000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pl-PL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/>
                <a:ea typeface="Times New Roman"/>
                <a:cs typeface="Times New Roman"/>
              </a:rPr>
              <a:t>setup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() {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pl-PL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...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}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 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/>
                <a:ea typeface="Times New Roman"/>
                <a:cs typeface="Times New Roman"/>
              </a:rPr>
              <a:t>loop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() {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pl-PL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...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}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1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9184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IDE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kompilacja i wgrywanie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4896680" cy="4032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rodzaj płyty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Tools&gt;Board&gt;Arduino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Leonardo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port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Tools&gt;Serial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Port&gt;COM</a:t>
            </a:r>
            <a:r>
              <a:rPr lang="pl-PL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pl-PL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Kompilacja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Sketch&gt;Verify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Compile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granie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File&gt;Upload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184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13050" y="1268700"/>
            <a:ext cx="39624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1844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16620" y="3068950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1845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56570" y="3861060"/>
            <a:ext cx="2571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1846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817120" y="4797190"/>
            <a:ext cx="30194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750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cyfrowe wyjście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7509" name="Picture 5" descr="C:\git\RoboCap\arduino\wks\A_03_digital_output\digital_output_bb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08480" y="1340710"/>
            <a:ext cx="7541134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262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cyfrowe wyjście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016870" y="1196690"/>
            <a:ext cx="576080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Arduino.h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l-PL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b="1" dirty="0" smtClean="0">
              <a:solidFill>
                <a:srgbClr val="888888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OUTPUT);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b="1" dirty="0" smtClean="0">
              <a:solidFill>
                <a:srgbClr val="888888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HIGH);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delay(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LOW);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delay(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1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3600500" cy="49686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(pin,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mode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INPUT_PULLUP</a:t>
            </a: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konfiguracja cyfrowego wtyku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(pin,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HIGH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LOW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ustawianie wartości cyfrowego wtyku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delay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zatrzymanie programu na czas określony w parametrze (milisekundy)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</a:pP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853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cyfrowe wejście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3" descr="C:\git\RoboCap\arduino\wks\A_03_02_digital_input\digital_input_bb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2550" y="1340710"/>
            <a:ext cx="6517783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365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cyfrowe wejście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016870" y="1196690"/>
            <a:ext cx="576080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Arduino.h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l-PL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err="1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isH</a:t>
            </a:r>
            <a:r>
              <a:rPr lang="pl-PL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igh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HIGH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err="1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wasPressed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LOW;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OUTPUT);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INPUT);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pressed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digitalRead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wasPressed</a:t>
            </a: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&amp;&amp; pressed)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High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isH</a:t>
            </a:r>
            <a:r>
              <a:rPr lang="pl-PL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igh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wasPressed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pressed;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,isH</a:t>
            </a:r>
            <a:r>
              <a:rPr lang="pl-PL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igh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delay(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1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3600500" cy="49686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digitalRead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return: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HIGH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LOW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odczytanie wartości cyfrowego wtyku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</a:pP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681</Words>
  <Application>Microsoft Office PowerPoint</Application>
  <PresentationFormat>A4 Paper (210x297 mm)</PresentationFormat>
  <Paragraphs>166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Blank</vt:lpstr>
      <vt:lpstr>think-cell Slide</vt:lpstr>
      <vt:lpstr>Arduino Software (IDE) </vt:lpstr>
      <vt:lpstr>Wejścia/wyjścia Arduino w Makeblock</vt:lpstr>
      <vt:lpstr>Arduino IDE</vt:lpstr>
      <vt:lpstr>Arduino – struktura „main”</vt:lpstr>
      <vt:lpstr>Arduino IDE – kompilacja i wgrywanie</vt:lpstr>
      <vt:lpstr>Arduino – cyfrowe wyjście</vt:lpstr>
      <vt:lpstr>Arduino – cyfrowe wyjście</vt:lpstr>
      <vt:lpstr>Arduino – cyfrowe wejście</vt:lpstr>
      <vt:lpstr>Arduino – cyfrowe wejście</vt:lpstr>
      <vt:lpstr>Arduino: cyfrowe wejście (pullup)</vt:lpstr>
      <vt:lpstr>Arduino – cyfrowe wejście (pullup)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Jacek Cząstkiewicz</cp:lastModifiedBy>
  <cp:revision>507</cp:revision>
  <dcterms:created xsi:type="dcterms:W3CDTF">2014-10-21T19:55:20Z</dcterms:created>
  <dcterms:modified xsi:type="dcterms:W3CDTF">2015-05-27T19:03:30Z</dcterms:modified>
</cp:coreProperties>
</file>