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Default Extension="vml" ContentType="application/vnd.openxmlformats-officedocument.vmlDrawing"/>
  <Override PartName="/ppt/tags/tag14.xml" ContentType="application/vnd.openxmlformats-officedocument.presentationml.tags+xml"/>
  <Override PartName="/ppt/tags/tag15.xml" ContentType="application/vnd.openxmlformats-officedocument.presentationml.tags+xml"/>
  <Default Extension="gif" ContentType="image/gif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docProps/app.xml" ContentType="application/vnd.openxmlformats-officedocument.extended-properties+xml"/>
  <Override PartName="/ppt/tags/tag17.xml" ContentType="application/vnd.openxmlformats-officedocument.presentationml.tags+xml"/>
  <Override PartName="/ppt/tags/tag2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</p:sldMasterIdLst>
  <p:notesMasterIdLst>
    <p:notesMasterId r:id="rId12"/>
  </p:notesMasterIdLst>
  <p:handoutMasterIdLst>
    <p:handoutMasterId r:id="rId13"/>
  </p:handoutMasterIdLst>
  <p:sldIdLst>
    <p:sldId id="311" r:id="rId2"/>
    <p:sldId id="340" r:id="rId3"/>
    <p:sldId id="341" r:id="rId4"/>
    <p:sldId id="342" r:id="rId5"/>
    <p:sldId id="343" r:id="rId6"/>
    <p:sldId id="344" r:id="rId7"/>
    <p:sldId id="345" r:id="rId8"/>
    <p:sldId id="346" r:id="rId9"/>
    <p:sldId id="347" r:id="rId10"/>
    <p:sldId id="349" r:id="rId11"/>
  </p:sldIdLst>
  <p:sldSz cx="9906000" cy="6858000" type="A4"/>
  <p:notesSz cx="6896100" cy="10033000"/>
  <p:custDataLst>
    <p:tags r:id="rId14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263147"/>
    <a:srgbClr val="000000"/>
    <a:srgbClr val="A2BFAF"/>
    <a:srgbClr val="ACB7B2"/>
    <a:srgbClr val="AF1C63"/>
    <a:srgbClr val="6A9529"/>
    <a:srgbClr val="00A0D6"/>
    <a:srgbClr val="0085B3"/>
    <a:srgbClr val="005B7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30" autoAdjust="0"/>
    <p:restoredTop sz="93857" autoAdjust="0"/>
  </p:normalViewPr>
  <p:slideViewPr>
    <p:cSldViewPr>
      <p:cViewPr>
        <p:scale>
          <a:sx n="80" d="100"/>
          <a:sy n="80" d="100"/>
        </p:scale>
        <p:origin x="-1716" y="-210"/>
      </p:cViewPr>
      <p:guideLst>
        <p:guide orient="horz" pos="935"/>
        <p:guide orient="horz" pos="1117"/>
        <p:guide pos="172"/>
        <p:guide pos="606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6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4134" y="-102"/>
      </p:cViewPr>
      <p:guideLst>
        <p:guide orient="horz" pos="3161"/>
        <p:guide pos="2173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6896100" cy="501105"/>
          </a:xfrm>
          <a:prstGeom prst="rect">
            <a:avLst/>
          </a:prstGeom>
        </p:spPr>
        <p:txBody>
          <a:bodyPr vert="horz" lIns="35154" tIns="35154" rIns="246080" bIns="35154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GLOBAL TEMPLATE_3.PPTX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6044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6195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r">
              <a:defRPr sz="1200"/>
            </a:lvl1pPr>
          </a:lstStyle>
          <a:p>
            <a:fld id="{2FB4FF29-EE9A-4D47-9F1A-289A80693C0F}" type="datetimeFigureOut">
              <a:rPr lang="en-US" smtClean="0"/>
              <a:pPr/>
              <a:t>6/14/2015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4063"/>
            <a:ext cx="5432425" cy="3760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721" tIns="48361" rIns="96721" bIns="48361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9611" y="4765676"/>
            <a:ext cx="5516880" cy="4514851"/>
          </a:xfrm>
          <a:prstGeom prst="rect">
            <a:avLst/>
          </a:prstGeom>
        </p:spPr>
        <p:txBody>
          <a:bodyPr vert="horz" lIns="96721" tIns="48361" rIns="96721" bIns="4836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l">
              <a:defRPr sz="800"/>
            </a:lvl1pPr>
          </a:lstStyle>
          <a:p>
            <a:r>
              <a:rPr lang="en-US" smtClean="0"/>
              <a:t>GLOBAL TEMPLATE_3.PPTX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6195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r">
              <a:defRPr sz="8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lnSpc>
        <a:spcPct val="90000"/>
      </a:lnSpc>
      <a:spcAft>
        <a:spcPts val="40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1950" indent="-18415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397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175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54063"/>
            <a:ext cx="5432425" cy="3760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Ale </a:t>
            </a:r>
            <a:r>
              <a:rPr lang="de-DE" dirty="0" err="1" smtClean="0"/>
              <a:t>pewnie</a:t>
            </a:r>
            <a:r>
              <a:rPr lang="de-DE" dirty="0" smtClean="0"/>
              <a:t> i </a:t>
            </a:r>
            <a:r>
              <a:rPr lang="de-DE" dirty="0" err="1" smtClean="0"/>
              <a:t>tak</a:t>
            </a:r>
            <a:r>
              <a:rPr lang="de-DE" dirty="0" smtClean="0"/>
              <a:t> </a:t>
            </a:r>
            <a:r>
              <a:rPr lang="de-DE" dirty="0" err="1" smtClean="0"/>
              <a:t>efekt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będzie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taki</a:t>
            </a:r>
            <a:r>
              <a:rPr lang="de-DE" baseline="0" smtClean="0"/>
              <a:t> </a:t>
            </a:r>
            <a:r>
              <a:rPr lang="de-DE" baseline="0" smtClean="0">
                <a:sym typeface="Wingdings" pitchFamily="2" charset="2"/>
              </a:rPr>
              <a:t></a:t>
            </a:r>
            <a:endParaRPr lang="de-DE" baseline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Zbudować</a:t>
            </a:r>
            <a:r>
              <a:rPr lang="de-DE" dirty="0" smtClean="0"/>
              <a:t> </a:t>
            </a:r>
            <a:r>
              <a:rPr lang="de-DE" dirty="0" err="1" smtClean="0"/>
              <a:t>robota</a:t>
            </a:r>
            <a:r>
              <a:rPr lang="de-DE" dirty="0" smtClean="0"/>
              <a:t> </a:t>
            </a:r>
            <a:r>
              <a:rPr lang="de-DE" dirty="0" err="1" smtClean="0"/>
              <a:t>mobilnego</a:t>
            </a:r>
            <a:r>
              <a:rPr lang="de-DE" dirty="0" smtClean="0"/>
              <a:t>, </a:t>
            </a:r>
            <a:r>
              <a:rPr lang="de-DE" dirty="0" err="1" smtClean="0"/>
              <a:t>zaprogramować</a:t>
            </a:r>
            <a:r>
              <a:rPr lang="de-DE" dirty="0" smtClean="0"/>
              <a:t> </a:t>
            </a:r>
            <a:r>
              <a:rPr lang="de-DE" dirty="0" err="1" smtClean="0"/>
              <a:t>robota</a:t>
            </a:r>
            <a:r>
              <a:rPr lang="de-DE" dirty="0" smtClean="0"/>
              <a:t>,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sprawić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żeby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jechal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tam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gdzie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chcemy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trzy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zupełnie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różne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rzeczy</a:t>
            </a:r>
            <a:r>
              <a:rPr lang="de-DE" baseline="0" dirty="0" smtClean="0"/>
              <a:t>. </a:t>
            </a:r>
            <a:r>
              <a:rPr lang="de-DE" baseline="0" dirty="0" smtClean="0">
                <a:sym typeface="Wingdings" pitchFamily="2" charset="2"/>
              </a:rPr>
              <a:t> </a:t>
            </a:r>
            <a:r>
              <a:rPr lang="de-DE" baseline="0" dirty="0" err="1" smtClean="0">
                <a:sym typeface="Wingdings" pitchFamily="2" charset="2"/>
              </a:rPr>
              <a:t>dlatego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warto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ogólnie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wiedzieć</a:t>
            </a:r>
            <a:r>
              <a:rPr lang="de-DE" baseline="0" dirty="0" smtClean="0">
                <a:sym typeface="Wingdings" pitchFamily="2" charset="2"/>
              </a:rPr>
              <a:t>, </a:t>
            </a:r>
            <a:r>
              <a:rPr lang="de-DE" baseline="0" dirty="0" err="1" smtClean="0">
                <a:sym typeface="Wingdings" pitchFamily="2" charset="2"/>
              </a:rPr>
              <a:t>jakie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konstrukcje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przyjmują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roboty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mobilne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Samochód</a:t>
            </a:r>
            <a:r>
              <a:rPr lang="de-DE" dirty="0" smtClean="0"/>
              <a:t> – </a:t>
            </a:r>
            <a:r>
              <a:rPr lang="de-DE" dirty="0" err="1" smtClean="0"/>
              <a:t>napędzane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koła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skrętna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kierownica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Stabilny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układ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odporny</a:t>
            </a:r>
            <a:r>
              <a:rPr lang="de-DE" baseline="0" dirty="0" smtClean="0"/>
              <a:t> na </a:t>
            </a:r>
            <a:r>
              <a:rPr lang="de-DE" baseline="0" dirty="0" err="1" smtClean="0"/>
              <a:t>błędy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sterowania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Jednak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dość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trudny</a:t>
            </a:r>
            <a:r>
              <a:rPr lang="de-DE" baseline="0" dirty="0" smtClean="0"/>
              <a:t> (wie </a:t>
            </a:r>
            <a:r>
              <a:rPr lang="de-DE" baseline="0" dirty="0" err="1" smtClean="0"/>
              <a:t>każdy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kto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mało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jeździ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samochodem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musi</a:t>
            </a:r>
            <a:r>
              <a:rPr lang="de-DE" baseline="0" dirty="0" smtClean="0"/>
              <a:t> </a:t>
            </a:r>
            <a:r>
              <a:rPr lang="de-DE" baseline="0" dirty="0" err="1" smtClean="0"/>
              <a:t>zaparkować</a:t>
            </a:r>
            <a:r>
              <a:rPr lang="de-DE" baseline="0" dirty="0" smtClean="0"/>
              <a:t>. A </a:t>
            </a:r>
            <a:r>
              <a:rPr lang="de-DE" baseline="0" dirty="0" err="1" smtClean="0"/>
              <a:t>co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dopiero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napisać</a:t>
            </a:r>
            <a:r>
              <a:rPr lang="de-DE" baseline="0" dirty="0" smtClean="0"/>
              <a:t> do </a:t>
            </a:r>
            <a:r>
              <a:rPr lang="de-DE" baseline="0" dirty="0" err="1" smtClean="0"/>
              <a:t>tego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program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reagujący</a:t>
            </a:r>
            <a:r>
              <a:rPr lang="de-DE" baseline="0" dirty="0" smtClean="0"/>
              <a:t> na </a:t>
            </a:r>
            <a:r>
              <a:rPr lang="de-DE" baseline="0" dirty="0" err="1" smtClean="0"/>
              <a:t>zmienne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otoczenie</a:t>
            </a:r>
            <a:r>
              <a:rPr lang="de-DE" baseline="0" dirty="0" smtClean="0"/>
              <a:t>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Monocykl</a:t>
            </a:r>
            <a:r>
              <a:rPr lang="de-DE" dirty="0" smtClean="0"/>
              <a:t> (</a:t>
            </a:r>
            <a:r>
              <a:rPr lang="de-DE" dirty="0" err="1" smtClean="0"/>
              <a:t>bo</a:t>
            </a:r>
            <a:r>
              <a:rPr lang="de-DE" dirty="0" smtClean="0"/>
              <a:t> </a:t>
            </a:r>
            <a:r>
              <a:rPr lang="de-DE" dirty="0" err="1" smtClean="0"/>
              <a:t>jedna</a:t>
            </a:r>
            <a:r>
              <a:rPr lang="de-DE" dirty="0" smtClean="0"/>
              <a:t> </a:t>
            </a:r>
            <a:r>
              <a:rPr lang="de-DE" dirty="0" err="1" smtClean="0"/>
              <a:t>oś</a:t>
            </a:r>
            <a:r>
              <a:rPr lang="de-DE" dirty="0" smtClean="0"/>
              <a:t>). </a:t>
            </a:r>
            <a:r>
              <a:rPr lang="de-DE" dirty="0" err="1" smtClean="0"/>
              <a:t>Dwa</a:t>
            </a:r>
            <a:r>
              <a:rPr lang="de-DE" dirty="0" smtClean="0"/>
              <a:t> </a:t>
            </a:r>
            <a:r>
              <a:rPr lang="de-DE" dirty="0" err="1" smtClean="0"/>
              <a:t>osobno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sterowane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koła</a:t>
            </a:r>
            <a:r>
              <a:rPr lang="de-DE" baseline="0" dirty="0" smtClean="0"/>
              <a:t> + </a:t>
            </a:r>
            <a:r>
              <a:rPr lang="de-DE" baseline="0" dirty="0" err="1" smtClean="0"/>
              <a:t>podpórka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dla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równowagi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Podatny</a:t>
            </a:r>
            <a:r>
              <a:rPr lang="de-DE" baseline="0" dirty="0" smtClean="0"/>
              <a:t> na </a:t>
            </a:r>
            <a:r>
              <a:rPr lang="de-DE" baseline="0" dirty="0" err="1" smtClean="0"/>
              <a:t>błędy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sterowania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Może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skręcać</a:t>
            </a:r>
            <a:r>
              <a:rPr lang="de-DE" baseline="0" dirty="0" smtClean="0"/>
              <a:t> w </a:t>
            </a:r>
            <a:r>
              <a:rPr lang="de-DE" baseline="0" dirty="0" err="1" smtClean="0"/>
              <a:t>miejscu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Najłatwiejszy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względem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sterowania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ostatecznie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każdą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trasę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możemy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pokonać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jak</a:t>
            </a:r>
            <a:r>
              <a:rPr lang="de-DE" baseline="0" dirty="0" smtClean="0"/>
              <a:t> w </a:t>
            </a:r>
            <a:r>
              <a:rPr lang="de-DE" baseline="0" dirty="0" err="1" smtClean="0"/>
              <a:t>normie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taksówkowej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po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liniach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prostch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skręcająć</a:t>
            </a:r>
            <a:r>
              <a:rPr lang="de-DE" baseline="0" dirty="0" smtClean="0"/>
              <a:t> w </a:t>
            </a:r>
            <a:r>
              <a:rPr lang="de-DE" baseline="0" dirty="0" err="1" smtClean="0"/>
              <a:t>miejscu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itchFamily="2" charset="2"/>
              </a:rPr>
              <a:t>)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Robot </a:t>
            </a:r>
            <a:r>
              <a:rPr lang="de-DE" dirty="0" err="1" smtClean="0"/>
              <a:t>ten</a:t>
            </a:r>
            <a:r>
              <a:rPr lang="de-DE" dirty="0" smtClean="0"/>
              <a:t> </a:t>
            </a:r>
            <a:r>
              <a:rPr lang="de-DE" dirty="0" err="1" smtClean="0"/>
              <a:t>dzięki</a:t>
            </a:r>
            <a:r>
              <a:rPr lang="de-DE" dirty="0" smtClean="0"/>
              <a:t> </a:t>
            </a:r>
            <a:r>
              <a:rPr lang="de-DE" dirty="0" err="1" smtClean="0"/>
              <a:t>niespotykanej</a:t>
            </a:r>
            <a:r>
              <a:rPr lang="de-DE" dirty="0" smtClean="0"/>
              <a:t> </a:t>
            </a:r>
            <a:r>
              <a:rPr lang="de-DE" dirty="0" err="1" smtClean="0"/>
              <a:t>konstrukcji</a:t>
            </a:r>
            <a:r>
              <a:rPr lang="de-DE" dirty="0" smtClean="0"/>
              <a:t> </a:t>
            </a:r>
            <a:r>
              <a:rPr lang="de-DE" dirty="0" err="1" smtClean="0"/>
              <a:t>kół</a:t>
            </a:r>
            <a:r>
              <a:rPr lang="de-DE" dirty="0" smtClean="0"/>
              <a:t> </a:t>
            </a:r>
            <a:r>
              <a:rPr lang="de-DE" dirty="0" err="1" smtClean="0"/>
              <a:t>może</a:t>
            </a:r>
            <a:r>
              <a:rPr lang="de-DE" dirty="0" smtClean="0"/>
              <a:t> </a:t>
            </a:r>
            <a:r>
              <a:rPr lang="de-DE" dirty="0" err="1" smtClean="0"/>
              <a:t>kręcić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się</a:t>
            </a:r>
            <a:r>
              <a:rPr lang="de-DE" baseline="0" dirty="0" smtClean="0"/>
              <a:t> w </a:t>
            </a:r>
            <a:r>
              <a:rPr lang="de-DE" baseline="0" dirty="0" err="1" smtClean="0"/>
              <a:t>miejscu</a:t>
            </a:r>
            <a:r>
              <a:rPr lang="de-DE" baseline="0" dirty="0" smtClean="0"/>
              <a:t>, a </a:t>
            </a:r>
            <a:r>
              <a:rPr lang="de-DE" baseline="0" dirty="0" err="1" smtClean="0"/>
              <a:t>bez</a:t>
            </a:r>
            <a:r>
              <a:rPr lang="de-DE" baseline="0" dirty="0" smtClean="0"/>
              <a:t> </a:t>
            </a:r>
            <a:r>
              <a:rPr lang="de-DE" baseline="0" dirty="0" err="1" smtClean="0"/>
              <a:t>kręcenia</a:t>
            </a:r>
            <a:r>
              <a:rPr lang="de-DE" baseline="0" dirty="0" smtClean="0"/>
              <a:t> w </a:t>
            </a:r>
            <a:r>
              <a:rPr lang="de-DE" baseline="0" dirty="0" err="1" smtClean="0"/>
              <a:t>każdej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orientacji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może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pojechać</a:t>
            </a:r>
            <a:r>
              <a:rPr lang="de-DE" baseline="0" dirty="0" smtClean="0"/>
              <a:t> w </a:t>
            </a:r>
            <a:r>
              <a:rPr lang="de-DE" baseline="0" dirty="0" err="1" smtClean="0"/>
              <a:t>dowolną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stronę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Najbardziej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mobilny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najtrudniejszy</a:t>
            </a:r>
            <a:r>
              <a:rPr lang="de-DE" baseline="0" dirty="0" smtClean="0"/>
              <a:t> w </a:t>
            </a:r>
            <a:r>
              <a:rPr lang="de-DE" baseline="0" dirty="0" err="1" smtClean="0"/>
              <a:t>sterowaniu</a:t>
            </a:r>
            <a:r>
              <a:rPr lang="de-DE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My</a:t>
            </a:r>
            <a:r>
              <a:rPr lang="de-DE" dirty="0" smtClean="0"/>
              <a:t> </a:t>
            </a:r>
            <a:r>
              <a:rPr lang="de-DE" dirty="0" err="1" smtClean="0"/>
              <a:t>mamy</a:t>
            </a:r>
            <a:r>
              <a:rPr lang="de-DE" dirty="0" smtClean="0"/>
              <a:t> </a:t>
            </a:r>
            <a:r>
              <a:rPr lang="de-DE" dirty="0" err="1" smtClean="0"/>
              <a:t>robota</a:t>
            </a:r>
            <a:r>
              <a:rPr lang="de-DE" dirty="0" smtClean="0"/>
              <a:t> </a:t>
            </a:r>
            <a:r>
              <a:rPr lang="de-DE" dirty="0" err="1" smtClean="0"/>
              <a:t>gąsienicowego</a:t>
            </a:r>
            <a:r>
              <a:rPr lang="de-DE" dirty="0" smtClean="0"/>
              <a:t>.</a:t>
            </a:r>
            <a:r>
              <a:rPr lang="de-DE" baseline="0" dirty="0" smtClean="0"/>
              <a:t> Z </a:t>
            </a:r>
            <a:r>
              <a:rPr lang="de-DE" baseline="0" dirty="0" err="1" smtClean="0"/>
              <a:t>naszego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puntu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widzenia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działa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tak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jak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robot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klasy</a:t>
            </a:r>
            <a:r>
              <a:rPr lang="de-DE" baseline="0" dirty="0" smtClean="0"/>
              <a:t> (2,0) – </a:t>
            </a:r>
            <a:r>
              <a:rPr lang="de-DE" baseline="0" dirty="0" err="1" smtClean="0"/>
              <a:t>monocykl</a:t>
            </a:r>
            <a:r>
              <a:rPr lang="de-DE" baseline="0" dirty="0" smtClean="0"/>
              <a:t>. UWAGA!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duże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uproszczenie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Każdy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robotyk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obraziłby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się</a:t>
            </a:r>
            <a:r>
              <a:rPr lang="de-DE" baseline="0" dirty="0" smtClean="0"/>
              <a:t> </a:t>
            </a:r>
            <a:r>
              <a:rPr lang="de-DE" baseline="0" dirty="0" err="1" smtClean="0"/>
              <a:t>za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takie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stwierdzenie</a:t>
            </a:r>
            <a:r>
              <a:rPr lang="de-DE" baseline="0" dirty="0" smtClean="0"/>
              <a:t>. Z </a:t>
            </a:r>
            <a:r>
              <a:rPr lang="de-DE" baseline="0" dirty="0" err="1" smtClean="0"/>
              <a:t>punktu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widzenia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sterowania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są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dwa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totalnie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różne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układy</a:t>
            </a:r>
            <a:r>
              <a:rPr lang="de-DE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Linefollower</a:t>
            </a:r>
            <a:r>
              <a:rPr lang="de-DE" dirty="0" smtClean="0"/>
              <a:t> – </a:t>
            </a:r>
            <a:r>
              <a:rPr lang="de-DE" dirty="0" err="1" smtClean="0"/>
              <a:t>robot</a:t>
            </a:r>
            <a:r>
              <a:rPr lang="de-DE" dirty="0" smtClean="0"/>
              <a:t>, </a:t>
            </a:r>
            <a:r>
              <a:rPr lang="de-DE" dirty="0" err="1" smtClean="0"/>
              <a:t>ktory</a:t>
            </a:r>
            <a:r>
              <a:rPr lang="de-DE" dirty="0" smtClean="0"/>
              <a:t> </a:t>
            </a:r>
            <a:r>
              <a:rPr lang="de-DE" dirty="0" err="1" smtClean="0"/>
              <a:t>śledzi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linię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czarną</a:t>
            </a:r>
            <a:r>
              <a:rPr lang="de-DE" baseline="0" dirty="0" smtClean="0"/>
              <a:t> </a:t>
            </a:r>
            <a:r>
              <a:rPr lang="de-DE" baseline="0" dirty="0" err="1" smtClean="0"/>
              <a:t>kreskę</a:t>
            </a:r>
            <a:r>
              <a:rPr lang="de-DE" baseline="0" dirty="0" smtClean="0"/>
              <a:t> na </a:t>
            </a:r>
            <a:r>
              <a:rPr lang="de-DE" baseline="0" dirty="0" err="1" smtClean="0"/>
              <a:t>podłożu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również</a:t>
            </a:r>
            <a:r>
              <a:rPr lang="de-DE" baseline="0" dirty="0" smtClean="0"/>
              <a:t> inne </a:t>
            </a:r>
            <a:r>
              <a:rPr lang="de-DE" baseline="0" dirty="0" err="1" smtClean="0"/>
              <a:t>linie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np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śledzi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linię</a:t>
            </a:r>
            <a:r>
              <a:rPr lang="de-DE" baseline="0" dirty="0" smtClean="0"/>
              <a:t> z </a:t>
            </a:r>
            <a:r>
              <a:rPr lang="de-DE" baseline="0" dirty="0" err="1" smtClean="0"/>
              <a:t>zapachu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chemikaliów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alkoholu</a:t>
            </a:r>
            <a:r>
              <a:rPr lang="de-DE" baseline="0" dirty="0" smtClean="0"/>
              <a:t>). </a:t>
            </a:r>
            <a:r>
              <a:rPr lang="de-DE" baseline="0" dirty="0" err="1" smtClean="0"/>
              <a:t>Zadanie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jak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najdokładniej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poruszać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się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wzdłóż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lini</a:t>
            </a:r>
            <a:r>
              <a:rPr lang="de-DE" baseline="0" dirty="0" smtClean="0"/>
              <a:t>/</a:t>
            </a:r>
            <a:r>
              <a:rPr lang="de-DE" baseline="0" dirty="0" err="1" smtClean="0"/>
              <a:t>jak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najszybciek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przejechać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trasję</a:t>
            </a:r>
            <a:r>
              <a:rPr lang="de-DE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Yasada</a:t>
            </a:r>
            <a:r>
              <a:rPr lang="de-DE" dirty="0" smtClean="0"/>
              <a:t> </a:t>
            </a:r>
            <a:r>
              <a:rPr lang="de-DE" dirty="0" err="1" smtClean="0"/>
              <a:t>działania</a:t>
            </a:r>
            <a:r>
              <a:rPr lang="de-DE" dirty="0" smtClean="0"/>
              <a:t>: </a:t>
            </a:r>
            <a:r>
              <a:rPr lang="de-DE" dirty="0" err="1" smtClean="0"/>
              <a:t>gdy</a:t>
            </a:r>
            <a:r>
              <a:rPr lang="de-DE" dirty="0" smtClean="0"/>
              <a:t> </a:t>
            </a:r>
            <a:r>
              <a:rPr lang="de-DE" dirty="0" err="1" smtClean="0"/>
              <a:t>prawa</a:t>
            </a:r>
            <a:r>
              <a:rPr lang="de-DE" dirty="0" smtClean="0"/>
              <a:t> </a:t>
            </a:r>
            <a:r>
              <a:rPr lang="de-DE" dirty="0" err="1" smtClean="0"/>
              <a:t>dioda</a:t>
            </a:r>
            <a:r>
              <a:rPr lang="de-DE" dirty="0" smtClean="0"/>
              <a:t> </a:t>
            </a:r>
            <a:r>
              <a:rPr lang="de-DE" dirty="0" err="1" smtClean="0"/>
              <a:t>widzi</a:t>
            </a:r>
            <a:r>
              <a:rPr lang="de-DE" dirty="0" smtClean="0"/>
              <a:t> </a:t>
            </a:r>
            <a:r>
              <a:rPr lang="de-DE" dirty="0" err="1" smtClean="0"/>
              <a:t>linię</a:t>
            </a:r>
            <a:r>
              <a:rPr lang="de-DE" dirty="0" smtClean="0"/>
              <a:t>,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skręcamy</a:t>
            </a:r>
            <a:r>
              <a:rPr lang="de-DE" dirty="0" smtClean="0"/>
              <a:t> w </a:t>
            </a:r>
            <a:r>
              <a:rPr lang="de-DE" dirty="0" err="1" smtClean="0"/>
              <a:t>lewo</a:t>
            </a:r>
            <a:r>
              <a:rPr lang="de-DE" dirty="0" smtClean="0"/>
              <a:t>. </a:t>
            </a:r>
            <a:r>
              <a:rPr lang="de-DE" dirty="0" err="1" smtClean="0"/>
              <a:t>Gdy</a:t>
            </a:r>
            <a:r>
              <a:rPr lang="de-DE" dirty="0" smtClean="0"/>
              <a:t> </a:t>
            </a:r>
            <a:r>
              <a:rPr lang="de-DE" dirty="0" err="1" smtClean="0"/>
              <a:t>lewa</a:t>
            </a:r>
            <a:r>
              <a:rPr lang="de-DE" dirty="0" smtClean="0"/>
              <a:t>, </a:t>
            </a:r>
            <a:r>
              <a:rPr lang="de-DE" dirty="0" err="1" smtClean="0"/>
              <a:t>to</a:t>
            </a:r>
            <a:r>
              <a:rPr lang="de-DE" dirty="0" smtClean="0"/>
              <a:t> w </a:t>
            </a:r>
            <a:r>
              <a:rPr lang="de-DE" dirty="0" err="1" smtClean="0"/>
              <a:t>prawo</a:t>
            </a:r>
            <a:r>
              <a:rPr lang="de-DE" dirty="0" smtClean="0"/>
              <a:t>. Co </a:t>
            </a:r>
            <a:r>
              <a:rPr lang="de-DE" dirty="0" err="1" smtClean="0"/>
              <a:t>zrobić</a:t>
            </a:r>
            <a:r>
              <a:rPr lang="de-DE" dirty="0" smtClean="0"/>
              <a:t>, </a:t>
            </a:r>
            <a:r>
              <a:rPr lang="de-DE" dirty="0" err="1" smtClean="0"/>
              <a:t>gdy</a:t>
            </a:r>
            <a:r>
              <a:rPr lang="de-DE" dirty="0" smtClean="0"/>
              <a:t> </a:t>
            </a:r>
            <a:r>
              <a:rPr lang="de-DE" dirty="0" err="1" smtClean="0"/>
              <a:t>żadna</a:t>
            </a:r>
            <a:r>
              <a:rPr lang="de-DE" dirty="0" smtClean="0"/>
              <a:t> </a:t>
            </a:r>
            <a:r>
              <a:rPr lang="de-DE" dirty="0" err="1" smtClean="0"/>
              <a:t>dioda</a:t>
            </a:r>
            <a:r>
              <a:rPr lang="de-DE" dirty="0" smtClean="0"/>
              <a:t> nie </a:t>
            </a:r>
            <a:r>
              <a:rPr lang="de-DE" dirty="0" err="1" smtClean="0"/>
              <a:t>widzi</a:t>
            </a:r>
            <a:r>
              <a:rPr lang="de-DE" dirty="0" smtClean="0"/>
              <a:t> </a:t>
            </a:r>
            <a:r>
              <a:rPr lang="de-DE" dirty="0" err="1" smtClean="0"/>
              <a:t>linii</a:t>
            </a:r>
            <a:r>
              <a:rPr lang="de-DE" dirty="0" smtClean="0"/>
              <a:t>? </a:t>
            </a:r>
            <a:r>
              <a:rPr lang="de-DE" dirty="0" err="1" smtClean="0"/>
              <a:t>Dodatkowo</a:t>
            </a:r>
            <a:r>
              <a:rPr lang="de-DE" dirty="0" smtClean="0"/>
              <a:t>:</a:t>
            </a:r>
            <a:r>
              <a:rPr lang="de-DE" baseline="0" dirty="0" smtClean="0"/>
              <a:t> im </a:t>
            </a:r>
            <a:r>
              <a:rPr lang="de-DE" baseline="0" dirty="0" err="1" smtClean="0"/>
              <a:t>więcej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diod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tym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bardziej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wyrafinowane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algorytmy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sterowania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można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stosować</a:t>
            </a:r>
            <a:r>
              <a:rPr lang="de-DE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Chcielibyśmy</a:t>
            </a:r>
            <a:r>
              <a:rPr lang="de-DE" dirty="0" smtClean="0"/>
              <a:t> </a:t>
            </a:r>
            <a:r>
              <a:rPr lang="de-DE" dirty="0" err="1" smtClean="0"/>
              <a:t>osiągnąć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coś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takiego</a:t>
            </a:r>
            <a:r>
              <a:rPr lang="de-DE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9.xml"/><Relationship Id="rId7" Type="http://schemas.openxmlformats.org/officeDocument/2006/relationships/oleObject" Target="../embeddings/oleObject2.bin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12.xml"/><Relationship Id="rId7" Type="http://schemas.openxmlformats.org/officeDocument/2006/relationships/oleObject" Target="../embeddings/oleObject3.bin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4" name="Picture 4" descr="http://upload.wikimedia.org/wikipedia/commons/d/d9/Arduino_ftdi_chip-1.jp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1156875"/>
            <a:ext cx="9906000" cy="5270915"/>
          </a:xfrm>
          <a:prstGeom prst="rect">
            <a:avLst/>
          </a:prstGeom>
          <a:noFill/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97282" name="think-cell Slide" r:id="rId7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21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4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14" name="Picture 4" descr="robocap_2048x2048.jpg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7545360" y="0"/>
            <a:ext cx="1800250" cy="1800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452" name="Picture 4" descr="http://wallpaperest.com/wallpapers/electronic-circuit-dual-screen_159428.jp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1340710"/>
            <a:ext cx="9906000" cy="5078360"/>
          </a:xfrm>
          <a:prstGeom prst="rect">
            <a:avLst/>
          </a:prstGeom>
          <a:noFill/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32450" name="think-cell Slide" r:id="rId7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21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4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14" name="Picture 4" descr="robocap_2048x2048.jpg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7545360" y="0"/>
            <a:ext cx="1800250" cy="1800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1554" name="think-cell Slide" r:id="rId3" imgW="360" imgH="360" progId="">
              <p:embed/>
            </p:oleObj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linefollower.pptx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8786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linefollower.pptx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73050" y="1501977"/>
            <a:ext cx="9359900" cy="4636539"/>
          </a:xfrm>
        </p:spPr>
        <p:txBody>
          <a:bodyPr/>
          <a:lstStyle>
            <a:lvl2pPr marL="180975" indent="-180975">
              <a:defRPr/>
            </a:lvl2pPr>
            <a:lvl3pPr marL="361950" indent="-177800">
              <a:tabLst/>
              <a:defRPr/>
            </a:lvl3pPr>
            <a:lvl4pPr marL="542925" indent="-180975">
              <a:defRPr/>
            </a:lvl4pPr>
            <a:lvl5pPr marL="714375" indent="-171450" defTabSz="804863">
              <a:defRPr/>
            </a:lvl5pPr>
            <a:lvl6pPr marL="896938" indent="-179388">
              <a:tabLst/>
              <a:defRPr/>
            </a:lvl6pPr>
            <a:lvl7pPr marL="1079500" indent="-180975">
              <a:tabLst/>
              <a:defRPr/>
            </a:lvl7pPr>
            <a:lvl8pPr marL="1255713" indent="-176213">
              <a:buFont typeface="Symbol" pitchFamily="18" charset="2"/>
              <a:buChar char="-"/>
              <a:defRPr/>
            </a:lvl8pPr>
            <a:lvl9pPr marL="1431925" indent="-174625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Subtitle_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9810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linefollower.pptx</a:t>
            </a:r>
            <a:endParaRPr lang="de-D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73050" y="1772771"/>
            <a:ext cx="9359900" cy="4464620"/>
          </a:xfrm>
        </p:spPr>
        <p:txBody>
          <a:bodyPr/>
          <a:lstStyle>
            <a:lvl4pPr marL="542925" indent="-180975">
              <a:defRPr/>
            </a:lvl4pPr>
            <a:lvl5pPr marL="714375" indent="-171450"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ing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41314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linefollower.pptx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1857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linefollower.pptx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5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7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049" name="think-cell Slide" r:id="rId16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cxnSp>
        <p:nvCxnSpPr>
          <p:cNvPr id="15" name="Straight Connector 5"/>
          <p:cNvCxnSpPr/>
          <p:nvPr>
            <p:custDataLst>
              <p:tags r:id="rId12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2"/>
            <p:custDataLst>
              <p:tags r:id="rId13"/>
            </p:custDataLst>
          </p:nvPr>
        </p:nvSpPr>
        <p:spPr>
          <a:xfrm>
            <a:off x="6741831" y="6427223"/>
            <a:ext cx="2660643" cy="19581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altLang="en-US" sz="700" b="0" i="0" kern="1200" noProof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Helvetica Light"/>
              </a:defRPr>
            </a:lvl1pPr>
          </a:lstStyle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  <p:custDataLst>
              <p:tags r:id="rId14"/>
            </p:custDataLst>
          </p:nvPr>
        </p:nvSpPr>
        <p:spPr>
          <a:xfrm>
            <a:off x="6741831" y="6623402"/>
            <a:ext cx="2660643" cy="183502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sz="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mtClean="0"/>
              <a:t>linefollower.pptx</a:t>
            </a:r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  <p:custDataLst>
              <p:tags r:id="rId15"/>
            </p:custDataLst>
          </p:nvPr>
        </p:nvSpPr>
        <p:spPr>
          <a:xfrm>
            <a:off x="9560277" y="6653996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algn="ctr" defTabSz="957756" rtl="0" eaLnBrk="1" latinLnBrk="0" hangingPunct="1">
              <a:defRPr lang="de-DE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273050" y="1501977"/>
            <a:ext cx="9359900" cy="463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FootnoteAndSource" hidden="1"/>
          <p:cNvSpPr txBox="1"/>
          <p:nvPr/>
        </p:nvSpPr>
        <p:spPr>
          <a:xfrm>
            <a:off x="271148" y="6174740"/>
            <a:ext cx="4681852" cy="162096"/>
          </a:xfrm>
          <a:prstGeom prst="rect">
            <a:avLst/>
          </a:prstGeom>
          <a:noFill/>
        </p:spPr>
        <p:txBody>
          <a:bodyPr vert="horz" wrap="square" lIns="0" tIns="25400" rIns="0" bIns="25400" rtlCol="0">
            <a:spAutoFit/>
          </a:bodyPr>
          <a:lstStyle/>
          <a:p>
            <a:pPr marL="429768" indent="-429768" defTabSz="914400">
              <a:lnSpc>
                <a:spcPct val="90000"/>
              </a:lnSpc>
              <a:tabLst>
                <a:tab pos="347472" algn="r"/>
              </a:tabLst>
            </a:pPr>
            <a:r>
              <a:rPr lang="de-DE" sz="800" dirty="0" smtClean="0"/>
              <a:t>	Source:	Source Text</a:t>
            </a:r>
          </a:p>
        </p:txBody>
      </p:sp>
      <p:grpSp>
        <p:nvGrpSpPr>
          <p:cNvPr id="25" name="Group_Sticker" hidden="1"/>
          <p:cNvGrpSpPr/>
          <p:nvPr/>
        </p:nvGrpSpPr>
        <p:grpSpPr>
          <a:xfrm>
            <a:off x="9056716" y="1176324"/>
            <a:ext cx="561974" cy="247650"/>
            <a:chOff x="9056716" y="1176324"/>
            <a:chExt cx="561974" cy="247650"/>
          </a:xfrm>
        </p:grpSpPr>
        <p:sp>
          <p:nvSpPr>
            <p:cNvPr id="19" name="Rectangle 109"/>
            <p:cNvSpPr>
              <a:spLocks noChangeArrowheads="1"/>
            </p:cNvSpPr>
            <p:nvPr/>
          </p:nvSpPr>
          <p:spPr bwMode="auto">
            <a:xfrm>
              <a:off x="9056716" y="1176324"/>
              <a:ext cx="561974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46038" rIns="0" bIns="46038" anchor="ctr">
              <a:spAutoFit/>
            </a:bodyPr>
            <a:lstStyle/>
            <a:p>
              <a:pPr algn="ctr" eaLnBrk="0" hangingPunct="0">
                <a:lnSpc>
                  <a:spcPct val="100000"/>
                </a:lnSpc>
                <a:tabLst>
                  <a:tab pos="6400800" algn="r"/>
                  <a:tab pos="8636000" algn="r"/>
                </a:tabLst>
              </a:pPr>
              <a:r>
                <a:rPr lang="en-GB" sz="1000" b="1" dirty="0" smtClean="0"/>
                <a:t>STICKER</a:t>
              </a:r>
              <a:endParaRPr lang="en-GB" sz="1000" b="1" dirty="0"/>
            </a:p>
          </p:txBody>
        </p:sp>
        <p:sp>
          <p:nvSpPr>
            <p:cNvPr id="20" name="Line 110"/>
            <p:cNvSpPr>
              <a:spLocks noChangeShapeType="1"/>
            </p:cNvSpPr>
            <p:nvPr/>
          </p:nvSpPr>
          <p:spPr bwMode="auto">
            <a:xfrm>
              <a:off x="9056716" y="11842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111"/>
            <p:cNvSpPr>
              <a:spLocks noChangeShapeType="1"/>
            </p:cNvSpPr>
            <p:nvPr/>
          </p:nvSpPr>
          <p:spPr bwMode="auto">
            <a:xfrm>
              <a:off x="9056716" y="14128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4" name="CapgeminiBox" hidden="1"/>
          <p:cNvSpPr>
            <a:spLocks/>
          </p:cNvSpPr>
          <p:nvPr/>
        </p:nvSpPr>
        <p:spPr>
          <a:xfrm>
            <a:off x="-2262238" y="0"/>
            <a:ext cx="2262238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9388" algn="l" defTabSz="80168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53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6325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300" indent="-17462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3513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v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err="1" smtClean="0"/>
              <a:t>Capgemini</a:t>
            </a:r>
            <a:r>
              <a:rPr lang="en-US" dirty="0" smtClean="0"/>
              <a:t> Global V7.7</a:t>
            </a:r>
          </a:p>
        </p:txBody>
      </p:sp>
      <p:pic>
        <p:nvPicPr>
          <p:cNvPr id="2051" name="Picture 3" descr="Creative Common License"/>
          <p:cNvPicPr>
            <a:picLocks noChangeAspect="1" noChangeArrowheads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7257320" y="6453420"/>
            <a:ext cx="838200" cy="304801"/>
          </a:xfrm>
          <a:prstGeom prst="rect">
            <a:avLst/>
          </a:prstGeom>
          <a:noFill/>
        </p:spPr>
      </p:pic>
      <p:pic>
        <p:nvPicPr>
          <p:cNvPr id="21" name="Picture 4" descr="robocap_2048x2048.jpg"/>
          <p:cNvPicPr>
            <a:picLocks noChangeAspect="1" noChangeArrowheads="1"/>
          </p:cNvPicPr>
          <p:nvPr userDrawn="1"/>
        </p:nvPicPr>
        <p:blipFill>
          <a:blip r:embed="rId18"/>
          <a:srcRect/>
          <a:stretch>
            <a:fillRect/>
          </a:stretch>
        </p:blipFill>
        <p:spPr bwMode="auto">
          <a:xfrm>
            <a:off x="8625510" y="72010"/>
            <a:ext cx="908650" cy="9086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71" r:id="rId2"/>
    <p:sldLayoutId id="2147483970" r:id="rId3"/>
    <p:sldLayoutId id="2147483965" r:id="rId4"/>
    <p:sldLayoutId id="2147483966" r:id="rId5"/>
    <p:sldLayoutId id="2147483969" r:id="rId6"/>
    <p:sldLayoutId id="2147483964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342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0" indent="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None/>
        <a:defRPr sz="1400" b="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182563" indent="-182563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36195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542925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–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714375" indent="-171450" algn="l" defTabSz="801688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895350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76325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7462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33513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v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9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7.png"/><Relationship Id="rId2" Type="http://schemas.openxmlformats.org/officeDocument/2006/relationships/tags" Target="../tags/tag28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8.bin"/><Relationship Id="rId4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7.jpeg"/><Relationship Id="rId2" Type="http://schemas.openxmlformats.org/officeDocument/2006/relationships/tags" Target="../tags/tag2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8.gif"/><Relationship Id="rId2" Type="http://schemas.openxmlformats.org/officeDocument/2006/relationships/tags" Target="../tags/tag2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0.png"/><Relationship Id="rId2" Type="http://schemas.openxmlformats.org/officeDocument/2006/relationships/tags" Target="../tags/tag2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2.jpeg"/><Relationship Id="rId2" Type="http://schemas.openxmlformats.org/officeDocument/2006/relationships/tags" Target="../tags/tag2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4.jpeg"/><Relationship Id="rId2" Type="http://schemas.openxmlformats.org/officeDocument/2006/relationships/tags" Target="../tags/tag2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5.jpeg"/><Relationship Id="rId2" Type="http://schemas.openxmlformats.org/officeDocument/2006/relationships/tags" Target="../tags/tag25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5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6.png"/><Relationship Id="rId2" Type="http://schemas.openxmlformats.org/officeDocument/2006/relationships/tags" Target="../tags/tag2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6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7.png"/><Relationship Id="rId2" Type="http://schemas.openxmlformats.org/officeDocument/2006/relationships/tags" Target="../tags/tag2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7.bin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75778" name="think-cell Slide" r:id="rId4" imgW="360" imgH="360" progId="">
              <p:embed/>
            </p:oleObj>
          </a:graphicData>
        </a:graphic>
      </p:graphicFrame>
      <p:pic>
        <p:nvPicPr>
          <p:cNvPr id="2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57070" y="0"/>
            <a:ext cx="1928580" cy="1928580"/>
          </a:xfrm>
          <a:prstGeom prst="rect">
            <a:avLst/>
          </a:prstGeom>
          <a:noFill/>
        </p:spPr>
      </p:pic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3714752"/>
            <a:ext cx="9906000" cy="1220166"/>
          </a:xfrm>
        </p:spPr>
        <p:txBody>
          <a:bodyPr/>
          <a:lstStyle/>
          <a:p>
            <a:r>
              <a:rPr lang="pl-PL" sz="6000" b="1" dirty="0" err="1" smtClean="0"/>
              <a:t>Linefollower</a:t>
            </a:r>
            <a:r>
              <a:rPr lang="pl-PL" sz="6000" b="1" dirty="0" smtClean="0"/>
              <a:t/>
            </a:r>
            <a:br>
              <a:rPr lang="pl-PL" sz="6000" b="1" dirty="0" smtClean="0"/>
            </a:br>
            <a:r>
              <a:rPr lang="pl-PL" b="1" dirty="0" smtClean="0"/>
              <a:t>robot mobilny</a:t>
            </a:r>
            <a:r>
              <a:rPr lang="pl-PL" sz="6000" b="1" dirty="0" smtClean="0"/>
              <a:t/>
            </a:r>
            <a:br>
              <a:rPr lang="pl-PL" sz="6000" b="1" dirty="0" smtClean="0"/>
            </a:br>
            <a:endParaRPr lang="en-US" sz="60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68290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>
                <a:latin typeface="Arial" pitchFamily="34" charset="0"/>
                <a:cs typeface="Arial" pitchFamily="34" charset="0"/>
              </a:rPr>
              <a:t>Oczekiwany efekt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linefollower.pptx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Obraz 10" descr="PIDjpg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596" y="1857364"/>
            <a:ext cx="3071834" cy="3214686"/>
          </a:xfrm>
          <a:prstGeom prst="rect">
            <a:avLst/>
          </a:prstGeom>
        </p:spPr>
      </p:pic>
      <p:pic>
        <p:nvPicPr>
          <p:cNvPr id="12" name="Obraz 11" descr="Bang-Bangjpg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95876" y="1857365"/>
            <a:ext cx="2858270" cy="31432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721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>
                <a:latin typeface="Arial" pitchFamily="34" charset="0"/>
                <a:cs typeface="Arial" pitchFamily="34" charset="0"/>
              </a:rPr>
              <a:t>Jak to działa?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linefollower.pptx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Obraz 11" descr="monkey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3976" y="1428736"/>
            <a:ext cx="6810388" cy="42564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6009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>
                <a:latin typeface="Arial" pitchFamily="34" charset="0"/>
                <a:cs typeface="Arial" pitchFamily="34" charset="0"/>
              </a:rPr>
              <a:t>Robot mobilny klasy (1,1)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linefollower.pptx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Obraz 10" descr="kinematic_car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596" y="1643050"/>
            <a:ext cx="3357586" cy="3647610"/>
          </a:xfrm>
          <a:prstGeom prst="rect">
            <a:avLst/>
          </a:prstGeom>
        </p:spPr>
      </p:pic>
      <p:pic>
        <p:nvPicPr>
          <p:cNvPr id="13" name="Obraz 12" descr="car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10190" y="1285859"/>
            <a:ext cx="3619504" cy="48260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61122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>
                <a:latin typeface="Arial" pitchFamily="34" charset="0"/>
                <a:cs typeface="Arial" pitchFamily="34" charset="0"/>
              </a:rPr>
              <a:t>Robot mobilny klasy (2,0)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linefollower.pptx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Obraz 11" descr="unicycl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596" y="1785926"/>
            <a:ext cx="2726550" cy="2643206"/>
          </a:xfrm>
          <a:prstGeom prst="rect">
            <a:avLst/>
          </a:prstGeom>
        </p:spPr>
      </p:pic>
      <p:pic>
        <p:nvPicPr>
          <p:cNvPr id="13" name="Obraz 12" descr="klasa2_0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1430" y="2000240"/>
            <a:ext cx="5334016" cy="4000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62146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>
                <a:latin typeface="Arial" pitchFamily="34" charset="0"/>
                <a:cs typeface="Arial" pitchFamily="34" charset="0"/>
              </a:rPr>
              <a:t>Robot mobilny klasy (3,0)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linefollower.pptx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Obraz 11" descr="holonomic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968" y="1428736"/>
            <a:ext cx="5022281" cy="4143382"/>
          </a:xfrm>
          <a:prstGeom prst="rect">
            <a:avLst/>
          </a:prstGeom>
        </p:spPr>
      </p:pic>
      <p:pic>
        <p:nvPicPr>
          <p:cNvPr id="13" name="Obraz 12" descr="omni whee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7380" y="1928802"/>
            <a:ext cx="3357586" cy="3357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63170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smtClean="0">
                <a:latin typeface="Arial" pitchFamily="34" charset="0"/>
                <a:cs typeface="Arial" pitchFamily="34" charset="0"/>
              </a:rPr>
              <a:t>Robot gąsienicowy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linefollower.pptx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Obraz 10" descr="gasienicowy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282" y="1714488"/>
            <a:ext cx="5537628" cy="4057660"/>
          </a:xfrm>
          <a:prstGeom prst="rect">
            <a:avLst/>
          </a:prstGeom>
        </p:spPr>
      </p:pic>
      <p:pic>
        <p:nvPicPr>
          <p:cNvPr id="14" name="Obraz 13" descr="klasa2_0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3132" y="1714488"/>
            <a:ext cx="3714749" cy="27860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64194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err="1" smtClean="0">
                <a:latin typeface="Arial" pitchFamily="34" charset="0"/>
                <a:cs typeface="Arial" pitchFamily="34" charset="0"/>
              </a:rPr>
              <a:t>Linefollower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linefollower.pptx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Obraz 11" descr="Obraz 023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1166" y="1428736"/>
            <a:ext cx="6000792" cy="44645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6521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>
                <a:latin typeface="Arial" pitchFamily="34" charset="0"/>
                <a:cs typeface="Arial" pitchFamily="34" charset="0"/>
              </a:rPr>
              <a:t>Zasada działania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linefollower.pptx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Obraz 10" descr="lfr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388" y="1761892"/>
            <a:ext cx="8583224" cy="33342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66242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>
                <a:latin typeface="Arial" pitchFamily="34" charset="0"/>
                <a:cs typeface="Arial" pitchFamily="34" charset="0"/>
              </a:rPr>
              <a:t>Oczekiwany efekt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linefollower.pptx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Obraz 10" descr="PIDjpg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596" y="1857364"/>
            <a:ext cx="3071834" cy="3214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T0JJmjVk6lxcVGuUitv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qR1X3BrwU.VSG31sSn7O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F7E4_bT50q5umNJBv1k_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Blan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2"/>
          </a:solidFill>
        </a:ln>
      </a:spPr>
      <a:bodyPr rtlCol="0" anchor="t" anchorCtr="0"/>
      <a:lstStyle>
        <a:defPPr marL="0" defTabSz="714375" fontAlgn="base">
          <a:lnSpc>
            <a:spcPct val="90000"/>
          </a:lnSpc>
          <a:buClr>
            <a:schemeClr val="tx2"/>
          </a:buClr>
          <a:defRPr sz="1400"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  <a:prstDash val="soli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396</Words>
  <Application>Microsoft Office PowerPoint</Application>
  <PresentationFormat>A4 Paper (210x297 mm)</PresentationFormat>
  <Paragraphs>56</Paragraphs>
  <Slides>10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Blank</vt:lpstr>
      <vt:lpstr>think-cell Slide</vt:lpstr>
      <vt:lpstr>Linefollower robot mobilny </vt:lpstr>
      <vt:lpstr>Jak to działa?</vt:lpstr>
      <vt:lpstr>Robot mobilny klasy (1,1)</vt:lpstr>
      <vt:lpstr>Robot mobilny klasy (2,0)</vt:lpstr>
      <vt:lpstr>Robot mobilny klasy (3,0)</vt:lpstr>
      <vt:lpstr>Robot gąsienicowy</vt:lpstr>
      <vt:lpstr>Linefollower</vt:lpstr>
      <vt:lpstr>Zasada działania</vt:lpstr>
      <vt:lpstr>Oczekiwany efekt</vt:lpstr>
      <vt:lpstr>Oczekiwany efekt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creator>Lukasz Laszkiewicz</dc:creator>
  <cp:lastModifiedBy>DROLLA</cp:lastModifiedBy>
  <cp:revision>188</cp:revision>
  <dcterms:created xsi:type="dcterms:W3CDTF">2014-10-21T19:55:20Z</dcterms:created>
  <dcterms:modified xsi:type="dcterms:W3CDTF">2015-06-14T21:08:55Z</dcterms:modified>
</cp:coreProperties>
</file>