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1"/>
  </p:notesMasterIdLst>
  <p:handoutMasterIdLst>
    <p:handoutMasterId r:id="rId12"/>
  </p:handoutMasterIdLst>
  <p:sldIdLst>
    <p:sldId id="347" r:id="rId4"/>
    <p:sldId id="349" r:id="rId5"/>
    <p:sldId id="348" r:id="rId6"/>
    <p:sldId id="350" r:id="rId7"/>
    <p:sldId id="354" r:id="rId8"/>
    <p:sldId id="355" r:id="rId9"/>
    <p:sldId id="329" r:id="rId10"/>
  </p:sldIdLst>
  <p:sldSz cx="9906000" cy="6858000" type="A4"/>
  <p:notesSz cx="6896100" cy="10033000"/>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621" autoAdjust="0"/>
  </p:normalViewPr>
  <p:slideViewPr>
    <p:cSldViewPr>
      <p:cViewPr>
        <p:scale>
          <a:sx n="90" d="100"/>
          <a:sy n="90" d="100"/>
        </p:scale>
        <p:origin x="-1282" y="-154"/>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6/18/2015</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6.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A_04_codeblocks.pptx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A_04_codeblocks.pptx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gi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4.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tags" Target="../tags/tag38.xml"/><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37.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2.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pic>
        <p:nvPicPr>
          <p:cNvPr id="21" name="Picture 20" descr="Capgemini_Untransparent.gif"/>
          <p:cNvPicPr>
            <a:picLocks noChangeAspect="1"/>
          </p:cNvPicPr>
          <p:nvPr>
            <p:custDataLst>
              <p:tags r:id="rId13"/>
            </p:custDataLst>
          </p:nvPr>
        </p:nvPicPr>
        <p:blipFill>
          <a:blip r:embed="rId21"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A_04_codeblocks.pptx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4.pn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6.xml"/><Relationship Id="rId7" Type="http://schemas.openxmlformats.org/officeDocument/2006/relationships/image" Target="../media/image16.png"/><Relationship Id="rId2" Type="http://schemas.openxmlformats.org/officeDocument/2006/relationships/tags" Target="../tags/tag61.xml"/><Relationship Id="rId1" Type="http://schemas.openxmlformats.org/officeDocument/2006/relationships/vmlDrawing" Target="../drawings/vmlDrawing22.vml"/><Relationship Id="rId6" Type="http://schemas.openxmlformats.org/officeDocument/2006/relationships/image" Target="../media/image15.png"/><Relationship Id="rId5" Type="http://schemas.openxmlformats.org/officeDocument/2006/relationships/oleObject" Target="../embeddings/oleObject22.bin"/><Relationship Id="rId4" Type="http://schemas.openxmlformats.org/officeDocument/2006/relationships/notesSlide" Target="../notesSlides/notesSlide2.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5.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en-GB" dirty="0" smtClean="0"/>
              <a:t> </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3" name="Espace réservé du contenu 2"/>
          <p:cNvSpPr>
            <a:spLocks noGrp="1"/>
          </p:cNvSpPr>
          <p:nvPr>
            <p:ph sz="quarter" idx="13"/>
            <p:custDataLst>
              <p:tags r:id="rId3"/>
            </p:custDataLst>
          </p:nvPr>
        </p:nvSpPr>
        <p:spPr>
          <a:xfrm>
            <a:off x="200340" y="1412721"/>
            <a:ext cx="9361300" cy="4752659"/>
          </a:xfrm>
        </p:spPr>
        <p:txBody>
          <a:bodyPr>
            <a:normAutofit/>
          </a:bodyPr>
          <a:lstStyle/>
          <a:p>
            <a:pPr>
              <a:spcBef>
                <a:spcPts val="1200"/>
              </a:spcBef>
              <a:buFont typeface="Arial" pitchFamily="34" charset="0"/>
              <a:buChar char="•"/>
            </a:pPr>
            <a:r>
              <a:rPr lang="pl-PL" sz="2200" dirty="0" smtClean="0"/>
              <a:t> Wieloplatformowe, </a:t>
            </a:r>
            <a:r>
              <a:rPr lang="pl-PL" sz="2200" dirty="0" err="1" smtClean="0"/>
              <a:t>open-sourcowe</a:t>
            </a:r>
            <a:r>
              <a:rPr lang="pl-PL" sz="2200" dirty="0" smtClean="0"/>
              <a:t> IDE do pisania w języku C/C++</a:t>
            </a:r>
          </a:p>
          <a:p>
            <a:pPr>
              <a:spcBef>
                <a:spcPts val="1200"/>
              </a:spcBef>
              <a:buFont typeface="Arial" pitchFamily="34" charset="0"/>
              <a:buChar char="•"/>
            </a:pPr>
            <a:r>
              <a:rPr lang="pl-PL" sz="2200" dirty="0" smtClean="0"/>
              <a:t> Posiada uzupełnianie i kolorowanie składni oraz proste narzędzia </a:t>
            </a:r>
            <a:br>
              <a:rPr lang="pl-PL" sz="2200" dirty="0" smtClean="0"/>
            </a:br>
            <a:r>
              <a:rPr lang="pl-PL" sz="2200" dirty="0" smtClean="0"/>
              <a:t>do </a:t>
            </a:r>
            <a:r>
              <a:rPr lang="pl-PL" sz="2200" dirty="0" err="1" smtClean="0"/>
              <a:t>refactoringu</a:t>
            </a:r>
            <a:endParaRPr lang="pl-PL" sz="2200" dirty="0" smtClean="0"/>
          </a:p>
          <a:p>
            <a:pPr>
              <a:spcBef>
                <a:spcPts val="1200"/>
              </a:spcBef>
              <a:buFont typeface="Arial" pitchFamily="34" charset="0"/>
              <a:buChar char="•"/>
            </a:pPr>
            <a:r>
              <a:rPr lang="pl-PL" sz="2200" dirty="0" smtClean="0"/>
              <a:t> Możliwość użycia </a:t>
            </a:r>
            <a:br>
              <a:rPr lang="pl-PL" sz="2200" dirty="0" smtClean="0"/>
            </a:br>
            <a:r>
              <a:rPr lang="pl-PL" sz="2200" dirty="0" smtClean="0"/>
              <a:t>różnych kompilatorów</a:t>
            </a:r>
          </a:p>
          <a:p>
            <a:pPr>
              <a:spcBef>
                <a:spcPts val="1200"/>
              </a:spcBef>
              <a:buFont typeface="Arial" pitchFamily="34" charset="0"/>
              <a:buChar char="•"/>
            </a:pPr>
            <a:endParaRPr lang="pl-PL" sz="2200" dirty="0" smtClean="0"/>
          </a:p>
        </p:txBody>
      </p:sp>
      <p:pic>
        <p:nvPicPr>
          <p:cNvPr id="171011" name="Picture 3" descr="C:\Users\lgadomsk\Desktop\Capture.PNG"/>
          <p:cNvPicPr>
            <a:picLocks noChangeAspect="1" noChangeArrowheads="1"/>
          </p:cNvPicPr>
          <p:nvPr/>
        </p:nvPicPr>
        <p:blipFill>
          <a:blip r:embed="rId7"/>
          <a:srcRect/>
          <a:stretch>
            <a:fillRect/>
          </a:stretch>
        </p:blipFill>
        <p:spPr bwMode="auto">
          <a:xfrm>
            <a:off x="3080740" y="2653948"/>
            <a:ext cx="6742044" cy="36554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305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wgranie programu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pic>
        <p:nvPicPr>
          <p:cNvPr id="173059" name="Picture 3"/>
          <p:cNvPicPr>
            <a:picLocks noGrp="1" noChangeAspect="1" noChangeArrowheads="1"/>
          </p:cNvPicPr>
          <p:nvPr>
            <p:ph sz="quarter" idx="13"/>
          </p:nvPr>
        </p:nvPicPr>
        <p:blipFill>
          <a:blip r:embed="rId6"/>
          <a:srcRect/>
          <a:stretch>
            <a:fillRect/>
          </a:stretch>
        </p:blipFill>
        <p:spPr bwMode="auto">
          <a:xfrm>
            <a:off x="1208480" y="1340710"/>
            <a:ext cx="2255520" cy="281940"/>
          </a:xfrm>
          <a:prstGeom prst="rect">
            <a:avLst/>
          </a:prstGeom>
          <a:noFill/>
          <a:ln w="9525">
            <a:noFill/>
            <a:miter lim="800000"/>
            <a:headEnd/>
            <a:tailEnd/>
          </a:ln>
        </p:spPr>
      </p:pic>
      <p:pic>
        <p:nvPicPr>
          <p:cNvPr id="173060" name="Picture 4"/>
          <p:cNvPicPr>
            <a:picLocks noChangeAspect="1" noChangeArrowheads="1"/>
          </p:cNvPicPr>
          <p:nvPr/>
        </p:nvPicPr>
        <p:blipFill>
          <a:blip r:embed="rId7"/>
          <a:srcRect/>
          <a:stretch>
            <a:fillRect/>
          </a:stretch>
        </p:blipFill>
        <p:spPr bwMode="auto">
          <a:xfrm>
            <a:off x="297858" y="1988800"/>
            <a:ext cx="3791022" cy="3438915"/>
          </a:xfrm>
          <a:prstGeom prst="rect">
            <a:avLst/>
          </a:prstGeom>
          <a:noFill/>
          <a:ln w="9525">
            <a:noFill/>
            <a:miter lim="800000"/>
            <a:headEnd/>
            <a:tailEnd/>
          </a:ln>
        </p:spPr>
      </p:pic>
      <p:sp>
        <p:nvSpPr>
          <p:cNvPr id="13" name="Oval 12"/>
          <p:cNvSpPr/>
          <p:nvPr/>
        </p:nvSpPr>
        <p:spPr>
          <a:xfrm>
            <a:off x="1496520" y="1340710"/>
            <a:ext cx="216030" cy="288040"/>
          </a:xfrm>
          <a:prstGeom prst="ellipse">
            <a:avLst/>
          </a:prstGeom>
          <a:solidFill>
            <a:srgbClr val="92D050">
              <a:alpha val="75000"/>
            </a:srgb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Down Arrow 13"/>
          <p:cNvSpPr/>
          <p:nvPr/>
        </p:nvSpPr>
        <p:spPr>
          <a:xfrm>
            <a:off x="1496520" y="1628750"/>
            <a:ext cx="216030" cy="360050"/>
          </a:xfrm>
          <a:prstGeom prst="downArrow">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TextBox 14"/>
          <p:cNvSpPr txBox="1"/>
          <p:nvPr/>
        </p:nvSpPr>
        <p:spPr>
          <a:xfrm>
            <a:off x="207916" y="5517290"/>
            <a:ext cx="4673074" cy="590931"/>
          </a:xfrm>
          <a:prstGeom prst="rect">
            <a:avLst/>
          </a:prstGeom>
          <a:noFill/>
        </p:spPr>
        <p:txBody>
          <a:bodyPr wrap="none" rtlCol="0">
            <a:spAutoFit/>
          </a:bodyPr>
          <a:lstStyle/>
          <a:p>
            <a:pPr>
              <a:lnSpc>
                <a:spcPct val="90000"/>
              </a:lnSpc>
              <a:buFontTx/>
              <a:buChar char="-"/>
            </a:pPr>
            <a:r>
              <a:rPr lang="pl-PL" sz="1800" dirty="0" smtClean="0"/>
              <a:t>Wybrać uruchomienie programu</a:t>
            </a:r>
          </a:p>
          <a:p>
            <a:pPr>
              <a:lnSpc>
                <a:spcPct val="90000"/>
              </a:lnSpc>
              <a:buFontTx/>
              <a:buChar char="-"/>
            </a:pPr>
            <a:r>
              <a:rPr lang="pl-PL" sz="1800" dirty="0" smtClean="0"/>
              <a:t>W nowym oknie kliknąć na odpowiedni port</a:t>
            </a:r>
            <a:endParaRPr lang="en-US" sz="1800" dirty="0" smtClean="0"/>
          </a:p>
        </p:txBody>
      </p:sp>
      <p:pic>
        <p:nvPicPr>
          <p:cNvPr id="173061" name="Picture 5"/>
          <p:cNvPicPr>
            <a:picLocks noChangeAspect="1" noChangeArrowheads="1"/>
          </p:cNvPicPr>
          <p:nvPr/>
        </p:nvPicPr>
        <p:blipFill>
          <a:blip r:embed="rId8"/>
          <a:srcRect/>
          <a:stretch>
            <a:fillRect/>
          </a:stretch>
        </p:blipFill>
        <p:spPr bwMode="auto">
          <a:xfrm>
            <a:off x="5385060" y="1340710"/>
            <a:ext cx="3057525" cy="1009650"/>
          </a:xfrm>
          <a:prstGeom prst="rect">
            <a:avLst/>
          </a:prstGeom>
          <a:noFill/>
          <a:ln w="9525">
            <a:noFill/>
            <a:miter lim="800000"/>
            <a:headEnd/>
            <a:tailEnd/>
          </a:ln>
        </p:spPr>
      </p:pic>
      <p:sp>
        <p:nvSpPr>
          <p:cNvPr id="17" name="TextBox 16"/>
          <p:cNvSpPr txBox="1"/>
          <p:nvPr/>
        </p:nvSpPr>
        <p:spPr>
          <a:xfrm>
            <a:off x="4736970" y="2708900"/>
            <a:ext cx="5090048" cy="840230"/>
          </a:xfrm>
          <a:prstGeom prst="rect">
            <a:avLst/>
          </a:prstGeom>
          <a:noFill/>
        </p:spPr>
        <p:txBody>
          <a:bodyPr wrap="none" rtlCol="0">
            <a:spAutoFit/>
          </a:bodyPr>
          <a:lstStyle/>
          <a:p>
            <a:pPr>
              <a:lnSpc>
                <a:spcPct val="90000"/>
              </a:lnSpc>
              <a:buFontTx/>
              <a:buChar char="-"/>
            </a:pPr>
            <a:r>
              <a:rPr lang="pl-PL" sz="1800" dirty="0" smtClean="0"/>
              <a:t>Wymaga ustawienia zmiennej </a:t>
            </a:r>
            <a:r>
              <a:rPr lang="pl-PL" sz="1800" dirty="0" err="1" smtClean="0"/>
              <a:t>UPLOAD_PORT</a:t>
            </a:r>
            <a:endParaRPr lang="pl-PL" sz="1800" dirty="0" smtClean="0"/>
          </a:p>
          <a:p>
            <a:pPr>
              <a:lnSpc>
                <a:spcPct val="90000"/>
              </a:lnSpc>
            </a:pPr>
            <a:r>
              <a:rPr lang="pl-PL" sz="1800" dirty="0" smtClean="0"/>
              <a:t>(PPM na projekt -&gt; </a:t>
            </a:r>
            <a:r>
              <a:rPr lang="pl-PL" sz="1800" dirty="0" err="1" smtClean="0"/>
              <a:t>Build</a:t>
            </a:r>
            <a:r>
              <a:rPr lang="pl-PL" sz="1800" dirty="0" smtClean="0"/>
              <a:t> </a:t>
            </a:r>
            <a:r>
              <a:rPr lang="pl-PL" sz="1800" dirty="0" err="1" smtClean="0"/>
              <a:t>Options</a:t>
            </a:r>
            <a:r>
              <a:rPr lang="pl-PL" sz="1800" dirty="0" smtClean="0"/>
              <a:t>… -&gt;</a:t>
            </a:r>
            <a:br>
              <a:rPr lang="pl-PL" sz="1800" dirty="0" smtClean="0"/>
            </a:br>
            <a:r>
              <a:rPr lang="pl-PL" sz="1800" dirty="0" err="1" smtClean="0"/>
              <a:t>Custom</a:t>
            </a:r>
            <a:r>
              <a:rPr lang="pl-PL" sz="1800" dirty="0" smtClean="0"/>
              <a:t> </a:t>
            </a:r>
            <a:r>
              <a:rPr lang="pl-PL" sz="1800" dirty="0" err="1" smtClean="0"/>
              <a:t>Variables</a:t>
            </a:r>
            <a:r>
              <a:rPr lang="pl-PL" sz="1800" dirty="0" smtClean="0"/>
              <a:t> -&gt; </a:t>
            </a:r>
            <a:r>
              <a:rPr lang="pl-PL" sz="1800" dirty="0" err="1" smtClean="0"/>
              <a:t>UPLOAD_PORT</a:t>
            </a:r>
            <a:r>
              <a:rPr lang="pl-PL" sz="1800" dirty="0" smtClean="0"/>
              <a:t>)</a:t>
            </a:r>
            <a:endParaRPr lang="en-US" sz="1800" dirty="0" smtClean="0"/>
          </a:p>
        </p:txBody>
      </p:sp>
      <p:pic>
        <p:nvPicPr>
          <p:cNvPr id="173062" name="Picture 6"/>
          <p:cNvPicPr>
            <a:picLocks noChangeAspect="1" noChangeArrowheads="1"/>
          </p:cNvPicPr>
          <p:nvPr/>
        </p:nvPicPr>
        <p:blipFill>
          <a:blip r:embed="rId9"/>
          <a:srcRect/>
          <a:stretch>
            <a:fillRect/>
          </a:stretch>
        </p:blipFill>
        <p:spPr bwMode="auto">
          <a:xfrm>
            <a:off x="4503890" y="3789050"/>
            <a:ext cx="685800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203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a:t>
            </a:r>
            <a:r>
              <a:rPr lang="pl-PL" dirty="0" err="1" smtClean="0"/>
              <a:t>buzzer</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097020" y="1501977"/>
            <a:ext cx="4535930" cy="4636539"/>
          </a:xfrm>
          <a:solidFill>
            <a:schemeClr val="bg1">
              <a:lumMod val="95000"/>
            </a:schemeClr>
          </a:solidFill>
        </p:spPr>
        <p:txBody>
          <a:bodyPr/>
          <a:lstStyle/>
          <a:p>
            <a:r>
              <a:rPr lang="en-US" dirty="0" smtClean="0">
                <a:solidFill>
                  <a:schemeClr val="accent6">
                    <a:lumMod val="50000"/>
                  </a:schemeClr>
                </a:solidFill>
              </a:rPr>
              <a:t>#include &lt;</a:t>
            </a:r>
            <a:r>
              <a:rPr lang="en-US" dirty="0" err="1" smtClean="0">
                <a:solidFill>
                  <a:schemeClr val="accent6">
                    <a:lumMod val="50000"/>
                  </a:schemeClr>
                </a:solidFill>
              </a:rPr>
              <a:t>Makeblock.h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SoftwareSerial.h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Wire.h</a:t>
            </a:r>
            <a:r>
              <a:rPr lang="en-US" dirty="0" smtClean="0">
                <a:solidFill>
                  <a:schemeClr val="accent6">
                    <a:lumMod val="50000"/>
                  </a:schemeClr>
                </a:solidFill>
              </a:rPr>
              <a:t>&gt;</a:t>
            </a:r>
          </a:p>
          <a:p>
            <a:endParaRPr lang="en-US" dirty="0" smtClean="0"/>
          </a:p>
          <a:p>
            <a:r>
              <a:rPr lang="en-US" dirty="0" smtClean="0">
                <a:solidFill>
                  <a:schemeClr val="accent5"/>
                </a:solidFill>
              </a:rPr>
              <a:t>void</a:t>
            </a:r>
            <a:r>
              <a:rPr lang="en-US" dirty="0" smtClean="0"/>
              <a:t> setup()</a:t>
            </a:r>
          </a:p>
          <a:p>
            <a:r>
              <a:rPr lang="en-US" dirty="0" smtClean="0"/>
              <a:t>{</a:t>
            </a:r>
          </a:p>
          <a:p>
            <a:r>
              <a:rPr lang="en-US" dirty="0" smtClean="0"/>
              <a:t>}</a:t>
            </a:r>
          </a:p>
          <a:p>
            <a:endParaRPr lang="en-US" dirty="0" smtClean="0"/>
          </a:p>
          <a:p>
            <a:r>
              <a:rPr lang="en-US" dirty="0" smtClean="0">
                <a:solidFill>
                  <a:schemeClr val="accent5"/>
                </a:solidFill>
              </a:rPr>
              <a:t>void</a:t>
            </a:r>
            <a:r>
              <a:rPr lang="en-US" dirty="0" smtClean="0"/>
              <a:t> loop()</a:t>
            </a:r>
          </a:p>
          <a:p>
            <a:r>
              <a:rPr lang="en-US" dirty="0" smtClean="0"/>
              <a:t>{</a:t>
            </a:r>
          </a:p>
          <a:p>
            <a:r>
              <a:rPr lang="en-US" dirty="0" smtClean="0"/>
              <a:t>  </a:t>
            </a:r>
            <a:r>
              <a:rPr lang="en-US" dirty="0" err="1" smtClean="0"/>
              <a:t>buzzerOn</a:t>
            </a:r>
            <a:r>
              <a:rPr lang="en-US" dirty="0" smtClean="0"/>
              <a:t>();</a:t>
            </a:r>
          </a:p>
          <a:p>
            <a:r>
              <a:rPr lang="en-US" dirty="0" smtClean="0"/>
              <a:t>  delay(</a:t>
            </a:r>
            <a:r>
              <a:rPr lang="en-US" dirty="0" smtClean="0">
                <a:solidFill>
                  <a:schemeClr val="accent3">
                    <a:lumMod val="60000"/>
                    <a:lumOff val="40000"/>
                  </a:schemeClr>
                </a:solidFill>
              </a:rPr>
              <a:t>100</a:t>
            </a:r>
            <a:r>
              <a:rPr lang="en-US" dirty="0" smtClean="0"/>
              <a:t>);</a:t>
            </a:r>
          </a:p>
          <a:p>
            <a:r>
              <a:rPr lang="en-US" dirty="0" smtClean="0"/>
              <a:t>  </a:t>
            </a:r>
            <a:r>
              <a:rPr lang="en-US" dirty="0" err="1" smtClean="0"/>
              <a:t>buzzerOff</a:t>
            </a:r>
            <a:r>
              <a:rPr lang="en-US" dirty="0" smtClean="0"/>
              <a:t>();</a:t>
            </a:r>
          </a:p>
          <a:p>
            <a:r>
              <a:rPr lang="en-US" dirty="0" smtClean="0"/>
              <a:t>  delay(</a:t>
            </a:r>
            <a:r>
              <a:rPr lang="en-US" dirty="0" smtClean="0">
                <a:solidFill>
                  <a:schemeClr val="accent3">
                    <a:lumMod val="60000"/>
                    <a:lumOff val="40000"/>
                  </a:schemeClr>
                </a:solidFill>
              </a:rPr>
              <a:t>1000</a:t>
            </a:r>
            <a:r>
              <a:rPr lang="en-US" dirty="0" smtClean="0"/>
              <a:t>);</a:t>
            </a:r>
          </a:p>
          <a:p>
            <a:r>
              <a:rPr lang="en-US" dirty="0" smtClean="0"/>
              <a:t>}</a:t>
            </a:r>
          </a:p>
          <a:p>
            <a:endParaRPr lang="en-US" dirty="0"/>
          </a:p>
        </p:txBody>
      </p:sp>
      <p:sp>
        <p:nvSpPr>
          <p:cNvPr id="12" name="TextBox 11"/>
          <p:cNvSpPr txBox="1"/>
          <p:nvPr/>
        </p:nvSpPr>
        <p:spPr>
          <a:xfrm>
            <a:off x="344360" y="1556740"/>
            <a:ext cx="4392610" cy="1354217"/>
          </a:xfrm>
          <a:prstGeom prst="rect">
            <a:avLst/>
          </a:prstGeom>
          <a:noFill/>
        </p:spPr>
        <p:txBody>
          <a:bodyPr wrap="square" rtlCol="0">
            <a:spAutoFit/>
          </a:bodyPr>
          <a:lstStyle/>
          <a:p>
            <a:pPr>
              <a:lnSpc>
                <a:spcPct val="90000"/>
              </a:lnSpc>
              <a:spcBef>
                <a:spcPts val="1200"/>
              </a:spcBef>
              <a:buFont typeface="Arial" pitchFamily="34" charset="0"/>
              <a:buChar char="•"/>
            </a:pPr>
            <a:r>
              <a:rPr lang="pl-PL" sz="2000" dirty="0" smtClean="0"/>
              <a:t> </a:t>
            </a:r>
            <a:r>
              <a:rPr lang="pl-PL" sz="2000" dirty="0" err="1" smtClean="0"/>
              <a:t>buzzerOn</a:t>
            </a:r>
            <a:r>
              <a:rPr lang="pl-PL" sz="2000" dirty="0" smtClean="0"/>
              <a:t>() – włącza </a:t>
            </a:r>
            <a:r>
              <a:rPr lang="pl-PL" sz="2000" dirty="0" err="1" smtClean="0"/>
              <a:t>buzzer</a:t>
            </a:r>
            <a:r>
              <a:rPr lang="pl-PL" sz="2000" dirty="0" smtClean="0"/>
              <a:t> (podaje na port 19 stan wysoki)</a:t>
            </a:r>
          </a:p>
          <a:p>
            <a:pPr>
              <a:lnSpc>
                <a:spcPct val="90000"/>
              </a:lnSpc>
              <a:spcBef>
                <a:spcPts val="1200"/>
              </a:spcBef>
              <a:buFont typeface="Arial" pitchFamily="34" charset="0"/>
              <a:buChar char="•"/>
            </a:pPr>
            <a:r>
              <a:rPr lang="pl-PL" sz="2000" dirty="0" smtClean="0"/>
              <a:t> </a:t>
            </a:r>
            <a:r>
              <a:rPr lang="pl-PL" sz="2000" dirty="0" err="1" smtClean="0"/>
              <a:t>buzzerOff</a:t>
            </a:r>
            <a:r>
              <a:rPr lang="pl-PL" sz="2000" dirty="0" smtClean="0"/>
              <a:t>() – wyłącza </a:t>
            </a:r>
            <a:r>
              <a:rPr lang="pl-PL" sz="2000" dirty="0" err="1" smtClean="0"/>
              <a:t>buzzer</a:t>
            </a:r>
            <a:r>
              <a:rPr lang="pl-PL" sz="2000" dirty="0" smtClean="0"/>
              <a:t> (podaje na port 19 stan niski)</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podczerwień</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169030" y="1501977"/>
            <a:ext cx="4463920" cy="4636539"/>
          </a:xfrm>
          <a:solidFill>
            <a:schemeClr val="bg1">
              <a:lumMod val="95000"/>
            </a:schemeClr>
          </a:solidFill>
        </p:spPr>
        <p:txBody>
          <a:bodyPr>
            <a:no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MeInfraredReceiver</a:t>
            </a:r>
            <a:r>
              <a:rPr lang="en-US" sz="1200" dirty="0" smtClean="0"/>
              <a:t> </a:t>
            </a:r>
            <a:r>
              <a:rPr lang="en-US" sz="1200" dirty="0" err="1" smtClean="0"/>
              <a:t>infraredReceiverDecode</a:t>
            </a:r>
            <a:r>
              <a:rPr lang="en-US" sz="1200" dirty="0" smtClean="0"/>
              <a:t>(PORT_6);</a:t>
            </a:r>
          </a:p>
          <a:p>
            <a:r>
              <a:rPr lang="en-US" sz="1200" dirty="0" smtClean="0"/>
              <a:t>void setup()</a:t>
            </a:r>
          </a:p>
          <a:p>
            <a:r>
              <a:rPr lang="en-US" sz="1200" dirty="0" smtClean="0"/>
              <a:t>{</a:t>
            </a:r>
          </a:p>
          <a:p>
            <a:r>
              <a:rPr lang="en-US" sz="1200" dirty="0" smtClean="0"/>
              <a:t>    </a:t>
            </a:r>
            <a:r>
              <a:rPr lang="en-US" sz="1200" dirty="0" err="1" smtClean="0"/>
              <a:t>infraredReceiverDecode.begin</a:t>
            </a:r>
            <a:r>
              <a:rPr lang="en-US" sz="1200" dirty="0" smtClean="0"/>
              <a:t>();</a:t>
            </a:r>
          </a:p>
          <a:p>
            <a:r>
              <a:rPr lang="en-US" sz="1200" dirty="0" smtClean="0"/>
              <a:t>}</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infraredReceiverDecode.available</a:t>
            </a:r>
            <a:r>
              <a:rPr lang="en-US" sz="1200" dirty="0" smtClean="0"/>
              <a:t>())</a:t>
            </a:r>
          </a:p>
          <a:p>
            <a:r>
              <a:rPr lang="en-US" sz="1200" dirty="0" smtClean="0"/>
              <a:t>    {</a:t>
            </a:r>
          </a:p>
          <a:p>
            <a:r>
              <a:rPr lang="en-US" sz="1200" dirty="0" smtClean="0"/>
              <a:t>        switch(</a:t>
            </a:r>
            <a:r>
              <a:rPr lang="en-US" sz="1200" dirty="0" err="1" smtClean="0"/>
              <a:t>infraredReceiverDecode.read</a:t>
            </a:r>
            <a:r>
              <a:rPr lang="en-US" sz="1200" dirty="0" smtClean="0"/>
              <a:t>())</a:t>
            </a:r>
          </a:p>
          <a:p>
            <a:r>
              <a:rPr lang="en-US" sz="1200" dirty="0" smtClean="0"/>
              <a:t>        {</a:t>
            </a:r>
          </a:p>
          <a:p>
            <a:r>
              <a:rPr lang="en-US" sz="1200" dirty="0" smtClean="0"/>
              <a:t>            case IR_BUTTON_A: </a:t>
            </a:r>
            <a:r>
              <a:rPr lang="en-US" sz="1200" dirty="0" err="1" smtClean="0"/>
              <a:t>buzzerOn</a:t>
            </a:r>
            <a:r>
              <a:rPr lang="en-US" sz="1200" dirty="0" smtClean="0"/>
              <a:t>(); break;</a:t>
            </a:r>
          </a:p>
          <a:p>
            <a:r>
              <a:rPr lang="en-US" sz="1200" dirty="0" smtClean="0"/>
              <a:t>            case IR_BUTTON_B: </a:t>
            </a:r>
            <a:r>
              <a:rPr lang="en-US" sz="1200" dirty="0" err="1" smtClean="0"/>
              <a:t>buzzerOff</a:t>
            </a:r>
            <a:r>
              <a:rPr lang="en-US" sz="1200" dirty="0" smtClean="0"/>
              <a:t>(); break;</a:t>
            </a:r>
          </a:p>
          <a:p>
            <a:r>
              <a:rPr lang="en-US" sz="1200" dirty="0" smtClean="0"/>
              <a:t>            default: break;</a:t>
            </a:r>
          </a:p>
          <a:p>
            <a:r>
              <a:rPr lang="en-US" sz="1200" dirty="0" smtClean="0"/>
              <a:t>        }</a:t>
            </a:r>
          </a:p>
          <a:p>
            <a:r>
              <a:rPr lang="en-US" sz="1200" dirty="0" smtClean="0"/>
              <a:t>    }</a:t>
            </a:r>
          </a:p>
          <a:p>
            <a:r>
              <a:rPr lang="en-US" sz="1200" dirty="0" smtClean="0"/>
              <a:t>}</a:t>
            </a:r>
            <a:endParaRPr lang="en-US" sz="1200" dirty="0"/>
          </a:p>
        </p:txBody>
      </p:sp>
      <p:sp>
        <p:nvSpPr>
          <p:cNvPr id="10" name="TextBox 9"/>
          <p:cNvSpPr txBox="1"/>
          <p:nvPr/>
        </p:nvSpPr>
        <p:spPr>
          <a:xfrm>
            <a:off x="632400" y="1484730"/>
            <a:ext cx="4320600" cy="2031325"/>
          </a:xfrm>
          <a:prstGeom prst="rect">
            <a:avLst/>
          </a:prstGeom>
          <a:noFill/>
        </p:spPr>
        <p:txBody>
          <a:bodyPr wrap="square" rtlCol="0">
            <a:spAutoFit/>
          </a:bodyPr>
          <a:lstStyle/>
          <a:p>
            <a:pPr>
              <a:lnSpc>
                <a:spcPct val="90000"/>
              </a:lnSpc>
              <a:buFontTx/>
              <a:buChar char="-"/>
            </a:pPr>
            <a:r>
              <a:rPr lang="pl-PL" sz="2000" dirty="0" smtClean="0"/>
              <a:t> </a:t>
            </a:r>
            <a:r>
              <a:rPr lang="pl-PL" sz="2000" dirty="0" err="1" smtClean="0"/>
              <a:t>available</a:t>
            </a:r>
            <a:r>
              <a:rPr lang="pl-PL" sz="2000" dirty="0" smtClean="0"/>
              <a:t>() – zwraca ilość gotowych odebranych danych znajdujących się w buforze – maksymalna wielkość </a:t>
            </a:r>
            <a:r>
              <a:rPr lang="pl-PL" sz="2000" dirty="0" err="1" smtClean="0"/>
              <a:t>buffora</a:t>
            </a:r>
            <a:r>
              <a:rPr lang="pl-PL" sz="2000" dirty="0" smtClean="0"/>
              <a:t> to 64 bajty</a:t>
            </a:r>
          </a:p>
          <a:p>
            <a:pPr>
              <a:lnSpc>
                <a:spcPct val="90000"/>
              </a:lnSpc>
              <a:buFontTx/>
              <a:buChar char="-"/>
            </a:pPr>
            <a:endParaRPr lang="pl-PL" sz="2000" dirty="0" smtClean="0"/>
          </a:p>
          <a:p>
            <a:pPr>
              <a:lnSpc>
                <a:spcPct val="90000"/>
              </a:lnSpc>
              <a:buFontTx/>
              <a:buChar char="-"/>
            </a:pPr>
            <a:r>
              <a:rPr lang="pl-PL" sz="2000" dirty="0" smtClean="0"/>
              <a:t> </a:t>
            </a:r>
            <a:r>
              <a:rPr lang="pl-PL" sz="2000" dirty="0" err="1" smtClean="0"/>
              <a:t>read</a:t>
            </a:r>
            <a:r>
              <a:rPr lang="pl-PL" sz="2000" dirty="0" smtClean="0"/>
              <a:t>() – zwraca pierwszy bajt z </a:t>
            </a:r>
            <a:r>
              <a:rPr lang="pl-PL" sz="2000" dirty="0" err="1" smtClean="0"/>
              <a:t>buffora</a:t>
            </a:r>
            <a:r>
              <a:rPr lang="pl-PL" sz="2000" dirty="0" smtClean="0"/>
              <a:t>; gdy </a:t>
            </a:r>
            <a:r>
              <a:rPr lang="pl-PL" sz="2000" dirty="0" err="1" smtClean="0"/>
              <a:t>buffor</a:t>
            </a:r>
            <a:r>
              <a:rPr lang="pl-PL" sz="2000" dirty="0" smtClean="0"/>
              <a:t> pusty to -1</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a:t>
            </a:r>
            <a:r>
              <a:rPr lang="pl-PL" dirty="0" smtClean="0"/>
              <a:t>zbliżeniowy (ultradźwiękowy)</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5385060" y="1501977"/>
            <a:ext cx="4247890" cy="4636539"/>
          </a:xfrm>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smtClean="0"/>
              <a:t>const </a:t>
            </a:r>
            <a:r>
              <a:rPr lang="en-US" sz="1200" dirty="0" err="1" smtClean="0"/>
              <a:t>int</a:t>
            </a:r>
            <a:r>
              <a:rPr lang="en-US" sz="1200" dirty="0" smtClean="0"/>
              <a:t> ALARM_DISTANCE_CM = 15;</a:t>
            </a:r>
          </a:p>
          <a:p>
            <a:endParaRPr lang="en-US" sz="1200" dirty="0" smtClean="0"/>
          </a:p>
          <a:p>
            <a:r>
              <a:rPr lang="en-US" sz="1200" dirty="0" err="1" smtClean="0"/>
              <a:t>MeUltrasonicSensor</a:t>
            </a:r>
            <a:r>
              <a:rPr lang="en-US" sz="1200" dirty="0" smtClean="0"/>
              <a:t> </a:t>
            </a:r>
            <a:r>
              <a:rPr lang="en-US" sz="1200" dirty="0" err="1" smtClean="0"/>
              <a:t>ultraSensor</a:t>
            </a:r>
            <a:r>
              <a:rPr lang="en-US" sz="1200" dirty="0" smtClean="0"/>
              <a:t>(PORT_7);</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ultraSensor.distanceCm</a:t>
            </a:r>
            <a:r>
              <a:rPr lang="en-US" sz="1200" dirty="0" smtClean="0"/>
              <a:t>() &lt; ALARM_DISTANCE_CM)</a:t>
            </a:r>
          </a:p>
          <a:p>
            <a:r>
              <a:rPr lang="en-US" sz="1200" dirty="0" smtClean="0"/>
              <a:t>    {</a:t>
            </a:r>
          </a:p>
          <a:p>
            <a:r>
              <a:rPr lang="en-US" sz="1200" dirty="0" smtClean="0"/>
              <a:t>        </a:t>
            </a:r>
            <a:r>
              <a:rPr lang="en-US" sz="1200" dirty="0" err="1" smtClean="0"/>
              <a:t>buzzerOn</a:t>
            </a:r>
            <a:r>
              <a:rPr lang="en-US" sz="1200" dirty="0" smtClean="0"/>
              <a:t>();</a:t>
            </a:r>
          </a:p>
          <a:p>
            <a:r>
              <a:rPr lang="en-US" sz="1200" dirty="0" smtClean="0"/>
              <a:t>    }</a:t>
            </a:r>
          </a:p>
          <a:p>
            <a:r>
              <a:rPr lang="en-US" sz="1200" dirty="0" smtClean="0"/>
              <a:t>    else</a:t>
            </a:r>
          </a:p>
          <a:p>
            <a:r>
              <a:rPr lang="en-US" sz="1200" dirty="0" smtClean="0"/>
              <a:t>    {</a:t>
            </a:r>
          </a:p>
          <a:p>
            <a:r>
              <a:rPr lang="en-US" sz="1200" dirty="0" smtClean="0"/>
              <a:t>        </a:t>
            </a:r>
            <a:r>
              <a:rPr lang="en-US" sz="1200" dirty="0" err="1" smtClean="0"/>
              <a:t>buzzerOff</a:t>
            </a:r>
            <a:r>
              <a:rPr lang="en-US" sz="1200" dirty="0" smtClean="0"/>
              <a:t>();</a:t>
            </a:r>
          </a:p>
          <a:p>
            <a:r>
              <a:rPr lang="en-US" sz="1200" dirty="0" smtClean="0"/>
              <a:t>    }</a:t>
            </a:r>
          </a:p>
          <a:p>
            <a:r>
              <a:rPr lang="en-US" sz="1200" dirty="0" smtClean="0"/>
              <a:t>}</a:t>
            </a:r>
            <a:endParaRPr lang="en-US" sz="1200" dirty="0"/>
          </a:p>
        </p:txBody>
      </p:sp>
      <p:sp>
        <p:nvSpPr>
          <p:cNvPr id="10" name="TextBox 9"/>
          <p:cNvSpPr txBox="1"/>
          <p:nvPr/>
        </p:nvSpPr>
        <p:spPr>
          <a:xfrm>
            <a:off x="488380" y="1484730"/>
            <a:ext cx="4752660" cy="3693319"/>
          </a:xfrm>
          <a:prstGeom prst="rect">
            <a:avLst/>
          </a:prstGeom>
          <a:noFill/>
        </p:spPr>
        <p:txBody>
          <a:bodyPr wrap="square" rtlCol="0">
            <a:spAutoFit/>
          </a:bodyPr>
          <a:lstStyle/>
          <a:p>
            <a:pPr>
              <a:lnSpc>
                <a:spcPct val="90000"/>
              </a:lnSpc>
              <a:buFontTx/>
              <a:buChar char="-"/>
            </a:pPr>
            <a:r>
              <a:rPr lang="pl-PL" sz="2000" dirty="0" smtClean="0"/>
              <a:t> </a:t>
            </a:r>
            <a:r>
              <a:rPr lang="pl-PL" sz="2000" dirty="0" err="1" smtClean="0"/>
              <a:t>distanceCm</a:t>
            </a:r>
            <a:r>
              <a:rPr lang="pl-PL" sz="2000" dirty="0" smtClean="0"/>
              <a:t>() – podaje </a:t>
            </a:r>
            <a:r>
              <a:rPr lang="pl-PL" sz="2000" dirty="0" err="1" smtClean="0"/>
              <a:t>odleglość</a:t>
            </a:r>
            <a:r>
              <a:rPr lang="pl-PL" sz="2000" dirty="0" smtClean="0"/>
              <a:t> sensora od celu</a:t>
            </a:r>
          </a:p>
          <a:p>
            <a:pPr>
              <a:lnSpc>
                <a:spcPct val="90000"/>
              </a:lnSpc>
              <a:buFontTx/>
              <a:buChar char="-"/>
            </a:pPr>
            <a:endParaRPr lang="pl-PL" sz="2000" dirty="0" smtClean="0"/>
          </a:p>
          <a:p>
            <a:pPr>
              <a:lnSpc>
                <a:spcPct val="90000"/>
              </a:lnSpc>
              <a:buFontTx/>
              <a:buChar char="-"/>
            </a:pPr>
            <a:r>
              <a:rPr lang="pl-PL" sz="2000" dirty="0" smtClean="0"/>
              <a:t> d</a:t>
            </a:r>
            <a:r>
              <a:rPr lang="pl-PL" sz="2000" dirty="0" smtClean="0"/>
              <a:t>ziałanie odbywa się poprzez podanie stanu wysokiego do czujnika powodującego wysłanie dźwięku o zadanej częstotliwości. Następnie powrócenie do stanu niskiego powracając do poprzedniej częstotliwości i nasłuchując, aż dźwięk z zadaną częstotliwością powróci do sensora. Czas po jakim wróci sygnał oznacz odległość.</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8227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a:t>
            </a:r>
            <a:r>
              <a:rPr lang="pl-PL" dirty="0" smtClean="0"/>
              <a:t>koloru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5385060" y="1501977"/>
            <a:ext cx="4247890" cy="4636539"/>
          </a:xfrm>
          <a:solidFill>
            <a:schemeClr val="bg1">
              <a:lumMod val="95000"/>
            </a:schemeClr>
          </a:solidFill>
        </p:spPr>
        <p:txBody>
          <a:bodyPr>
            <a:normAutofit/>
          </a:bodyPr>
          <a:lstStyle/>
          <a:p>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421</Words>
  <Application>Microsoft Office PowerPoint</Application>
  <PresentationFormat>A4 Paper (210x297 mm)</PresentationFormat>
  <Paragraphs>103</Paragraphs>
  <Slides>7</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1" baseType="lpstr">
      <vt:lpstr>Blank</vt:lpstr>
      <vt:lpstr>Closing slides</vt:lpstr>
      <vt:lpstr>Section break</vt:lpstr>
      <vt:lpstr>think-cell Slide</vt:lpstr>
      <vt:lpstr>Code::Blocks </vt:lpstr>
      <vt:lpstr>Code::Blocks – wgranie programu</vt:lpstr>
      <vt:lpstr>Code::Blocks - buzzer</vt:lpstr>
      <vt:lpstr>Code::Blocks – podczerwień</vt:lpstr>
      <vt:lpstr>Code::Blocks – czujnik zbliżeniowy (ultradźwiękowy)</vt:lpstr>
      <vt:lpstr>Code::Blocks – czujnik koloru</vt:lpstr>
      <vt:lpstr>Slide 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Jacek Cząstkiewicz</dc:creator>
  <cp:lastModifiedBy>Lukasz Gadomski</cp:lastModifiedBy>
  <cp:revision>57</cp:revision>
  <dcterms:created xsi:type="dcterms:W3CDTF">2015-02-22T11:40:52Z</dcterms:created>
  <dcterms:modified xsi:type="dcterms:W3CDTF">2015-06-18T13:16:49Z</dcterms:modified>
</cp:coreProperties>
</file>