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45.xml" ContentType="application/vnd.openxmlformats-officedocument.presentationml.tags+xml"/>
  <Override PartName="/ppt/tags/tag54.xml" ContentType="application/vnd.openxmlformats-officedocument.presentationml.tags+xml"/>
  <Override PartName="/ppt/tags/tag6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6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tags/tag59.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10"/>
  </p:notesMasterIdLst>
  <p:handoutMasterIdLst>
    <p:handoutMasterId r:id="rId11"/>
  </p:handoutMasterIdLst>
  <p:sldIdLst>
    <p:sldId id="347" r:id="rId4"/>
    <p:sldId id="349" r:id="rId5"/>
    <p:sldId id="348" r:id="rId6"/>
    <p:sldId id="350" r:id="rId7"/>
    <p:sldId id="354" r:id="rId8"/>
    <p:sldId id="329" r:id="rId9"/>
  </p:sldIdLst>
  <p:sldSz cx="9906000" cy="6858000" type="A4"/>
  <p:notesSz cx="6896100" cy="10033000"/>
  <p:custDataLst>
    <p:tags r:id="rId1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0000"/>
    <a:srgbClr val="A2BFAF"/>
    <a:srgbClr val="ACB7B2"/>
    <a:srgbClr val="AF1C63"/>
    <a:srgbClr val="6A9529"/>
    <a:srgbClr val="00A0D6"/>
    <a:srgbClr val="0085B3"/>
    <a:srgbClr val="005B7C"/>
    <a:srgbClr val="90909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4621" autoAdjust="0"/>
  </p:normalViewPr>
  <p:slideViewPr>
    <p:cSldViewPr>
      <p:cViewPr>
        <p:scale>
          <a:sx n="90" d="100"/>
          <a:sy n="90" d="100"/>
        </p:scale>
        <p:origin x="-1282" y="-62"/>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4062" y="-102"/>
      </p:cViewPr>
      <p:guideLst>
        <p:guide orient="horz" pos="3161"/>
        <p:guide pos="2173"/>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6/17/2015</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2.gi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13.v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14.vml"/><Relationship Id="rId6" Type="http://schemas.openxmlformats.org/officeDocument/2006/relationships/image" Target="../media/image13.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vmlDrawing" Target="../drawings/vmlDrawing15.v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6.vml"/><Relationship Id="rId6" Type="http://schemas.openxmlformats.org/officeDocument/2006/relationships/image" Target="../media/image13.png"/><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jpeg"/><Relationship Id="rId2" Type="http://schemas.openxmlformats.org/officeDocument/2006/relationships/tags" Target="../tags/tag54.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3.xml"/><Relationship Id="rId4" Type="http://schemas.openxmlformats.org/officeDocument/2006/relationships/tags" Target="../tags/tag56.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5.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gi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4.emf"/><Relationship Id="rId5" Type="http://schemas.openxmlformats.org/officeDocument/2006/relationships/tags" Target="../tags/tag18.xml"/><Relationship Id="rId10" Type="http://schemas.openxmlformats.org/officeDocument/2006/relationships/oleObject" Target="../embeddings/oleObject3.bin"/><Relationship Id="rId4" Type="http://schemas.openxmlformats.org/officeDocument/2006/relationships/tags" Target="../tags/tag17.xml"/><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8" imgW="360" imgH="360" progId="">
              <p:embed/>
            </p:oleObj>
          </a:graphicData>
        </a:graphic>
      </p:graphicFrame>
      <p:grpSp>
        <p:nvGrpSpPr>
          <p:cNvPr id="2" name="Group 351"/>
          <p:cNvGrpSpPr/>
          <p:nvPr userDrawn="1">
            <p:custDataLst>
              <p:tags r:id="rId2"/>
            </p:custDataLst>
          </p:nvPr>
        </p:nvGrpSpPr>
        <p:grpSpPr>
          <a:xfrm>
            <a:off x="5781928" y="3258545"/>
            <a:ext cx="3701555"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36" name="Rectangle 335"/>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62818"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8"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40" name="Rectangle 33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073"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4" imgW="360" imgH="360" progId="">
              <p:embed/>
            </p:oleObj>
          </a:graphicData>
        </a:graphic>
      </p:graphicFrame>
      <p:sp>
        <p:nvSpPr>
          <p:cNvPr id="5" name="Rectangle 4"/>
          <p:cNvSpPr/>
          <p:nvPr userDrawn="1">
            <p:custDataLst>
              <p:tags r:id="rId2"/>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6" imgW="360" imgH="360" progId="">
              <p:embed/>
            </p:oleObj>
          </a:graphicData>
        </a:graphic>
      </p:graphicFrame>
      <p:pic>
        <p:nvPicPr>
          <p:cNvPr id="8" name="Image 5" descr="test5.jpg"/>
          <p:cNvPicPr>
            <a:picLocks noChangeAspect="1"/>
          </p:cNvPicPr>
          <p:nvPr userDrawn="1">
            <p:custDataLst>
              <p:tags r:id="rId2"/>
            </p:custDataLst>
          </p:nvPr>
        </p:nvPicPr>
        <p:blipFill>
          <a:blip r:embed="rId7" cstate="print"/>
          <a:srcRect l="240" t="16548" r="380" b="511"/>
          <a:stretch>
            <a:fillRect/>
          </a:stretch>
        </p:blipFill>
        <p:spPr>
          <a:xfrm>
            <a:off x="0" y="0"/>
            <a:ext cx="9906000" cy="4850150"/>
          </a:xfrm>
          <a:prstGeom prst="rect">
            <a:avLst/>
          </a:prstGeom>
        </p:spPr>
      </p:pic>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WKS_makeblock - Copy.pptx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6674"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WKS_makeblock - Copy.pptx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1554" name="think-cell Slide" r:id="rId4"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WKS_makeblock - Copy.pptx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WKS_makeblock - Copy.pptx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WKS_makeblock - Copy.pptx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131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WKS_makeblock - Copy.pptx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WKS_makeblock - Copy.pptx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gif"/><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slideLayout" Target="../slideLayouts/slideLayout13.xml"/><Relationship Id="rId21" Type="http://schemas.openxmlformats.org/officeDocument/2006/relationships/hyperlink" Target="http://www.linkedin.com/company/capgemini" TargetMode="External"/><Relationship Id="rId7" Type="http://schemas.openxmlformats.org/officeDocument/2006/relationships/vmlDrawing" Target="../drawings/vmlDrawing12.vml"/><Relationship Id="rId12" Type="http://schemas.openxmlformats.org/officeDocument/2006/relationships/tags" Target="../tags/tag34.xml"/><Relationship Id="rId17" Type="http://schemas.openxmlformats.org/officeDocument/2006/relationships/oleObject" Target="../embeddings/oleObject12.bin"/><Relationship Id="rId25" Type="http://schemas.openxmlformats.org/officeDocument/2006/relationships/hyperlink" Target="http://www.youtube.com/capgemini" TargetMode="External"/><Relationship Id="rId2" Type="http://schemas.openxmlformats.org/officeDocument/2006/relationships/slideLayout" Target="../slideLayouts/slideLayout12.xml"/><Relationship Id="rId16" Type="http://schemas.openxmlformats.org/officeDocument/2006/relationships/tags" Target="../tags/tag38.xml"/><Relationship Id="rId20" Type="http://schemas.openxmlformats.org/officeDocument/2006/relationships/image" Target="../media/image8.png"/><Relationship Id="rId29" Type="http://schemas.openxmlformats.org/officeDocument/2006/relationships/image" Target="../media/image2.gif"/><Relationship Id="rId1" Type="http://schemas.openxmlformats.org/officeDocument/2006/relationships/slideLayout" Target="../slideLayouts/slideLayout11.xml"/><Relationship Id="rId6" Type="http://schemas.openxmlformats.org/officeDocument/2006/relationships/theme" Target="../theme/theme2.xml"/><Relationship Id="rId11" Type="http://schemas.openxmlformats.org/officeDocument/2006/relationships/tags" Target="../tags/tag33.xml"/><Relationship Id="rId24" Type="http://schemas.openxmlformats.org/officeDocument/2006/relationships/image" Target="../media/image10.png"/><Relationship Id="rId5" Type="http://schemas.openxmlformats.org/officeDocument/2006/relationships/slideLayout" Target="../slideLayouts/slideLayout15.xml"/><Relationship Id="rId15" Type="http://schemas.openxmlformats.org/officeDocument/2006/relationships/tags" Target="../tags/tag37.xml"/><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2.xml"/><Relationship Id="rId19" Type="http://schemas.openxmlformats.org/officeDocument/2006/relationships/hyperlink" Target="http://www.facebook.com/Capgemini" TargetMode="External"/><Relationship Id="rId4" Type="http://schemas.openxmlformats.org/officeDocument/2006/relationships/slideLayout" Target="../slideLayouts/slideLayout14.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oleObject" Target="../embeddings/oleObject18.bin"/><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20" imgW="360" imgH="360" progId="">
              <p:embed/>
            </p:oleObj>
          </a:graphicData>
        </a:graphic>
      </p:graphicFrame>
      <p:pic>
        <p:nvPicPr>
          <p:cNvPr id="21" name="Picture 20" descr="Capgemini_Untransparent.gif"/>
          <p:cNvPicPr>
            <a:picLocks noChangeAspect="1"/>
          </p:cNvPicPr>
          <p:nvPr>
            <p:custDataLst>
              <p:tags r:id="rId13"/>
            </p:custDataLst>
          </p:nvPr>
        </p:nvPicPr>
        <p:blipFill>
          <a:blip r:embed="rId21"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4"/>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5"/>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7"/>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7" name="Footer Placeholder 16"/>
          <p:cNvSpPr>
            <a:spLocks noGrp="1"/>
          </p:cNvSpPr>
          <p:nvPr>
            <p:ph type="ftr" sz="quarter" idx="3"/>
            <p:custDataLst>
              <p:tags r:id="rId18"/>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WKS_makeblock - Copy.pptx</a:t>
            </a:r>
            <a:endParaRPr lang="de-DE"/>
          </a:p>
        </p:txBody>
      </p:sp>
      <p:sp>
        <p:nvSpPr>
          <p:cNvPr id="18" name="Slide Number Placeholder 17"/>
          <p:cNvSpPr>
            <a:spLocks noGrp="1"/>
          </p:cNvSpPr>
          <p:nvPr>
            <p:ph type="sldNum" sz="quarter" idx="4"/>
            <p:custDataLst>
              <p:tags r:id="rId19"/>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7" imgW="360" imgH="360" progId="">
              <p:embed/>
            </p:oleObj>
          </a:graphicData>
        </a:graphic>
      </p:graphicFrame>
      <p:sp>
        <p:nvSpPr>
          <p:cNvPr id="357" name="Rectangle 7"/>
          <p:cNvSpPr/>
          <p:nvPr>
            <p:custDataLst>
              <p:tags r:id="rId8"/>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rrowheads="1"/>
          </p:cNvPicPr>
          <p:nvPr>
            <p:custDataLst>
              <p:tags r:id="rId9"/>
            </p:custDataLst>
          </p:nvPr>
        </p:nvPicPr>
        <p:blipFill>
          <a:blip r:embed="rId18" cstate="email"/>
          <a:srcRect/>
          <a:stretch>
            <a:fillRect/>
          </a:stretch>
        </p:blipFill>
        <p:spPr bwMode="auto">
          <a:xfrm>
            <a:off x="5457070" y="1125047"/>
            <a:ext cx="3763570" cy="313227"/>
          </a:xfrm>
          <a:prstGeom prst="rect">
            <a:avLst/>
          </a:prstGeom>
          <a:noFill/>
        </p:spPr>
      </p:pic>
      <p:sp>
        <p:nvSpPr>
          <p:cNvPr id="15" name="Rectangle 14"/>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Capgemini_Untransparent.gif"/>
          <p:cNvPicPr>
            <a:picLocks noChangeAspect="1"/>
          </p:cNvPicPr>
          <p:nvPr>
            <p:custDataLst>
              <p:tags r:id="rId16"/>
            </p:custDataLst>
          </p:nvPr>
        </p:nvPicPr>
        <p:blipFill>
          <a:blip r:embed="rId29"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4.png"/><Relationship Id="rId2" Type="http://schemas.openxmlformats.org/officeDocument/2006/relationships/tags" Target="../tags/tag59.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6.xml"/><Relationship Id="rId7" Type="http://schemas.openxmlformats.org/officeDocument/2006/relationships/image" Target="../media/image16.png"/><Relationship Id="rId2" Type="http://schemas.openxmlformats.org/officeDocument/2006/relationships/tags" Target="../tags/tag61.xml"/><Relationship Id="rId1" Type="http://schemas.openxmlformats.org/officeDocument/2006/relationships/vmlDrawing" Target="../drawings/vmlDrawing22.vml"/><Relationship Id="rId6" Type="http://schemas.openxmlformats.org/officeDocument/2006/relationships/image" Target="../media/image15.png"/><Relationship Id="rId5" Type="http://schemas.openxmlformats.org/officeDocument/2006/relationships/oleObject" Target="../embeddings/oleObject22.bin"/><Relationship Id="rId4" Type="http://schemas.openxmlformats.org/officeDocument/2006/relationships/notesSlide" Target="../notesSlides/notesSlide2.xml"/><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vmlDrawing" Target="../drawings/vmlDrawing23.vml"/><Relationship Id="rId5" Type="http://schemas.openxmlformats.org/officeDocument/2006/relationships/oleObject" Target="../embeddings/oleObject2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3.xml"/><Relationship Id="rId1" Type="http://schemas.openxmlformats.org/officeDocument/2006/relationships/vmlDrawing" Target="../drawings/vmlDrawing24.vml"/><Relationship Id="rId5" Type="http://schemas.openxmlformats.org/officeDocument/2006/relationships/oleObject" Target="../embeddings/oleObject2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vmlDrawing" Target="../drawings/vmlDrawing25.vml"/><Relationship Id="rId5" Type="http://schemas.openxmlformats.org/officeDocument/2006/relationships/oleObject" Target="../embeddings/oleObject2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26.vml"/><Relationship Id="rId4"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1010" name="think-cell Slide" r:id="rId6"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en-GB" dirty="0" smtClean="0"/>
              <a:t> </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1</a:t>
            </a:fld>
            <a:endParaRPr lang="en-GB"/>
          </a:p>
        </p:txBody>
      </p:sp>
      <p:sp>
        <p:nvSpPr>
          <p:cNvPr id="9" name="Footer Placeholder 8"/>
          <p:cNvSpPr>
            <a:spLocks noGrp="1"/>
          </p:cNvSpPr>
          <p:nvPr>
            <p:ph type="ftr" sz="quarter" idx="12"/>
          </p:nvPr>
        </p:nvSpPr>
        <p:spPr/>
        <p:txBody>
          <a:bodyPr/>
          <a:lstStyle/>
          <a:p>
            <a:r>
              <a:rPr lang="en-GB" smtClean="0"/>
              <a:t>WKS_makeblock - Copy.pptx</a:t>
            </a:r>
            <a:endParaRPr lang="en-GB" dirty="0"/>
          </a:p>
        </p:txBody>
      </p:sp>
      <p:sp>
        <p:nvSpPr>
          <p:cNvPr id="3" name="Espace réservé du contenu 2"/>
          <p:cNvSpPr>
            <a:spLocks noGrp="1"/>
          </p:cNvSpPr>
          <p:nvPr>
            <p:ph sz="quarter" idx="13"/>
            <p:custDataLst>
              <p:tags r:id="rId3"/>
            </p:custDataLst>
          </p:nvPr>
        </p:nvSpPr>
        <p:spPr>
          <a:xfrm>
            <a:off x="273050" y="1412721"/>
            <a:ext cx="4823970" cy="4752659"/>
          </a:xfrm>
        </p:spPr>
        <p:txBody>
          <a:bodyPr>
            <a:normAutofit/>
          </a:bodyPr>
          <a:lstStyle/>
          <a:p>
            <a:pPr>
              <a:buFont typeface="Arial" pitchFamily="34" charset="0"/>
              <a:buChar char="•"/>
            </a:pPr>
            <a:r>
              <a:rPr lang="pl-PL" sz="2400" dirty="0" smtClean="0"/>
              <a:t> Wieloplatformowe, </a:t>
            </a:r>
            <a:r>
              <a:rPr lang="pl-PL" sz="2400" dirty="0" err="1" smtClean="0"/>
              <a:t>open-sourcowe</a:t>
            </a:r>
            <a:r>
              <a:rPr lang="pl-PL" sz="2400" dirty="0" smtClean="0"/>
              <a:t> IDE do pisania w języku C/C++</a:t>
            </a:r>
          </a:p>
          <a:p>
            <a:pPr>
              <a:buFont typeface="Arial" pitchFamily="34" charset="0"/>
              <a:buChar char="•"/>
            </a:pPr>
            <a:r>
              <a:rPr lang="pl-PL" sz="2400" dirty="0" smtClean="0"/>
              <a:t> </a:t>
            </a:r>
            <a:r>
              <a:rPr lang="pl-PL" sz="2400" dirty="0" smtClean="0"/>
              <a:t>Posiada uzupełnianie składni, proste narzędzia do </a:t>
            </a:r>
            <a:r>
              <a:rPr lang="pl-PL" sz="2400" dirty="0" err="1" smtClean="0"/>
              <a:t>refactoringu</a:t>
            </a:r>
            <a:r>
              <a:rPr lang="pl-PL" sz="2400" dirty="0" smtClean="0"/>
              <a:t> oraz kolorowanie składni</a:t>
            </a:r>
          </a:p>
          <a:p>
            <a:pPr>
              <a:buFont typeface="Arial" pitchFamily="34" charset="0"/>
              <a:buChar char="•"/>
            </a:pPr>
            <a:r>
              <a:rPr lang="pl-PL" sz="2400" dirty="0" smtClean="0"/>
              <a:t> Wspiera ułatwienia w programowaniu z użyciem konkretnej poprzez rozszerzenia</a:t>
            </a:r>
          </a:p>
          <a:p>
            <a:pPr>
              <a:buFont typeface="Arial" pitchFamily="34" charset="0"/>
              <a:buChar char="•"/>
            </a:pPr>
            <a:r>
              <a:rPr lang="pl-PL" sz="2400" dirty="0" smtClean="0"/>
              <a:t> Możliwość użycia różnych kompilatorów</a:t>
            </a:r>
          </a:p>
          <a:p>
            <a:pPr>
              <a:buFont typeface="Arial" pitchFamily="34" charset="0"/>
              <a:buChar char="•"/>
            </a:pPr>
            <a:endParaRPr lang="pl-PL" sz="2400" dirty="0" smtClean="0"/>
          </a:p>
        </p:txBody>
      </p:sp>
      <p:pic>
        <p:nvPicPr>
          <p:cNvPr id="171011" name="Picture 3" descr="C:\Users\lgadomsk\Desktop\Capture.PNG"/>
          <p:cNvPicPr>
            <a:picLocks noChangeAspect="1" noChangeArrowheads="1"/>
          </p:cNvPicPr>
          <p:nvPr/>
        </p:nvPicPr>
        <p:blipFill>
          <a:blip r:embed="rId7"/>
          <a:srcRect/>
          <a:stretch>
            <a:fillRect/>
          </a:stretch>
        </p:blipFill>
        <p:spPr bwMode="auto">
          <a:xfrm>
            <a:off x="5313050" y="2348850"/>
            <a:ext cx="6742044" cy="365545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305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wgranie programu</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2</a:t>
            </a:fld>
            <a:endParaRPr lang="en-GB"/>
          </a:p>
        </p:txBody>
      </p:sp>
      <p:sp>
        <p:nvSpPr>
          <p:cNvPr id="9" name="Footer Placeholder 8"/>
          <p:cNvSpPr>
            <a:spLocks noGrp="1"/>
          </p:cNvSpPr>
          <p:nvPr>
            <p:ph type="ftr" sz="quarter" idx="12"/>
          </p:nvPr>
        </p:nvSpPr>
        <p:spPr/>
        <p:txBody>
          <a:bodyPr/>
          <a:lstStyle/>
          <a:p>
            <a:r>
              <a:rPr lang="en-GB" smtClean="0"/>
              <a:t>WKS_makeblock - Copy.pptx</a:t>
            </a:r>
            <a:endParaRPr lang="en-GB" dirty="0"/>
          </a:p>
        </p:txBody>
      </p:sp>
      <p:pic>
        <p:nvPicPr>
          <p:cNvPr id="173059" name="Picture 3"/>
          <p:cNvPicPr>
            <a:picLocks noGrp="1" noChangeAspect="1" noChangeArrowheads="1"/>
          </p:cNvPicPr>
          <p:nvPr>
            <p:ph sz="quarter" idx="13"/>
          </p:nvPr>
        </p:nvPicPr>
        <p:blipFill>
          <a:blip r:embed="rId6"/>
          <a:srcRect/>
          <a:stretch>
            <a:fillRect/>
          </a:stretch>
        </p:blipFill>
        <p:spPr bwMode="auto">
          <a:xfrm>
            <a:off x="1208480" y="1340710"/>
            <a:ext cx="2255520" cy="281940"/>
          </a:xfrm>
          <a:prstGeom prst="rect">
            <a:avLst/>
          </a:prstGeom>
          <a:noFill/>
          <a:ln w="9525">
            <a:noFill/>
            <a:miter lim="800000"/>
            <a:headEnd/>
            <a:tailEnd/>
          </a:ln>
        </p:spPr>
      </p:pic>
      <p:pic>
        <p:nvPicPr>
          <p:cNvPr id="173060" name="Picture 4"/>
          <p:cNvPicPr>
            <a:picLocks noChangeAspect="1" noChangeArrowheads="1"/>
          </p:cNvPicPr>
          <p:nvPr/>
        </p:nvPicPr>
        <p:blipFill>
          <a:blip r:embed="rId7"/>
          <a:srcRect/>
          <a:stretch>
            <a:fillRect/>
          </a:stretch>
        </p:blipFill>
        <p:spPr bwMode="auto">
          <a:xfrm>
            <a:off x="416370" y="1988800"/>
            <a:ext cx="3791022" cy="3438915"/>
          </a:xfrm>
          <a:prstGeom prst="rect">
            <a:avLst/>
          </a:prstGeom>
          <a:noFill/>
          <a:ln w="9525">
            <a:noFill/>
            <a:miter lim="800000"/>
            <a:headEnd/>
            <a:tailEnd/>
          </a:ln>
        </p:spPr>
      </p:pic>
      <p:sp>
        <p:nvSpPr>
          <p:cNvPr id="13" name="Oval 12"/>
          <p:cNvSpPr/>
          <p:nvPr/>
        </p:nvSpPr>
        <p:spPr>
          <a:xfrm>
            <a:off x="1496520" y="1340710"/>
            <a:ext cx="216030" cy="288040"/>
          </a:xfrm>
          <a:prstGeom prst="ellipse">
            <a:avLst/>
          </a:prstGeom>
          <a:solidFill>
            <a:srgbClr val="92D050">
              <a:alpha val="75000"/>
            </a:srgb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4" name="Down Arrow 13"/>
          <p:cNvSpPr/>
          <p:nvPr/>
        </p:nvSpPr>
        <p:spPr>
          <a:xfrm>
            <a:off x="1496520" y="1628750"/>
            <a:ext cx="216030" cy="360050"/>
          </a:xfrm>
          <a:prstGeom prst="downArrow">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5" name="TextBox 14"/>
          <p:cNvSpPr txBox="1"/>
          <p:nvPr/>
        </p:nvSpPr>
        <p:spPr>
          <a:xfrm>
            <a:off x="416370" y="5517290"/>
            <a:ext cx="3667992" cy="480131"/>
          </a:xfrm>
          <a:prstGeom prst="rect">
            <a:avLst/>
          </a:prstGeom>
          <a:noFill/>
        </p:spPr>
        <p:txBody>
          <a:bodyPr wrap="none" rtlCol="0">
            <a:spAutoFit/>
          </a:bodyPr>
          <a:lstStyle/>
          <a:p>
            <a:pPr>
              <a:lnSpc>
                <a:spcPct val="90000"/>
              </a:lnSpc>
              <a:buFontTx/>
              <a:buChar char="-"/>
            </a:pPr>
            <a:r>
              <a:rPr lang="pl-PL" sz="1400" dirty="0" smtClean="0"/>
              <a:t>Wybrać uruchomienie programu</a:t>
            </a:r>
          </a:p>
          <a:p>
            <a:pPr>
              <a:lnSpc>
                <a:spcPct val="90000"/>
              </a:lnSpc>
              <a:buFontTx/>
              <a:buChar char="-"/>
            </a:pPr>
            <a:r>
              <a:rPr lang="pl-PL" sz="1400" dirty="0" smtClean="0"/>
              <a:t>W nowym oknie kliknąć na odpowiedni port</a:t>
            </a:r>
            <a:endParaRPr lang="en-US" sz="1400" dirty="0" smtClean="0"/>
          </a:p>
        </p:txBody>
      </p:sp>
      <p:pic>
        <p:nvPicPr>
          <p:cNvPr id="173061" name="Picture 5"/>
          <p:cNvPicPr>
            <a:picLocks noChangeAspect="1" noChangeArrowheads="1"/>
          </p:cNvPicPr>
          <p:nvPr/>
        </p:nvPicPr>
        <p:blipFill>
          <a:blip r:embed="rId8"/>
          <a:srcRect/>
          <a:stretch>
            <a:fillRect/>
          </a:stretch>
        </p:blipFill>
        <p:spPr bwMode="auto">
          <a:xfrm>
            <a:off x="5385060" y="1340710"/>
            <a:ext cx="3057525" cy="1009650"/>
          </a:xfrm>
          <a:prstGeom prst="rect">
            <a:avLst/>
          </a:prstGeom>
          <a:noFill/>
          <a:ln w="9525">
            <a:noFill/>
            <a:miter lim="800000"/>
            <a:headEnd/>
            <a:tailEnd/>
          </a:ln>
        </p:spPr>
      </p:pic>
      <p:sp>
        <p:nvSpPr>
          <p:cNvPr id="17" name="TextBox 16"/>
          <p:cNvSpPr txBox="1"/>
          <p:nvPr/>
        </p:nvSpPr>
        <p:spPr>
          <a:xfrm>
            <a:off x="4736970" y="2708900"/>
            <a:ext cx="4903394" cy="674031"/>
          </a:xfrm>
          <a:prstGeom prst="rect">
            <a:avLst/>
          </a:prstGeom>
          <a:noFill/>
        </p:spPr>
        <p:txBody>
          <a:bodyPr wrap="none" rtlCol="0">
            <a:spAutoFit/>
          </a:bodyPr>
          <a:lstStyle/>
          <a:p>
            <a:pPr>
              <a:lnSpc>
                <a:spcPct val="90000"/>
              </a:lnSpc>
              <a:buFontTx/>
              <a:buChar char="-"/>
            </a:pPr>
            <a:r>
              <a:rPr lang="pl-PL" sz="1400" dirty="0" smtClean="0"/>
              <a:t>Wymaga ustawienia </a:t>
            </a:r>
            <a:r>
              <a:rPr lang="pl-PL" sz="1400" dirty="0" smtClean="0"/>
              <a:t>zmiennej </a:t>
            </a:r>
            <a:r>
              <a:rPr lang="pl-PL" sz="1400" dirty="0" err="1" smtClean="0"/>
              <a:t>UPLOAD_PORT</a:t>
            </a:r>
            <a:endParaRPr lang="pl-PL" sz="1400" dirty="0" smtClean="0"/>
          </a:p>
          <a:p>
            <a:pPr>
              <a:lnSpc>
                <a:spcPct val="90000"/>
              </a:lnSpc>
            </a:pPr>
            <a:r>
              <a:rPr lang="pl-PL" sz="1400" dirty="0" smtClean="0"/>
              <a:t>(PPM na projekt -&gt; </a:t>
            </a:r>
            <a:r>
              <a:rPr lang="pl-PL" sz="1400" dirty="0" err="1" smtClean="0"/>
              <a:t>Build</a:t>
            </a:r>
            <a:r>
              <a:rPr lang="pl-PL" sz="1400" dirty="0" smtClean="0"/>
              <a:t> </a:t>
            </a:r>
            <a:r>
              <a:rPr lang="pl-PL" sz="1400" dirty="0" err="1" smtClean="0"/>
              <a:t>Options</a:t>
            </a:r>
            <a:r>
              <a:rPr lang="pl-PL" sz="1400" dirty="0" smtClean="0"/>
              <a:t>… -&gt; </a:t>
            </a:r>
            <a:r>
              <a:rPr lang="pl-PL" sz="1400" dirty="0" err="1" smtClean="0"/>
              <a:t>Custom</a:t>
            </a:r>
            <a:r>
              <a:rPr lang="pl-PL" sz="1400" dirty="0" smtClean="0"/>
              <a:t> </a:t>
            </a:r>
            <a:r>
              <a:rPr lang="pl-PL" sz="1400" dirty="0" err="1" smtClean="0"/>
              <a:t>Variables</a:t>
            </a:r>
            <a:r>
              <a:rPr lang="pl-PL" sz="1400" dirty="0" smtClean="0"/>
              <a:t> -&gt; </a:t>
            </a:r>
            <a:br>
              <a:rPr lang="pl-PL" sz="1400" dirty="0" smtClean="0"/>
            </a:br>
            <a:r>
              <a:rPr lang="pl-PL" sz="1400" dirty="0" err="1" smtClean="0"/>
              <a:t>UPLOAD_PORT</a:t>
            </a:r>
            <a:r>
              <a:rPr lang="pl-PL" sz="1400" dirty="0" smtClean="0"/>
              <a:t>)</a:t>
            </a:r>
            <a:endParaRPr lang="en-US" sz="1400" dirty="0" smtClean="0"/>
          </a:p>
        </p:txBody>
      </p:sp>
      <p:pic>
        <p:nvPicPr>
          <p:cNvPr id="173062" name="Picture 6"/>
          <p:cNvPicPr>
            <a:picLocks noChangeAspect="1" noChangeArrowheads="1"/>
          </p:cNvPicPr>
          <p:nvPr/>
        </p:nvPicPr>
        <p:blipFill>
          <a:blip r:embed="rId9"/>
          <a:srcRect/>
          <a:stretch>
            <a:fillRect/>
          </a:stretch>
        </p:blipFill>
        <p:spPr bwMode="auto">
          <a:xfrm>
            <a:off x="4736970" y="3789050"/>
            <a:ext cx="685800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2034"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a:t>
            </a:r>
            <a:r>
              <a:rPr lang="pl-PL" dirty="0" err="1" smtClean="0"/>
              <a:t>buzzer</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3</a:t>
            </a:fld>
            <a:endParaRPr lang="en-GB"/>
          </a:p>
        </p:txBody>
      </p:sp>
      <p:sp>
        <p:nvSpPr>
          <p:cNvPr id="9" name="Footer Placeholder 8"/>
          <p:cNvSpPr>
            <a:spLocks noGrp="1"/>
          </p:cNvSpPr>
          <p:nvPr>
            <p:ph type="ftr" sz="quarter" idx="12"/>
          </p:nvPr>
        </p:nvSpPr>
        <p:spPr/>
        <p:txBody>
          <a:bodyPr/>
          <a:lstStyle/>
          <a:p>
            <a:r>
              <a:rPr lang="en-GB" smtClean="0"/>
              <a:t>WKS_makeblock - Copy.pptx</a:t>
            </a:r>
            <a:endParaRPr lang="en-GB" dirty="0"/>
          </a:p>
        </p:txBody>
      </p:sp>
      <p:sp>
        <p:nvSpPr>
          <p:cNvPr id="11" name="Content Placeholder 10"/>
          <p:cNvSpPr>
            <a:spLocks noGrp="1"/>
          </p:cNvSpPr>
          <p:nvPr>
            <p:ph sz="quarter" idx="13"/>
          </p:nvPr>
        </p:nvSpPr>
        <p:spPr>
          <a:xfrm>
            <a:off x="5097020" y="1501977"/>
            <a:ext cx="4535930" cy="4636539"/>
          </a:xfrm>
          <a:solidFill>
            <a:schemeClr val="bg1">
              <a:lumMod val="95000"/>
            </a:schemeClr>
          </a:solidFill>
        </p:spPr>
        <p:txBody>
          <a:bodyPr/>
          <a:lstStyle/>
          <a:p>
            <a:r>
              <a:rPr lang="en-US" dirty="0" smtClean="0">
                <a:solidFill>
                  <a:schemeClr val="accent6">
                    <a:lumMod val="50000"/>
                  </a:schemeClr>
                </a:solidFill>
              </a:rPr>
              <a:t>#include &lt;</a:t>
            </a:r>
            <a:r>
              <a:rPr lang="en-US" dirty="0" err="1" smtClean="0">
                <a:solidFill>
                  <a:schemeClr val="accent6">
                    <a:lumMod val="50000"/>
                  </a:schemeClr>
                </a:solidFill>
              </a:rPr>
              <a:t>Makeblock.h</a:t>
            </a:r>
            <a:r>
              <a:rPr lang="en-US" dirty="0" smtClean="0">
                <a:solidFill>
                  <a:schemeClr val="accent6">
                    <a:lumMod val="50000"/>
                  </a:schemeClr>
                </a:solidFill>
              </a:rPr>
              <a:t>&gt;</a:t>
            </a:r>
          </a:p>
          <a:p>
            <a:r>
              <a:rPr lang="en-US" dirty="0" smtClean="0">
                <a:solidFill>
                  <a:schemeClr val="accent6">
                    <a:lumMod val="50000"/>
                  </a:schemeClr>
                </a:solidFill>
              </a:rPr>
              <a:t>#include &lt;</a:t>
            </a:r>
            <a:r>
              <a:rPr lang="en-US" dirty="0" err="1" smtClean="0">
                <a:solidFill>
                  <a:schemeClr val="accent6">
                    <a:lumMod val="50000"/>
                  </a:schemeClr>
                </a:solidFill>
              </a:rPr>
              <a:t>SoftwareSerial.h</a:t>
            </a:r>
            <a:r>
              <a:rPr lang="en-US" dirty="0" smtClean="0">
                <a:solidFill>
                  <a:schemeClr val="accent6">
                    <a:lumMod val="50000"/>
                  </a:schemeClr>
                </a:solidFill>
              </a:rPr>
              <a:t>&gt;</a:t>
            </a:r>
          </a:p>
          <a:p>
            <a:r>
              <a:rPr lang="en-US" dirty="0" smtClean="0">
                <a:solidFill>
                  <a:schemeClr val="accent6">
                    <a:lumMod val="50000"/>
                  </a:schemeClr>
                </a:solidFill>
              </a:rPr>
              <a:t>#include &lt;</a:t>
            </a:r>
            <a:r>
              <a:rPr lang="en-US" dirty="0" err="1" smtClean="0">
                <a:solidFill>
                  <a:schemeClr val="accent6">
                    <a:lumMod val="50000"/>
                  </a:schemeClr>
                </a:solidFill>
              </a:rPr>
              <a:t>Wire.h</a:t>
            </a:r>
            <a:r>
              <a:rPr lang="en-US" dirty="0" smtClean="0">
                <a:solidFill>
                  <a:schemeClr val="accent6">
                    <a:lumMod val="50000"/>
                  </a:schemeClr>
                </a:solidFill>
              </a:rPr>
              <a:t>&gt;</a:t>
            </a:r>
          </a:p>
          <a:p>
            <a:endParaRPr lang="en-US" dirty="0" smtClean="0"/>
          </a:p>
          <a:p>
            <a:r>
              <a:rPr lang="en-US" dirty="0" smtClean="0">
                <a:solidFill>
                  <a:schemeClr val="accent5"/>
                </a:solidFill>
              </a:rPr>
              <a:t>void</a:t>
            </a:r>
            <a:r>
              <a:rPr lang="en-US" dirty="0" smtClean="0"/>
              <a:t> setup()</a:t>
            </a:r>
          </a:p>
          <a:p>
            <a:r>
              <a:rPr lang="en-US" dirty="0" smtClean="0"/>
              <a:t>{</a:t>
            </a:r>
          </a:p>
          <a:p>
            <a:r>
              <a:rPr lang="en-US" dirty="0" smtClean="0"/>
              <a:t>}</a:t>
            </a:r>
          </a:p>
          <a:p>
            <a:endParaRPr lang="en-US" dirty="0" smtClean="0"/>
          </a:p>
          <a:p>
            <a:r>
              <a:rPr lang="en-US" dirty="0" smtClean="0">
                <a:solidFill>
                  <a:schemeClr val="accent5"/>
                </a:solidFill>
              </a:rPr>
              <a:t>void</a:t>
            </a:r>
            <a:r>
              <a:rPr lang="en-US" dirty="0" smtClean="0"/>
              <a:t> loop()</a:t>
            </a:r>
          </a:p>
          <a:p>
            <a:r>
              <a:rPr lang="en-US" dirty="0" smtClean="0"/>
              <a:t>{</a:t>
            </a:r>
          </a:p>
          <a:p>
            <a:r>
              <a:rPr lang="en-US" dirty="0" smtClean="0"/>
              <a:t>  </a:t>
            </a:r>
            <a:r>
              <a:rPr lang="en-US" dirty="0" err="1" smtClean="0"/>
              <a:t>buzzerOn</a:t>
            </a:r>
            <a:r>
              <a:rPr lang="en-US" dirty="0" smtClean="0"/>
              <a:t>();</a:t>
            </a:r>
          </a:p>
          <a:p>
            <a:r>
              <a:rPr lang="en-US" dirty="0" smtClean="0"/>
              <a:t>  delay(</a:t>
            </a:r>
            <a:r>
              <a:rPr lang="en-US" dirty="0" smtClean="0">
                <a:solidFill>
                  <a:schemeClr val="accent3">
                    <a:lumMod val="60000"/>
                    <a:lumOff val="40000"/>
                  </a:schemeClr>
                </a:solidFill>
              </a:rPr>
              <a:t>100</a:t>
            </a:r>
            <a:r>
              <a:rPr lang="en-US" dirty="0" smtClean="0"/>
              <a:t>);</a:t>
            </a:r>
          </a:p>
          <a:p>
            <a:r>
              <a:rPr lang="en-US" dirty="0" smtClean="0"/>
              <a:t>  </a:t>
            </a:r>
            <a:r>
              <a:rPr lang="en-US" dirty="0" err="1" smtClean="0"/>
              <a:t>buzzerOff</a:t>
            </a:r>
            <a:r>
              <a:rPr lang="en-US" dirty="0" smtClean="0"/>
              <a:t>();</a:t>
            </a:r>
          </a:p>
          <a:p>
            <a:r>
              <a:rPr lang="en-US" dirty="0" smtClean="0"/>
              <a:t>  delay(</a:t>
            </a:r>
            <a:r>
              <a:rPr lang="en-US" dirty="0" smtClean="0">
                <a:solidFill>
                  <a:schemeClr val="accent3">
                    <a:lumMod val="60000"/>
                    <a:lumOff val="40000"/>
                  </a:schemeClr>
                </a:solidFill>
              </a:rPr>
              <a:t>1000</a:t>
            </a:r>
            <a:r>
              <a:rPr lang="en-US" dirty="0" smtClean="0"/>
              <a:t>);</a:t>
            </a:r>
          </a:p>
          <a:p>
            <a:r>
              <a:rPr lang="en-US" dirty="0" smtClean="0"/>
              <a:t>}</a:t>
            </a:r>
          </a:p>
          <a:p>
            <a:endParaRPr lang="en-US" dirty="0"/>
          </a:p>
        </p:txBody>
      </p:sp>
      <p:sp>
        <p:nvSpPr>
          <p:cNvPr id="12" name="TextBox 11"/>
          <p:cNvSpPr txBox="1"/>
          <p:nvPr/>
        </p:nvSpPr>
        <p:spPr>
          <a:xfrm>
            <a:off x="344360" y="1556740"/>
            <a:ext cx="4392610" cy="867930"/>
          </a:xfrm>
          <a:prstGeom prst="rect">
            <a:avLst/>
          </a:prstGeom>
          <a:noFill/>
        </p:spPr>
        <p:txBody>
          <a:bodyPr wrap="square" rtlCol="0">
            <a:spAutoFit/>
          </a:bodyPr>
          <a:lstStyle/>
          <a:p>
            <a:pPr>
              <a:lnSpc>
                <a:spcPct val="90000"/>
              </a:lnSpc>
            </a:pPr>
            <a:r>
              <a:rPr lang="pl-PL" sz="1400" dirty="0" smtClean="0"/>
              <a:t> - </a:t>
            </a:r>
            <a:r>
              <a:rPr lang="pl-PL" sz="1400" dirty="0" err="1" smtClean="0"/>
              <a:t>buzzerOn</a:t>
            </a:r>
            <a:r>
              <a:rPr lang="pl-PL" sz="1400" dirty="0" smtClean="0"/>
              <a:t>() – Włącza </a:t>
            </a:r>
            <a:r>
              <a:rPr lang="pl-PL" sz="1400" dirty="0" err="1" smtClean="0"/>
              <a:t>buzzer</a:t>
            </a:r>
            <a:r>
              <a:rPr lang="pl-PL" sz="1400" dirty="0" smtClean="0"/>
              <a:t> (podaje na port 19 stan wysoki)</a:t>
            </a:r>
          </a:p>
          <a:p>
            <a:pPr>
              <a:lnSpc>
                <a:spcPct val="90000"/>
              </a:lnSpc>
            </a:pPr>
            <a:r>
              <a:rPr lang="pl-PL" sz="1400" dirty="0" smtClean="0"/>
              <a:t>- </a:t>
            </a:r>
            <a:r>
              <a:rPr lang="pl-PL" sz="1400" dirty="0" err="1" smtClean="0"/>
              <a:t>buzzerOff</a:t>
            </a:r>
            <a:r>
              <a:rPr lang="pl-PL" sz="1400" dirty="0" smtClean="0"/>
              <a:t>() </a:t>
            </a:r>
            <a:r>
              <a:rPr lang="pl-PL" sz="1400" dirty="0" smtClean="0"/>
              <a:t>– </a:t>
            </a:r>
            <a:r>
              <a:rPr lang="pl-PL" sz="1400" dirty="0" smtClean="0"/>
              <a:t>Wyłącza </a:t>
            </a:r>
            <a:r>
              <a:rPr lang="pl-PL" sz="1400" dirty="0" err="1" smtClean="0"/>
              <a:t>buzzer</a:t>
            </a:r>
            <a:r>
              <a:rPr lang="pl-PL" sz="1400" dirty="0" smtClean="0"/>
              <a:t> </a:t>
            </a:r>
            <a:r>
              <a:rPr lang="pl-PL" sz="1400" dirty="0" smtClean="0"/>
              <a:t>(podaje na port 19 stan </a:t>
            </a:r>
            <a:r>
              <a:rPr lang="pl-PL" sz="1400" dirty="0" smtClean="0"/>
              <a:t>niski)</a:t>
            </a:r>
            <a:endParaRPr lang="en-US" sz="1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4082"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podczerwień</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4</a:t>
            </a:fld>
            <a:endParaRPr lang="en-GB"/>
          </a:p>
        </p:txBody>
      </p:sp>
      <p:sp>
        <p:nvSpPr>
          <p:cNvPr id="9" name="Footer Placeholder 8"/>
          <p:cNvSpPr>
            <a:spLocks noGrp="1"/>
          </p:cNvSpPr>
          <p:nvPr>
            <p:ph type="ftr" sz="quarter" idx="12"/>
          </p:nvPr>
        </p:nvSpPr>
        <p:spPr/>
        <p:txBody>
          <a:bodyPr/>
          <a:lstStyle/>
          <a:p>
            <a:r>
              <a:rPr lang="en-GB" smtClean="0"/>
              <a:t>WKS_makeblock - Copy.pptx</a:t>
            </a:r>
            <a:endParaRPr lang="en-GB" dirty="0"/>
          </a:p>
        </p:txBody>
      </p:sp>
      <p:sp>
        <p:nvSpPr>
          <p:cNvPr id="11" name="Content Placeholder 10"/>
          <p:cNvSpPr>
            <a:spLocks noGrp="1"/>
          </p:cNvSpPr>
          <p:nvPr>
            <p:ph sz="quarter" idx="13"/>
          </p:nvPr>
        </p:nvSpPr>
        <p:spPr>
          <a:solidFill>
            <a:schemeClr val="bg1">
              <a:lumMod val="95000"/>
            </a:schemeClr>
          </a:solidFill>
        </p:spPr>
        <p:txBody>
          <a:bodyPr>
            <a:noAutofit/>
          </a:bodyPr>
          <a:lstStyle/>
          <a:p>
            <a:r>
              <a:rPr lang="en-US" sz="1200" dirty="0" smtClean="0"/>
              <a:t>#include &lt;</a:t>
            </a:r>
            <a:r>
              <a:rPr lang="en-US" sz="1200" dirty="0" err="1" smtClean="0"/>
              <a:t>Makeblock.h</a:t>
            </a:r>
            <a:r>
              <a:rPr lang="en-US" sz="1200" dirty="0" smtClean="0"/>
              <a:t>&gt;</a:t>
            </a:r>
          </a:p>
          <a:p>
            <a:r>
              <a:rPr lang="en-US" sz="1200" dirty="0" smtClean="0"/>
              <a:t>#include &lt;</a:t>
            </a:r>
            <a:r>
              <a:rPr lang="en-US" sz="1200" dirty="0" err="1" smtClean="0"/>
              <a:t>SoftwareSerial.h</a:t>
            </a:r>
            <a:r>
              <a:rPr lang="en-US" sz="1200" dirty="0" smtClean="0"/>
              <a:t>&gt;</a:t>
            </a:r>
          </a:p>
          <a:p>
            <a:r>
              <a:rPr lang="en-US" sz="1200" dirty="0" smtClean="0"/>
              <a:t>#include &lt;</a:t>
            </a:r>
            <a:r>
              <a:rPr lang="en-US" sz="1200" dirty="0" err="1" smtClean="0"/>
              <a:t>Wire.h</a:t>
            </a:r>
            <a:r>
              <a:rPr lang="en-US" sz="1200" dirty="0" smtClean="0"/>
              <a:t>&gt;</a:t>
            </a:r>
          </a:p>
          <a:p>
            <a:endParaRPr lang="en-US" sz="1200" dirty="0" smtClean="0"/>
          </a:p>
          <a:p>
            <a:r>
              <a:rPr lang="en-US" sz="1200" dirty="0" err="1" smtClean="0"/>
              <a:t>MeInfraredReceiver</a:t>
            </a:r>
            <a:r>
              <a:rPr lang="en-US" sz="1200" dirty="0" smtClean="0"/>
              <a:t> </a:t>
            </a:r>
            <a:r>
              <a:rPr lang="en-US" sz="1200" dirty="0" err="1" smtClean="0"/>
              <a:t>infraredReceiverDecode</a:t>
            </a:r>
            <a:r>
              <a:rPr lang="en-US" sz="1200" dirty="0" smtClean="0"/>
              <a:t>(PORT_6);</a:t>
            </a:r>
          </a:p>
          <a:p>
            <a:r>
              <a:rPr lang="en-US" sz="1200" dirty="0" smtClean="0"/>
              <a:t>void setup()</a:t>
            </a:r>
          </a:p>
          <a:p>
            <a:r>
              <a:rPr lang="en-US" sz="1200" dirty="0" smtClean="0"/>
              <a:t>{</a:t>
            </a:r>
          </a:p>
          <a:p>
            <a:r>
              <a:rPr lang="en-US" sz="1200" dirty="0" smtClean="0"/>
              <a:t>    </a:t>
            </a:r>
            <a:r>
              <a:rPr lang="en-US" sz="1200" dirty="0" err="1" smtClean="0"/>
              <a:t>infraredReceiverDecode.begin</a:t>
            </a:r>
            <a:r>
              <a:rPr lang="en-US" sz="1200" dirty="0" smtClean="0"/>
              <a:t>();</a:t>
            </a:r>
          </a:p>
          <a:p>
            <a:r>
              <a:rPr lang="en-US" sz="1200" dirty="0" smtClean="0"/>
              <a:t>}</a:t>
            </a:r>
          </a:p>
          <a:p>
            <a:endParaRPr lang="en-US" sz="1200" dirty="0" smtClean="0"/>
          </a:p>
          <a:p>
            <a:r>
              <a:rPr lang="en-US" sz="1200" dirty="0" smtClean="0"/>
              <a:t>void loop()</a:t>
            </a:r>
          </a:p>
          <a:p>
            <a:r>
              <a:rPr lang="en-US" sz="1200" dirty="0" smtClean="0"/>
              <a:t>{</a:t>
            </a:r>
          </a:p>
          <a:p>
            <a:r>
              <a:rPr lang="en-US" sz="1200" dirty="0" smtClean="0"/>
              <a:t>    if(</a:t>
            </a:r>
            <a:r>
              <a:rPr lang="en-US" sz="1200" dirty="0" err="1" smtClean="0"/>
              <a:t>infraredReceiverDecode.available</a:t>
            </a:r>
            <a:r>
              <a:rPr lang="en-US" sz="1200" dirty="0" smtClean="0"/>
              <a:t>())</a:t>
            </a:r>
          </a:p>
          <a:p>
            <a:r>
              <a:rPr lang="en-US" sz="1200" dirty="0" smtClean="0"/>
              <a:t>    {</a:t>
            </a:r>
          </a:p>
          <a:p>
            <a:r>
              <a:rPr lang="en-US" sz="1200" dirty="0" smtClean="0"/>
              <a:t>        switch(</a:t>
            </a:r>
            <a:r>
              <a:rPr lang="en-US" sz="1200" dirty="0" err="1" smtClean="0"/>
              <a:t>infraredReceiverDecode.read</a:t>
            </a:r>
            <a:r>
              <a:rPr lang="en-US" sz="1200" dirty="0" smtClean="0"/>
              <a:t>())</a:t>
            </a:r>
          </a:p>
          <a:p>
            <a:r>
              <a:rPr lang="en-US" sz="1200" dirty="0" smtClean="0"/>
              <a:t>        {</a:t>
            </a:r>
          </a:p>
          <a:p>
            <a:r>
              <a:rPr lang="en-US" sz="1200" dirty="0" smtClean="0"/>
              <a:t>            case IR_BUTTON_A: </a:t>
            </a:r>
            <a:r>
              <a:rPr lang="en-US" sz="1200" dirty="0" err="1" smtClean="0"/>
              <a:t>buzzerOn</a:t>
            </a:r>
            <a:r>
              <a:rPr lang="en-US" sz="1200" dirty="0" smtClean="0"/>
              <a:t>(); break;</a:t>
            </a:r>
          </a:p>
          <a:p>
            <a:r>
              <a:rPr lang="en-US" sz="1200" dirty="0" smtClean="0"/>
              <a:t>            case IR_BUTTON_B: </a:t>
            </a:r>
            <a:r>
              <a:rPr lang="en-US" sz="1200" dirty="0" err="1" smtClean="0"/>
              <a:t>buzzerOff</a:t>
            </a:r>
            <a:r>
              <a:rPr lang="en-US" sz="1200" dirty="0" smtClean="0"/>
              <a:t>(); break;</a:t>
            </a:r>
          </a:p>
          <a:p>
            <a:r>
              <a:rPr lang="en-US" sz="1200" dirty="0" smtClean="0"/>
              <a:t>            default: break;</a:t>
            </a:r>
          </a:p>
          <a:p>
            <a:r>
              <a:rPr lang="en-US" sz="1200" dirty="0" smtClean="0"/>
              <a:t>        }</a:t>
            </a:r>
          </a:p>
          <a:p>
            <a:r>
              <a:rPr lang="en-US" sz="1200" dirty="0" smtClean="0"/>
              <a:t>    }</a:t>
            </a:r>
          </a:p>
          <a:p>
            <a:r>
              <a:rPr lang="en-US" sz="1200" dirty="0" smtClean="0"/>
              <a:t>}</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817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en-GB" dirty="0" smtClean="0"/>
              <a:t>Code::Blocks </a:t>
            </a:r>
            <a:r>
              <a:rPr lang="en-GB" dirty="0" smtClean="0"/>
              <a:t>– </a:t>
            </a:r>
            <a:r>
              <a:rPr lang="pl-PL" dirty="0" smtClean="0"/>
              <a:t>czujnik zbliżeniowy</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5</a:t>
            </a:fld>
            <a:endParaRPr lang="en-GB"/>
          </a:p>
        </p:txBody>
      </p:sp>
      <p:sp>
        <p:nvSpPr>
          <p:cNvPr id="9" name="Footer Placeholder 8"/>
          <p:cNvSpPr>
            <a:spLocks noGrp="1"/>
          </p:cNvSpPr>
          <p:nvPr>
            <p:ph type="ftr" sz="quarter" idx="12"/>
          </p:nvPr>
        </p:nvSpPr>
        <p:spPr/>
        <p:txBody>
          <a:bodyPr/>
          <a:lstStyle/>
          <a:p>
            <a:r>
              <a:rPr lang="en-GB" smtClean="0"/>
              <a:t>WKS_makeblock - Copy.pptx</a:t>
            </a:r>
            <a:endParaRPr lang="en-GB" dirty="0"/>
          </a:p>
        </p:txBody>
      </p:sp>
      <p:sp>
        <p:nvSpPr>
          <p:cNvPr id="13" name="Content Placeholder 12"/>
          <p:cNvSpPr>
            <a:spLocks noGrp="1"/>
          </p:cNvSpPr>
          <p:nvPr>
            <p:ph sz="quarter" idx="13"/>
          </p:nvPr>
        </p:nvSpPr>
        <p:spPr>
          <a:solidFill>
            <a:schemeClr val="bg1">
              <a:lumMod val="95000"/>
            </a:schemeClr>
          </a:solidFill>
        </p:spPr>
        <p:txBody>
          <a:bodyPr>
            <a:normAutofit/>
          </a:bodyPr>
          <a:lstStyle/>
          <a:p>
            <a:r>
              <a:rPr lang="en-US" sz="1200" dirty="0" smtClean="0"/>
              <a:t>#include &lt;</a:t>
            </a:r>
            <a:r>
              <a:rPr lang="en-US" sz="1200" dirty="0" err="1" smtClean="0"/>
              <a:t>Makeblock.h</a:t>
            </a:r>
            <a:r>
              <a:rPr lang="en-US" sz="1200" dirty="0" smtClean="0"/>
              <a:t>&gt;</a:t>
            </a:r>
          </a:p>
          <a:p>
            <a:r>
              <a:rPr lang="en-US" sz="1200" dirty="0" smtClean="0"/>
              <a:t>#include &lt;</a:t>
            </a:r>
            <a:r>
              <a:rPr lang="en-US" sz="1200" dirty="0" err="1" smtClean="0"/>
              <a:t>SoftwareSerial.h</a:t>
            </a:r>
            <a:r>
              <a:rPr lang="en-US" sz="1200" dirty="0" smtClean="0"/>
              <a:t>&gt;</a:t>
            </a:r>
          </a:p>
          <a:p>
            <a:r>
              <a:rPr lang="en-US" sz="1200" dirty="0" smtClean="0"/>
              <a:t>#include &lt;</a:t>
            </a:r>
            <a:r>
              <a:rPr lang="en-US" sz="1200" dirty="0" err="1" smtClean="0"/>
              <a:t>Wire.h</a:t>
            </a:r>
            <a:r>
              <a:rPr lang="en-US" sz="1200" dirty="0" smtClean="0"/>
              <a:t>&gt;</a:t>
            </a:r>
          </a:p>
          <a:p>
            <a:endParaRPr lang="en-US" sz="1200" dirty="0" smtClean="0"/>
          </a:p>
          <a:p>
            <a:r>
              <a:rPr lang="en-US" sz="1200" dirty="0" smtClean="0"/>
              <a:t>const </a:t>
            </a:r>
            <a:r>
              <a:rPr lang="en-US" sz="1200" dirty="0" err="1" smtClean="0"/>
              <a:t>int</a:t>
            </a:r>
            <a:r>
              <a:rPr lang="en-US" sz="1200" dirty="0" smtClean="0"/>
              <a:t> ALARM_DISTANCE_CM = 15;</a:t>
            </a:r>
          </a:p>
          <a:p>
            <a:endParaRPr lang="en-US" sz="1200" dirty="0" smtClean="0"/>
          </a:p>
          <a:p>
            <a:r>
              <a:rPr lang="en-US" sz="1200" dirty="0" err="1" smtClean="0"/>
              <a:t>MeUltrasonicSensor</a:t>
            </a:r>
            <a:r>
              <a:rPr lang="en-US" sz="1200" dirty="0" smtClean="0"/>
              <a:t> </a:t>
            </a:r>
            <a:r>
              <a:rPr lang="en-US" sz="1200" dirty="0" err="1" smtClean="0"/>
              <a:t>ultraSensor</a:t>
            </a:r>
            <a:r>
              <a:rPr lang="en-US" sz="1200" dirty="0" smtClean="0"/>
              <a:t>(PORT_7);</a:t>
            </a:r>
          </a:p>
          <a:p>
            <a:r>
              <a:rPr lang="en-US" sz="1200" dirty="0" smtClean="0"/>
              <a:t>void setup() {}</a:t>
            </a:r>
          </a:p>
          <a:p>
            <a:endParaRPr lang="en-US" sz="1200" dirty="0" smtClean="0"/>
          </a:p>
          <a:p>
            <a:r>
              <a:rPr lang="en-US" sz="1200" dirty="0" smtClean="0"/>
              <a:t>void loop()</a:t>
            </a:r>
          </a:p>
          <a:p>
            <a:r>
              <a:rPr lang="en-US" sz="1200" dirty="0" smtClean="0"/>
              <a:t>{</a:t>
            </a:r>
          </a:p>
          <a:p>
            <a:r>
              <a:rPr lang="en-US" sz="1200" dirty="0" smtClean="0"/>
              <a:t>    if(</a:t>
            </a:r>
            <a:r>
              <a:rPr lang="en-US" sz="1200" dirty="0" err="1" smtClean="0"/>
              <a:t>ultraSensor.distanceCm</a:t>
            </a:r>
            <a:r>
              <a:rPr lang="en-US" sz="1200" dirty="0" smtClean="0"/>
              <a:t>() &lt; ALARM_DISTANCE_CM)</a:t>
            </a:r>
          </a:p>
          <a:p>
            <a:r>
              <a:rPr lang="en-US" sz="1200" dirty="0" smtClean="0"/>
              <a:t>    {</a:t>
            </a:r>
          </a:p>
          <a:p>
            <a:r>
              <a:rPr lang="en-US" sz="1200" dirty="0" smtClean="0"/>
              <a:t>        </a:t>
            </a:r>
            <a:r>
              <a:rPr lang="en-US" sz="1200" dirty="0" err="1" smtClean="0"/>
              <a:t>buzzerOn</a:t>
            </a:r>
            <a:r>
              <a:rPr lang="en-US" sz="1200" dirty="0" smtClean="0"/>
              <a:t>();</a:t>
            </a:r>
          </a:p>
          <a:p>
            <a:r>
              <a:rPr lang="en-US" sz="1200" dirty="0" smtClean="0"/>
              <a:t>    }</a:t>
            </a:r>
          </a:p>
          <a:p>
            <a:r>
              <a:rPr lang="en-US" sz="1200" dirty="0" smtClean="0"/>
              <a:t>    else</a:t>
            </a:r>
          </a:p>
          <a:p>
            <a:r>
              <a:rPr lang="en-US" sz="1200" dirty="0" smtClean="0"/>
              <a:t>    {</a:t>
            </a:r>
          </a:p>
          <a:p>
            <a:r>
              <a:rPr lang="en-US" sz="1200" dirty="0" smtClean="0"/>
              <a:t>        </a:t>
            </a:r>
            <a:r>
              <a:rPr lang="en-US" sz="1200" dirty="0" err="1" smtClean="0"/>
              <a:t>buzzerOff</a:t>
            </a:r>
            <a:r>
              <a:rPr lang="en-US" sz="1200" dirty="0" smtClean="0"/>
              <a:t>();</a:t>
            </a:r>
          </a:p>
          <a:p>
            <a:r>
              <a:rPr lang="en-US" sz="1200" dirty="0" smtClean="0"/>
              <a:t>    }</a:t>
            </a:r>
          </a:p>
          <a:p>
            <a:r>
              <a:rPr lang="en-US" sz="1200" dirty="0" smtClean="0"/>
              <a:t>}</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290" name="think-cell Slide" r:id="rId4" imgW="360" imgH="360" progId="">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342</Words>
  <Application>Microsoft Office PowerPoint</Application>
  <PresentationFormat>A4 Paper (210x297 mm)</PresentationFormat>
  <Paragraphs>93</Paragraphs>
  <Slides>6</Slides>
  <Notes>6</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0" baseType="lpstr">
      <vt:lpstr>Blank</vt:lpstr>
      <vt:lpstr>Closing slides</vt:lpstr>
      <vt:lpstr>Section break</vt:lpstr>
      <vt:lpstr>think-cell Slide</vt:lpstr>
      <vt:lpstr>Code::Blocks </vt:lpstr>
      <vt:lpstr>Code::Blocks – wgranie programu</vt:lpstr>
      <vt:lpstr>Code::Blocks - buzzer</vt:lpstr>
      <vt:lpstr>Code::Blocks – podczerwień</vt:lpstr>
      <vt:lpstr>Code::Blocks – czujnik zbliżeniowy</vt:lpstr>
      <vt:lpstr>Slide 6</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Jacek Cząstkiewicz</dc:creator>
  <cp:lastModifiedBy>Lukasz Gadomski</cp:lastModifiedBy>
  <cp:revision>47</cp:revision>
  <dcterms:created xsi:type="dcterms:W3CDTF">2015-02-22T11:40:52Z</dcterms:created>
  <dcterms:modified xsi:type="dcterms:W3CDTF">2015-06-17T20:13:36Z</dcterms:modified>
</cp:coreProperties>
</file>