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6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slideLayouts/slideLayout16.xml" ContentType="application/vnd.openxmlformats-officedocument.presentationml.slideLayout+xml"/>
  <Override PartName="/ppt/tags/tag59.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tags/tag17.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12"/>
  </p:notesMasterIdLst>
  <p:handoutMasterIdLst>
    <p:handoutMasterId r:id="rId13"/>
  </p:handoutMasterIdLst>
  <p:sldIdLst>
    <p:sldId id="311" r:id="rId4"/>
    <p:sldId id="340" r:id="rId5"/>
    <p:sldId id="341" r:id="rId6"/>
    <p:sldId id="342" r:id="rId7"/>
    <p:sldId id="343" r:id="rId8"/>
    <p:sldId id="344" r:id="rId9"/>
    <p:sldId id="345" r:id="rId10"/>
    <p:sldId id="329" r:id="rId11"/>
  </p:sldIdLst>
  <p:sldSz cx="9906000" cy="6858000" type="A4"/>
  <p:notesSz cx="6797675" cy="9926638"/>
  <p:custDataLst>
    <p:tags r:id="rId1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147"/>
    <a:srgbClr val="000000"/>
    <a:srgbClr val="A2BFAF"/>
    <a:srgbClr val="ACB7B2"/>
    <a:srgbClr val="AF1C63"/>
    <a:srgbClr val="6A9529"/>
    <a:srgbClr val="00A0D6"/>
    <a:srgbClr val="0085B3"/>
    <a:srgbClr val="005B7C"/>
    <a:srgbClr val="90909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2" autoAdjust="0"/>
    <p:restoredTop sz="79106" autoAdjust="0"/>
  </p:normalViewPr>
  <p:slideViewPr>
    <p:cSldViewPr>
      <p:cViewPr varScale="1">
        <p:scale>
          <a:sx n="66" d="100"/>
          <a:sy n="66" d="100"/>
        </p:scale>
        <p:origin x="-1930" y="-72"/>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5" d="100"/>
          <a:sy n="75" d="100"/>
        </p:scale>
        <p:origin x="-4134" y="-102"/>
      </p:cViewPr>
      <p:guideLst>
        <p:guide orient="horz" pos="3127"/>
        <p:guide pos="2142"/>
      </p:guideLst>
    </p:cSldViewPr>
  </p:notes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797675" cy="495793"/>
          </a:xfrm>
          <a:prstGeom prst="rect">
            <a:avLst/>
          </a:prstGeom>
        </p:spPr>
        <p:txBody>
          <a:bodyPr vert="horz" lIns="34729" tIns="34729" rIns="243102" bIns="34729"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2" y="9429306"/>
            <a:ext cx="2945861" cy="495793"/>
          </a:xfrm>
          <a:prstGeom prst="rect">
            <a:avLst/>
          </a:prstGeom>
        </p:spPr>
        <p:txBody>
          <a:bodyPr vert="horz" lIns="88211" tIns="44106" rIns="88211" bIns="4410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5" y="9429306"/>
            <a:ext cx="2945861" cy="495793"/>
          </a:xfrm>
          <a:prstGeom prst="rect">
            <a:avLst/>
          </a:prstGeom>
        </p:spPr>
        <p:txBody>
          <a:bodyPr vert="horz" lIns="88211" tIns="44106" rIns="88211" bIns="4410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3"/>
          </a:xfrm>
          <a:prstGeom prst="rect">
            <a:avLst/>
          </a:prstGeom>
        </p:spPr>
        <p:txBody>
          <a:bodyPr vert="horz" lIns="95551" tIns="47776" rIns="95551" bIns="47776" rtlCol="0"/>
          <a:lstStyle>
            <a:lvl1pPr algn="l">
              <a:defRPr sz="1200"/>
            </a:lvl1pPr>
          </a:lstStyle>
          <a:p>
            <a:endParaRPr lang="en-US" dirty="0"/>
          </a:p>
        </p:txBody>
      </p:sp>
      <p:sp>
        <p:nvSpPr>
          <p:cNvPr id="3" name="Date Placeholder 2"/>
          <p:cNvSpPr>
            <a:spLocks noGrp="1"/>
          </p:cNvSpPr>
          <p:nvPr>
            <p:ph type="dt" idx="1"/>
          </p:nvPr>
        </p:nvSpPr>
        <p:spPr>
          <a:xfrm>
            <a:off x="3850444" y="1"/>
            <a:ext cx="2945659" cy="496333"/>
          </a:xfrm>
          <a:prstGeom prst="rect">
            <a:avLst/>
          </a:prstGeom>
        </p:spPr>
        <p:txBody>
          <a:bodyPr vert="horz" lIns="95551" tIns="47776" rIns="95551" bIns="47776" rtlCol="0"/>
          <a:lstStyle>
            <a:lvl1pPr algn="r">
              <a:defRPr sz="1200"/>
            </a:lvl1pPr>
          </a:lstStyle>
          <a:p>
            <a:fld id="{2FB4FF29-EE9A-4D47-9F1A-289A80693C0F}" type="datetimeFigureOut">
              <a:rPr lang="en-US" smtClean="0"/>
              <a:pPr/>
              <a:t>5/14/2015</a:t>
            </a:fld>
            <a:endParaRPr lang="en-US" dirty="0"/>
          </a:p>
        </p:txBody>
      </p:sp>
      <p:sp>
        <p:nvSpPr>
          <p:cNvPr id="4" name="Slide Image Placeholder 3"/>
          <p:cNvSpPr>
            <a:spLocks noGrp="1" noRot="1" noChangeAspect="1"/>
          </p:cNvSpPr>
          <p:nvPr>
            <p:ph type="sldImg" idx="2"/>
          </p:nvPr>
        </p:nvSpPr>
        <p:spPr>
          <a:xfrm>
            <a:off x="712788" y="746125"/>
            <a:ext cx="5372100" cy="3721100"/>
          </a:xfrm>
          <a:prstGeom prst="rect">
            <a:avLst/>
          </a:prstGeom>
          <a:noFill/>
          <a:ln w="12700">
            <a:solidFill>
              <a:prstClr val="black"/>
            </a:solidFill>
          </a:ln>
        </p:spPr>
        <p:txBody>
          <a:bodyPr vert="horz" lIns="95551" tIns="47776" rIns="95551" bIns="47776" rtlCol="0" anchor="ctr"/>
          <a:lstStyle/>
          <a:p>
            <a:endParaRPr lang="de-DE"/>
          </a:p>
        </p:txBody>
      </p:sp>
      <p:sp>
        <p:nvSpPr>
          <p:cNvPr id="5" name="Notes Placeholder 4"/>
          <p:cNvSpPr>
            <a:spLocks noGrp="1"/>
          </p:cNvSpPr>
          <p:nvPr>
            <p:ph type="body" sz="quarter" idx="3"/>
          </p:nvPr>
        </p:nvSpPr>
        <p:spPr>
          <a:xfrm>
            <a:off x="679768" y="4715155"/>
            <a:ext cx="5438140" cy="4466988"/>
          </a:xfrm>
          <a:prstGeom prst="rect">
            <a:avLst/>
          </a:prstGeom>
        </p:spPr>
        <p:txBody>
          <a:bodyPr vert="horz" lIns="95551" tIns="47776" rIns="95551" bIns="477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428585"/>
            <a:ext cx="2945659" cy="496333"/>
          </a:xfrm>
          <a:prstGeom prst="rect">
            <a:avLst/>
          </a:prstGeom>
        </p:spPr>
        <p:txBody>
          <a:bodyPr vert="horz" lIns="95551" tIns="47776" rIns="95551" bIns="47776"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850444" y="9428585"/>
            <a:ext cx="2945659" cy="496333"/>
          </a:xfrm>
          <a:prstGeom prst="rect">
            <a:avLst/>
          </a:prstGeom>
        </p:spPr>
        <p:txBody>
          <a:bodyPr vert="horz" lIns="95551" tIns="47776" rIns="95551" bIns="47776" rtlCol="0" anchor="b"/>
          <a:lstStyle>
            <a:lvl1pPr algn="r">
              <a:defRPr sz="800"/>
            </a:lvl1pPr>
          </a:lstStyle>
          <a:p>
            <a:fld id="{71E7D22E-2FCF-4181-8686-08BDCDF940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otland.com.pl/attachment.php?id_attachment=8"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6125"/>
            <a:ext cx="5372100" cy="3721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dirty="0" smtClean="0"/>
              <a:t>Czujnik wysyła wiązkę promieniowania poprzez nadajnik podczerwieni, a następnie za pomocą fototranzystora, mierzy natężenie światła odbitego. Wyjściem jest sygnał napięciowy, zależny od natężenia światła padającego na ten detektor. Im więcej światła się odbije i dotrze do fotodetektora tym napięcie na wyjściu będzie miało wyższą wartość. Jako że promieniowanie świetlne lepiej odbija powierzchnia jasna ( a ciemna pochłania), dlatego napięcie będzie wyższe na białym materiale.</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dirty="0" smtClean="0"/>
              <a:t>Czujnik składa się z dwóch głównych części: detektora w postaci fototranzystora, oraz nadajnika, którym jest dioda podczerwona. Aby nadajnik nie uległ zniszczeniu należy ograniczyć jego prąd (maks. 50mA), a co za tym idzie moc promieniowania podczerwonego. Wykonuje się to stosując rezystor włączony szeregowo (R3). Dla poprawnego działania fototranzystora niezbędny jest rezystor podciągający (oznaczony na rysunku jako R4). Odpowiednie wartości należy dobrać posługując się </a:t>
            </a:r>
            <a:r>
              <a:rPr lang="pl-PL" dirty="0" smtClean="0">
                <a:hlinkClick r:id="rId3"/>
              </a:rPr>
              <a:t>dokumentacją</a:t>
            </a:r>
            <a:r>
              <a:rPr lang="pl-PL" dirty="0" smtClean="0"/>
              <a:t> (przykładowe na schemacie poniżej). </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6.gi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image" Target="../media/image5.emf"/><Relationship Id="rId5" Type="http://schemas.openxmlformats.org/officeDocument/2006/relationships/tags" Target="../tags/tag11.xml"/><Relationship Id="rId10" Type="http://schemas.openxmlformats.org/officeDocument/2006/relationships/oleObject" Target="../embeddings/oleObject2.bin"/><Relationship Id="rId4" Type="http://schemas.openxmlformats.org/officeDocument/2006/relationships/tags" Target="../tags/tag10.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vmlDrawing" Target="../drawings/vmlDrawing13.v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image" Target="../media/image15.png"/><Relationship Id="rId4" Type="http://schemas.openxmlformats.org/officeDocument/2006/relationships/tags" Target="../tags/tag37.xml"/><Relationship Id="rId9"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5.png"/><Relationship Id="rId2" Type="http://schemas.openxmlformats.org/officeDocument/2006/relationships/tags" Target="../tags/tag41.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43.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vmlDrawing" Target="../drawings/vmlDrawing15.vml"/><Relationship Id="rId6" Type="http://schemas.openxmlformats.org/officeDocument/2006/relationships/tags" Target="../tags/tag48.xml"/><Relationship Id="rId5" Type="http://schemas.openxmlformats.org/officeDocument/2006/relationships/tags" Target="../tags/tag47.xml"/><Relationship Id="rId10" Type="http://schemas.openxmlformats.org/officeDocument/2006/relationships/image" Target="../media/image15.png"/><Relationship Id="rId4" Type="http://schemas.openxmlformats.org/officeDocument/2006/relationships/tags" Target="../tags/tag46.xml"/><Relationship Id="rId9"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5.png"/><Relationship Id="rId2" Type="http://schemas.openxmlformats.org/officeDocument/2006/relationships/tags" Target="../tags/tag50.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5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vmlDrawing" Target="../drawings/vmlDrawing17.vml"/><Relationship Id="rId4"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7.jpeg"/><Relationship Id="rId2" Type="http://schemas.openxmlformats.org/officeDocument/2006/relationships/tags" Target="../tags/tag54.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3.xml"/><Relationship Id="rId4" Type="http://schemas.openxmlformats.org/officeDocument/2006/relationships/tags" Target="../tags/tag56.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image" Target="../media/image7.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xml"/><Relationship Id="rId7"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tags" Target="../tags/tag18.xml"/><Relationship Id="rId11" Type="http://schemas.openxmlformats.org/officeDocument/2006/relationships/image" Target="../media/image3.jpeg"/><Relationship Id="rId5" Type="http://schemas.openxmlformats.org/officeDocument/2006/relationships/tags" Target="../tags/tag17.xml"/><Relationship Id="rId10" Type="http://schemas.openxmlformats.org/officeDocument/2006/relationships/image" Target="../media/image5.emf"/><Relationship Id="rId4" Type="http://schemas.openxmlformats.org/officeDocument/2006/relationships/tags" Target="../tags/tag16.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8.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61794" name="think-cell Slide" r:id="rId9" imgW="360" imgH="360" progId="">
              <p:embed/>
            </p:oleObj>
          </a:graphicData>
        </a:graphic>
      </p:graphicFrame>
      <p:grpSp>
        <p:nvGrpSpPr>
          <p:cNvPr id="2" name="Group 351"/>
          <p:cNvGrpSpPr/>
          <p:nvPr userDrawn="1">
            <p:custDataLst>
              <p:tags r:id="rId2"/>
            </p:custDataLst>
          </p:nvPr>
        </p:nvGrpSpPr>
        <p:grpSpPr>
          <a:xfrm>
            <a:off x="5781928" y="3258545"/>
            <a:ext cx="3701555" cy="2118522"/>
            <a:chOff x="5511798" y="3584333"/>
            <a:chExt cx="4818106" cy="2816468"/>
          </a:xfrm>
        </p:grpSpPr>
        <p:grpSp>
          <p:nvGrpSpPr>
            <p:cNvPr id="3" name="Group 54"/>
            <p:cNvGrpSpPr/>
            <p:nvPr userDrawn="1">
              <p:custDataLst>
                <p:tags r:id="rId6"/>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7"/>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130.000 Mitarbeitern in 44 Ländern ist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2012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10,3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p:cNvPicPr>
            <a:picLocks noChangeAspect="1"/>
          </p:cNvPicPr>
          <p:nvPr userDrawn="1"/>
        </p:nvPicPr>
        <p:blipFill>
          <a:blip r:embed="rId10" cstate="print"/>
          <a:stretch>
            <a:fillRect/>
          </a:stretch>
        </p:blipFill>
        <p:spPr>
          <a:xfrm>
            <a:off x="867725" y="3468294"/>
            <a:ext cx="519572" cy="522508"/>
          </a:xfrm>
          <a:prstGeom prst="rect">
            <a:avLst/>
          </a:prstGeom>
        </p:spPr>
      </p:pic>
      <p:sp>
        <p:nvSpPr>
          <p:cNvPr id="336" name="Rectangle 335"/>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2014 Capgemini. Alle Rechte vorbehalten.</a:t>
            </a:r>
            <a:endParaRPr lang="de-DE" sz="700" noProof="0" dirty="0" smtClean="0">
              <a:solidFill>
                <a:schemeClr val="bg1"/>
              </a:solidFill>
              <a:latin typeface="Arial"/>
              <a:cs typeface="Arial"/>
            </a:endParaRPr>
          </a:p>
        </p:txBody>
      </p:sp>
      <p:sp>
        <p:nvSpPr>
          <p:cNvPr id="339" name="Rectangle 338"/>
          <p:cNvSpPr/>
          <p:nvPr userDrawn="1">
            <p:custDataLst>
              <p:tags r:id="rId5"/>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62818" name="think-cell Slide" r:id="rId6"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130.000 Mitarbeitern in 44 Ländern ist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2012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10,3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2014 Capgemini. Alle Rechte vorbehalten.</a:t>
            </a:r>
            <a:endParaRPr lang="de-DE" sz="700" noProof="0" dirty="0" smtClean="0">
              <a:solidFill>
                <a:schemeClr val="bg1"/>
              </a:solidFill>
              <a:latin typeface="Arial"/>
              <a:cs typeface="Arial"/>
            </a:endParaRPr>
          </a:p>
        </p:txBody>
      </p:sp>
      <p:sp>
        <p:nvSpPr>
          <p:cNvPr id="8" name="Rectangle 7"/>
          <p:cNvSpPr/>
          <p:nvPr userDrawn="1">
            <p:custDataLst>
              <p:tags r:id="rId4"/>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9" imgW="360" imgH="360" progId="">
              <p:embed/>
            </p:oleObj>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6"/>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7"/>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44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2012 global revenues of EUR 10.3 billion. </a:t>
            </a:r>
          </a:p>
          <a:p>
            <a:pPr marL="0" indent="0" algn="just"/>
            <a:r>
              <a:rPr lang="en-US" sz="1000" dirty="0" smtClean="0">
                <a:solidFill>
                  <a:schemeClr val="bg1"/>
                </a:solidFill>
                <a:latin typeface="Arial" pitchFamily="34" charset="0"/>
                <a:cs typeface="Arial" pitchFamily="34" charset="0"/>
              </a:rPr>
              <a:t>Together with its clients,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
        <p:nvSpPr>
          <p:cNvPr id="340" name="Rectangle 33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2014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
        <p:nvSpPr>
          <p:cNvPr id="336" name="Rectangle 335"/>
          <p:cNvSpPr/>
          <p:nvPr userDrawn="1">
            <p:custDataLst>
              <p:tags r:id="rId5"/>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31073" name="think-cell Slide" r:id="rId6"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44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2012 global revenues of EUR 10.3 billion. </a:t>
            </a:r>
          </a:p>
          <a:p>
            <a:pPr marL="0" indent="0" algn="just"/>
            <a:r>
              <a:rPr lang="en-US" sz="1000" dirty="0" smtClean="0">
                <a:solidFill>
                  <a:schemeClr val="bg1"/>
                </a:solidFill>
                <a:latin typeface="Arial" pitchFamily="34" charset="0"/>
                <a:cs typeface="Arial" pitchFamily="34" charset="0"/>
              </a:rPr>
              <a:t>Together with its clients,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2014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
        <p:nvSpPr>
          <p:cNvPr id="8" name="Rectangle 7"/>
          <p:cNvSpPr/>
          <p:nvPr userDrawn="1">
            <p:custDataLst>
              <p:tags r:id="rId4"/>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49" name="think-cell Slide" r:id="rId4" imgW="360" imgH="360" progId="">
              <p:embed/>
            </p:oleObj>
          </a:graphicData>
        </a:graphic>
      </p:graphicFrame>
      <p:sp>
        <p:nvSpPr>
          <p:cNvPr id="5" name="Rectangle 4"/>
          <p:cNvSpPr/>
          <p:nvPr userDrawn="1">
            <p:custDataLst>
              <p:tags r:id="rId2"/>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2014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01" name="think-cell Slide" r:id="rId6" imgW="360" imgH="360" progId="">
              <p:embed/>
            </p:oleObj>
          </a:graphicData>
        </a:graphic>
      </p:graphicFrame>
      <p:pic>
        <p:nvPicPr>
          <p:cNvPr id="8" name="Image 5"/>
          <p:cNvPicPr>
            <a:picLocks noChangeAspect="1"/>
          </p:cNvPicPr>
          <p:nvPr userDrawn="1">
            <p:custDataLst>
              <p:tags r:id="rId2"/>
            </p:custDataLst>
          </p:nvPr>
        </p:nvPicPr>
        <p:blipFill>
          <a:blip r:embed="rId7" cstate="print"/>
          <a:srcRect l="240" t="16548" r="380" b="511"/>
          <a:stretch>
            <a:fillRect/>
          </a:stretch>
        </p:blipFill>
        <p:spPr>
          <a:xfrm>
            <a:off x="0" y="0"/>
            <a:ext cx="9906000" cy="4850150"/>
          </a:xfrm>
          <a:prstGeom prst="rect">
            <a:avLst/>
          </a:prstGeom>
        </p:spPr>
      </p:pic>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8"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282" name="think-cell Slide" r:id="rId9" imgW="360" imgH="360" progId="">
              <p:embed/>
            </p:oleObj>
          </a:graphicData>
        </a:graphic>
      </p:graphicFrame>
      <p:sp>
        <p:nvSpPr>
          <p:cNvPr id="16" name="Title 1"/>
          <p:cNvSpPr>
            <a:spLocks noGrp="1"/>
          </p:cNvSpPr>
          <p:nvPr>
            <p:ph type="title" hasCustomPrompt="1"/>
            <p:custDataLst>
              <p:tags r:id="rId2"/>
            </p:custDataLst>
          </p:nvPr>
        </p:nvSpPr>
        <p:spPr>
          <a:xfrm>
            <a:off x="0" y="1556740"/>
            <a:ext cx="9906000" cy="1944270"/>
          </a:xfrm>
        </p:spPr>
        <p:txBody>
          <a:bodyPr vert="horz" lIns="36000" tIns="36000" rIns="360000" bIns="36000" rtlCol="0" anchor="ctr">
            <a:noAutofit/>
          </a:bodyPr>
          <a:lstStyle>
            <a:lvl1pPr algn="ct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Comic Sans MS" pitchFamily="66" charset="0"/>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61139" y="4609876"/>
            <a:ext cx="3944861"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Comic Sans MS" pitchFamily="66" charset="0"/>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6"/>
            </p:custDataLst>
          </p:nvPr>
        </p:nvPicPr>
        <p:blipFill>
          <a:blip r:embed="rId10" cstate="email"/>
          <a:srcRect/>
          <a:stretch>
            <a:fillRect/>
          </a:stretch>
        </p:blipFill>
        <p:spPr bwMode="auto">
          <a:xfrm>
            <a:off x="6569786" y="6520694"/>
            <a:ext cx="3001425" cy="239021"/>
          </a:xfrm>
          <a:prstGeom prst="rect">
            <a:avLst/>
          </a:prstGeom>
          <a:noFill/>
        </p:spPr>
      </p:pic>
      <p:pic>
        <p:nvPicPr>
          <p:cNvPr id="97284" name="Picture 4" descr="robocap_2048x2048.jpg"/>
          <p:cNvPicPr>
            <a:picLocks noChangeAspect="1" noChangeArrowheads="1"/>
          </p:cNvPicPr>
          <p:nvPr userDrawn="1"/>
        </p:nvPicPr>
        <p:blipFill>
          <a:blip r:embed="rId11"/>
          <a:srcRect/>
          <a:stretch>
            <a:fillRect/>
          </a:stretch>
        </p:blipFill>
        <p:spPr bwMode="auto">
          <a:xfrm>
            <a:off x="7545360" y="0"/>
            <a:ext cx="1800250" cy="180025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4"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prezentacja.pptx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4"/>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6674"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prezentacja.pptx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1554" name="think-cell Slide" r:id="rId3" imgW="360" imgH="360" progId="">
              <p:embed/>
            </p:oleObj>
          </a:graphicData>
        </a:graphic>
      </p:graphicFrame>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prezentacja.pptx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prezentacja.pptx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prezentacja.pptx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131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prezentacja.pptx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prezentacja.pptx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3.xml"/><Relationship Id="rId21" Type="http://schemas.openxmlformats.org/officeDocument/2006/relationships/image" Target="../media/image11.png"/><Relationship Id="rId7" Type="http://schemas.openxmlformats.org/officeDocument/2006/relationships/vmlDrawing" Target="../drawings/vmlDrawing12.vml"/><Relationship Id="rId12" Type="http://schemas.openxmlformats.org/officeDocument/2006/relationships/tags" Target="../tags/tag31.xml"/><Relationship Id="rId17" Type="http://schemas.openxmlformats.org/officeDocument/2006/relationships/image" Target="../media/image5.emf"/><Relationship Id="rId25" Type="http://schemas.openxmlformats.org/officeDocument/2006/relationships/image" Target="../media/image13.png"/><Relationship Id="rId2" Type="http://schemas.openxmlformats.org/officeDocument/2006/relationships/slideLayout" Target="../slideLayouts/slideLayout12.xml"/><Relationship Id="rId16" Type="http://schemas.openxmlformats.org/officeDocument/2006/relationships/oleObject" Target="../embeddings/oleObject12.bin"/><Relationship Id="rId20" Type="http://schemas.openxmlformats.org/officeDocument/2006/relationships/hyperlink" Target="http://www.linkedin.com/company/capgemini" TargetMode="External"/><Relationship Id="rId1" Type="http://schemas.openxmlformats.org/officeDocument/2006/relationships/slideLayout" Target="../slideLayouts/slideLayout11.xml"/><Relationship Id="rId6" Type="http://schemas.openxmlformats.org/officeDocument/2006/relationships/theme" Target="../theme/theme2.xml"/><Relationship Id="rId11" Type="http://schemas.openxmlformats.org/officeDocument/2006/relationships/tags" Target="../tags/tag30.xml"/><Relationship Id="rId24" Type="http://schemas.openxmlformats.org/officeDocument/2006/relationships/hyperlink" Target="http://www.youtube.com/capgemini" TargetMode="External"/><Relationship Id="rId5" Type="http://schemas.openxmlformats.org/officeDocument/2006/relationships/slideLayout" Target="../slideLayouts/slideLayout15.xml"/><Relationship Id="rId15" Type="http://schemas.openxmlformats.org/officeDocument/2006/relationships/tags" Target="../tags/tag34.xml"/><Relationship Id="rId23" Type="http://schemas.openxmlformats.org/officeDocument/2006/relationships/image" Target="../media/image12.png"/><Relationship Id="rId28" Type="http://schemas.openxmlformats.org/officeDocument/2006/relationships/image" Target="../media/image6.gif"/><Relationship Id="rId10" Type="http://schemas.openxmlformats.org/officeDocument/2006/relationships/tags" Target="../tags/tag29.xml"/><Relationship Id="rId19" Type="http://schemas.openxmlformats.org/officeDocument/2006/relationships/image" Target="../media/image10.png"/><Relationship Id="rId4" Type="http://schemas.openxmlformats.org/officeDocument/2006/relationships/slideLayout" Target="../slideLayouts/slideLayout14.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hyperlink" Target="http://www.twitter.com/capgemini" TargetMode="External"/><Relationship Id="rId27"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oleObject" Target="../embeddings/oleObject18.bin"/><Relationship Id="rId4" Type="http://schemas.openxmlformats.org/officeDocument/2006/relationships/vmlDrawing" Target="../drawings/vmlDrawing18.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19" imgW="360" imgH="360" progId="">
              <p:embed/>
            </p:oleObj>
          </a:graphicData>
        </a:graphic>
      </p:graphicFrame>
      <p:sp>
        <p:nvSpPr>
          <p:cNvPr id="2" name="Title Placeholder 1"/>
          <p:cNvSpPr>
            <a:spLocks noGrp="1"/>
          </p:cNvSpPr>
          <p:nvPr>
            <p:ph type="title"/>
            <p:custDataLst>
              <p:tags r:id="rId13"/>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9" name="Freeform 4"/>
          <p:cNvSpPr>
            <a:spLocks/>
          </p:cNvSpPr>
          <p:nvPr>
            <p:custDataLst>
              <p:tags r:id="rId1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5"/>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6"/>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en-US" smtClean="0"/>
              <a:t>Creative Commons 4.0 license</a:t>
            </a:r>
            <a:endParaRPr lang="en-US" dirty="0"/>
          </a:p>
        </p:txBody>
      </p:sp>
      <p:sp>
        <p:nvSpPr>
          <p:cNvPr id="17" name="Footer Placeholder 16"/>
          <p:cNvSpPr>
            <a:spLocks noGrp="1"/>
          </p:cNvSpPr>
          <p:nvPr>
            <p:ph type="ftr" sz="quarter" idx="3"/>
            <p:custDataLst>
              <p:tags r:id="rId17"/>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prezentacja.pptx</a:t>
            </a:r>
            <a:endParaRPr lang="de-DE"/>
          </a:p>
        </p:txBody>
      </p:sp>
      <p:sp>
        <p:nvSpPr>
          <p:cNvPr id="18" name="Slide Number Placeholder 17"/>
          <p:cNvSpPr>
            <a:spLocks noGrp="1"/>
          </p:cNvSpPr>
          <p:nvPr>
            <p:ph type="sldNum" sz="quarter" idx="4"/>
            <p:custDataLst>
              <p:tags r:id="rId18"/>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dirty="0"/>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FootnoteAndSource" hidden="1"/>
          <p:cNvSpPr txBox="1"/>
          <p:nvPr/>
        </p:nvSpPr>
        <p:spPr>
          <a:xfrm>
            <a:off x="271148" y="6174740"/>
            <a:ext cx="4681852"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pic>
        <p:nvPicPr>
          <p:cNvPr id="2051" name="Picture 3" descr="Creative Common License"/>
          <p:cNvPicPr>
            <a:picLocks noChangeAspect="1" noChangeArrowheads="1"/>
          </p:cNvPicPr>
          <p:nvPr userDrawn="1"/>
        </p:nvPicPr>
        <p:blipFill>
          <a:blip r:embed="rId20"/>
          <a:srcRect/>
          <a:stretch>
            <a:fillRect/>
          </a:stretch>
        </p:blipFill>
        <p:spPr bwMode="auto">
          <a:xfrm>
            <a:off x="7257320" y="6453420"/>
            <a:ext cx="838200" cy="304801"/>
          </a:xfrm>
          <a:prstGeom prst="rect">
            <a:avLst/>
          </a:prstGeom>
          <a:noFill/>
        </p:spPr>
      </p:pic>
      <p:pic>
        <p:nvPicPr>
          <p:cNvPr id="21" name="Picture 4" descr="robocap_2048x2048.jpg"/>
          <p:cNvPicPr>
            <a:picLocks noChangeAspect="1" noChangeArrowheads="1"/>
          </p:cNvPicPr>
          <p:nvPr userDrawn="1"/>
        </p:nvPicPr>
        <p:blipFill>
          <a:blip r:embed="rId21"/>
          <a:srcRect/>
          <a:stretch>
            <a:fillRect/>
          </a:stretch>
        </p:blipFill>
        <p:spPr bwMode="auto">
          <a:xfrm>
            <a:off x="8625510" y="72010"/>
            <a:ext cx="908650" cy="908650"/>
          </a:xfrm>
          <a:prstGeom prst="rect">
            <a:avLst/>
          </a:prstGeom>
          <a:noFill/>
        </p:spPr>
      </p:pic>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Comic Sans MS" pitchFamily="66" charset="0"/>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Comic Sans MS" pitchFamily="66" charset="0"/>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Comic Sans MS" pitchFamily="66" charset="0"/>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Comic Sans MS" pitchFamily="66" charset="0"/>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Comic Sans MS" pitchFamily="66" charset="0"/>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Comic Sans MS" pitchFamily="66" charset="0"/>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6" imgW="360" imgH="360" progId="">
              <p:embed/>
            </p:oleObj>
          </a:graphicData>
        </a:graphic>
      </p:graphicFrame>
      <p:sp>
        <p:nvSpPr>
          <p:cNvPr id="357" name="Rectangle 7"/>
          <p:cNvSpPr/>
          <p:nvPr>
            <p:custDataLst>
              <p:tags r:id="rId8"/>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p:cNvPicPr>
            <a:picLocks noChangeArrowheads="1"/>
          </p:cNvPicPr>
          <p:nvPr>
            <p:custDataLst>
              <p:tags r:id="rId9"/>
            </p:custDataLst>
          </p:nvPr>
        </p:nvPicPr>
        <p:blipFill>
          <a:blip r:embed="rId17" cstate="email"/>
          <a:srcRect/>
          <a:stretch>
            <a:fillRect/>
          </a:stretch>
        </p:blipFill>
        <p:spPr bwMode="auto">
          <a:xfrm>
            <a:off x="5457070" y="1125047"/>
            <a:ext cx="3763570" cy="313227"/>
          </a:xfrm>
          <a:prstGeom prst="rect">
            <a:avLst/>
          </a:prstGeom>
          <a:noFill/>
        </p:spPr>
      </p:pic>
      <p:pic>
        <p:nvPicPr>
          <p:cNvPr id="16" name="Picture 3">
            <a:hlinkClick r:id="rId18"/>
          </p:cNvPr>
          <p:cNvPicPr>
            <a:picLocks noChangeAspect="1" noChangeArrowheads="1"/>
          </p:cNvPicPr>
          <p:nvPr>
            <p:custDataLst>
              <p:tags r:id="rId10"/>
            </p:custDataLst>
          </p:nvPr>
        </p:nvPicPr>
        <p:blipFill>
          <a:blip r:embed="rId19" cstate="email"/>
          <a:srcRect/>
          <a:stretch>
            <a:fillRect/>
          </a:stretch>
        </p:blipFill>
        <p:spPr bwMode="auto">
          <a:xfrm>
            <a:off x="7939252" y="5932547"/>
            <a:ext cx="278223" cy="263770"/>
          </a:xfrm>
          <a:prstGeom prst="rect">
            <a:avLst/>
          </a:prstGeom>
          <a:noFill/>
        </p:spPr>
      </p:pic>
      <p:pic>
        <p:nvPicPr>
          <p:cNvPr id="17" name="Picture 4">
            <a:hlinkClick r:id="rId20"/>
          </p:cNvPr>
          <p:cNvPicPr>
            <a:picLocks noChangeAspect="1" noChangeArrowheads="1"/>
          </p:cNvPicPr>
          <p:nvPr>
            <p:custDataLst>
              <p:tags r:id="rId11"/>
            </p:custDataLst>
          </p:nvPr>
        </p:nvPicPr>
        <p:blipFill>
          <a:blip r:embed="rId21" cstate="email"/>
          <a:srcRect/>
          <a:stretch>
            <a:fillRect/>
          </a:stretch>
        </p:blipFill>
        <p:spPr bwMode="auto">
          <a:xfrm>
            <a:off x="8274665" y="5932547"/>
            <a:ext cx="281313" cy="266700"/>
          </a:xfrm>
          <a:prstGeom prst="rect">
            <a:avLst/>
          </a:prstGeom>
          <a:noFill/>
        </p:spPr>
      </p:pic>
      <p:pic>
        <p:nvPicPr>
          <p:cNvPr id="18" name="Picture 5">
            <a:hlinkClick r:id="rId22"/>
          </p:cNvPr>
          <p:cNvPicPr>
            <a:picLocks noChangeAspect="1" noChangeArrowheads="1"/>
          </p:cNvPicPr>
          <p:nvPr>
            <p:custDataLst>
              <p:tags r:id="rId12"/>
            </p:custDataLst>
          </p:nvPr>
        </p:nvPicPr>
        <p:blipFill>
          <a:blip r:embed="rId23" cstate="email"/>
          <a:srcRect/>
          <a:stretch>
            <a:fillRect/>
          </a:stretch>
        </p:blipFill>
        <p:spPr bwMode="auto">
          <a:xfrm>
            <a:off x="8903720" y="5932547"/>
            <a:ext cx="281313" cy="266700"/>
          </a:xfrm>
          <a:prstGeom prst="rect">
            <a:avLst/>
          </a:prstGeom>
          <a:noFill/>
        </p:spPr>
      </p:pic>
      <p:pic>
        <p:nvPicPr>
          <p:cNvPr id="19" name="Picture 6">
            <a:hlinkClick r:id="rId24"/>
          </p:cNvPr>
          <p:cNvPicPr>
            <a:picLocks noChangeAspect="1" noChangeArrowheads="1"/>
          </p:cNvPicPr>
          <p:nvPr>
            <p:custDataLst>
              <p:tags r:id="rId13"/>
            </p:custDataLst>
          </p:nvPr>
        </p:nvPicPr>
        <p:blipFill>
          <a:blip r:embed="rId25" cstate="email"/>
          <a:srcRect/>
          <a:stretch>
            <a:fillRect/>
          </a:stretch>
        </p:blipFill>
        <p:spPr bwMode="auto">
          <a:xfrm>
            <a:off x="9242223" y="5932547"/>
            <a:ext cx="281313" cy="266700"/>
          </a:xfrm>
          <a:prstGeom prst="rect">
            <a:avLst/>
          </a:prstGeom>
          <a:noFill/>
        </p:spPr>
      </p:pic>
      <p:pic>
        <p:nvPicPr>
          <p:cNvPr id="20" name="Image 22">
            <a:hlinkClick r:id="rId26"/>
          </p:cNvPr>
          <p:cNvPicPr preferRelativeResize="0">
            <a:picLocks/>
          </p:cNvPicPr>
          <p:nvPr>
            <p:custDataLst>
              <p:tags r:id="rId14"/>
            </p:custDataLst>
          </p:nvPr>
        </p:nvPicPr>
        <p:blipFill>
          <a:blip r:embed="rId27"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p:cNvPicPr>
            <a:picLocks noChangeAspect="1"/>
          </p:cNvPicPr>
          <p:nvPr>
            <p:custDataLst>
              <p:tags r:id="rId15"/>
            </p:custDataLst>
          </p:nvPr>
        </p:nvPicPr>
        <p:blipFill>
          <a:blip r:embed="rId28"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9.xml"/><Relationship Id="rId1" Type="http://schemas.openxmlformats.org/officeDocument/2006/relationships/vmlDrawing" Target="../drawings/vmlDrawing22.vml"/><Relationship Id="rId5" Type="http://schemas.openxmlformats.org/officeDocument/2006/relationships/oleObject" Target="../embeddings/oleObject22.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7.png"/><Relationship Id="rId2" Type="http://schemas.openxmlformats.org/officeDocument/2006/relationships/tags" Target="../tags/tag60.xml"/><Relationship Id="rId1" Type="http://schemas.openxmlformats.org/officeDocument/2006/relationships/vmlDrawing" Target="../drawings/vmlDrawing23.vml"/><Relationship Id="rId6" Type="http://schemas.openxmlformats.org/officeDocument/2006/relationships/image" Target="../media/image16.jpeg"/><Relationship Id="rId5" Type="http://schemas.openxmlformats.org/officeDocument/2006/relationships/oleObject" Target="../embeddings/oleObject23.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1.xml"/><Relationship Id="rId1" Type="http://schemas.openxmlformats.org/officeDocument/2006/relationships/vmlDrawing" Target="../drawings/vmlDrawing24.vml"/><Relationship Id="rId6" Type="http://schemas.openxmlformats.org/officeDocument/2006/relationships/image" Target="../media/image18.jpeg"/><Relationship Id="rId5" Type="http://schemas.openxmlformats.org/officeDocument/2006/relationships/oleObject" Target="../embeddings/oleObject2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vmlDrawing" Target="../drawings/vmlDrawing25.vml"/><Relationship Id="rId6" Type="http://schemas.openxmlformats.org/officeDocument/2006/relationships/image" Target="../media/image19.jpeg"/><Relationship Id="rId5" Type="http://schemas.openxmlformats.org/officeDocument/2006/relationships/oleObject" Target="../embeddings/oleObject25.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3.xml"/><Relationship Id="rId1" Type="http://schemas.openxmlformats.org/officeDocument/2006/relationships/vmlDrawing" Target="../drawings/vmlDrawing26.vml"/><Relationship Id="rId6" Type="http://schemas.openxmlformats.org/officeDocument/2006/relationships/image" Target="../media/image20.gif"/><Relationship Id="rId5" Type="http://schemas.openxmlformats.org/officeDocument/2006/relationships/oleObject" Target="../embeddings/oleObject26.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4.xml"/><Relationship Id="rId1" Type="http://schemas.openxmlformats.org/officeDocument/2006/relationships/vmlDrawing" Target="../drawings/vmlDrawing27.vml"/><Relationship Id="rId6" Type="http://schemas.openxmlformats.org/officeDocument/2006/relationships/image" Target="../media/image21.png"/><Relationship Id="rId5" Type="http://schemas.openxmlformats.org/officeDocument/2006/relationships/oleObject" Target="../embeddings/oleObject27.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28.vml"/><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75778" name="think-cell Slide" r:id="rId4" imgW="360" imgH="360" progId="">
              <p:embed/>
            </p:oleObj>
          </a:graphicData>
        </a:graphic>
      </p:graphicFrame>
      <p:sp>
        <p:nvSpPr>
          <p:cNvPr id="13" name="Title 12"/>
          <p:cNvSpPr>
            <a:spLocks noGrp="1"/>
          </p:cNvSpPr>
          <p:nvPr>
            <p:ph type="title"/>
          </p:nvPr>
        </p:nvSpPr>
        <p:spPr>
          <a:xfrm>
            <a:off x="128330" y="0"/>
            <a:ext cx="9906000" cy="1944270"/>
          </a:xfrm>
        </p:spPr>
        <p:txBody>
          <a:bodyPr/>
          <a:lstStyle/>
          <a:p>
            <a:r>
              <a:rPr lang="pl-PL" dirty="0" smtClean="0">
                <a:solidFill>
                  <a:schemeClr val="tx1"/>
                </a:solidFill>
              </a:rPr>
              <a:t>Czujnik białej linii</a:t>
            </a:r>
            <a:endParaRPr lang="en-GB"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37218"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t>Agenda</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2</a:t>
            </a:fld>
            <a:endParaRPr lang="en-GB"/>
          </a:p>
        </p:txBody>
      </p:sp>
      <p:sp>
        <p:nvSpPr>
          <p:cNvPr id="9" name="Footer Placeholder 8"/>
          <p:cNvSpPr>
            <a:spLocks noGrp="1"/>
          </p:cNvSpPr>
          <p:nvPr>
            <p:ph type="ftr" sz="quarter" idx="12"/>
          </p:nvPr>
        </p:nvSpPr>
        <p:spPr/>
        <p:txBody>
          <a:bodyPr/>
          <a:lstStyle/>
          <a:p>
            <a:r>
              <a:rPr lang="en-GB" smtClean="0"/>
              <a:t>prezentacja.pptx</a:t>
            </a:r>
            <a:endParaRPr lang="en-GB" dirty="0"/>
          </a:p>
        </p:txBody>
      </p:sp>
      <p:sp>
        <p:nvSpPr>
          <p:cNvPr id="28" name="Date Placeholder 27"/>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137220" name="AutoShape 4" descr="https://encrypted-tbn1.gstatic.com/images?q=tbn:ANd9GcRvSkej9N26AR8Y8VDYktfJvFhHANx0HTY8dPp7v0XCMEMBx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37222" name="AutoShape 6" descr="https://encrypted-tbn1.gstatic.com/images?q=tbn:ANd9GcRvSkej9N26AR8Y8VDYktfJvFhHANx0HTY8dPp7v0XCMEMBxA-y"/>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66914"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t>CNY70: transoptor odbiciowy</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3</a:t>
            </a:fld>
            <a:endParaRPr lang="en-GB"/>
          </a:p>
        </p:txBody>
      </p:sp>
      <p:sp>
        <p:nvSpPr>
          <p:cNvPr id="9" name="Footer Placeholder 8"/>
          <p:cNvSpPr>
            <a:spLocks noGrp="1"/>
          </p:cNvSpPr>
          <p:nvPr>
            <p:ph type="ftr" sz="quarter" idx="12"/>
          </p:nvPr>
        </p:nvSpPr>
        <p:spPr/>
        <p:txBody>
          <a:bodyPr/>
          <a:lstStyle/>
          <a:p>
            <a:r>
              <a:rPr lang="en-GB" smtClean="0"/>
              <a:t>prezentacja.pptx</a:t>
            </a:r>
            <a:endParaRPr lang="en-GB" dirty="0"/>
          </a:p>
        </p:txBody>
      </p:sp>
      <p:sp>
        <p:nvSpPr>
          <p:cNvPr id="28" name="Date Placeholder 27"/>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137220" name="AutoShape 4" descr="https://encrypted-tbn1.gstatic.com/images?q=tbn:ANd9GcRvSkej9N26AR8Y8VDYktfJvFhHANx0HTY8dPp7v0XCMEMBx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37222" name="AutoShape 6" descr="https://encrypted-tbn1.gstatic.com/images?q=tbn:ANd9GcRvSkej9N26AR8Y8VDYktfJvFhHANx0HTY8dPp7v0XCMEMBxA-y"/>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TextBox 9"/>
          <p:cNvSpPr txBox="1"/>
          <p:nvPr/>
        </p:nvSpPr>
        <p:spPr>
          <a:xfrm>
            <a:off x="272350" y="1700760"/>
            <a:ext cx="9433310" cy="286232"/>
          </a:xfrm>
          <a:prstGeom prst="rect">
            <a:avLst/>
          </a:prstGeom>
          <a:noFill/>
        </p:spPr>
        <p:txBody>
          <a:bodyPr wrap="square" rtlCol="0">
            <a:spAutoFit/>
          </a:bodyPr>
          <a:lstStyle/>
          <a:p>
            <a:pPr>
              <a:lnSpc>
                <a:spcPct val="90000"/>
              </a:lnSpc>
            </a:pPr>
            <a:endParaRPr lang="en-US" sz="1400" dirty="0" smtClean="0"/>
          </a:p>
        </p:txBody>
      </p:sp>
      <p:pic>
        <p:nvPicPr>
          <p:cNvPr id="166916" name="Picture 4" descr="Zdj&amp;eogon;cie transoptora CNY70 (&amp;zacute;ród&amp;lstrok;o: tme.eu)"/>
          <p:cNvPicPr>
            <a:picLocks noChangeAspect="1" noChangeArrowheads="1"/>
          </p:cNvPicPr>
          <p:nvPr/>
        </p:nvPicPr>
        <p:blipFill>
          <a:blip r:embed="rId6"/>
          <a:srcRect/>
          <a:stretch>
            <a:fillRect/>
          </a:stretch>
        </p:blipFill>
        <p:spPr bwMode="auto">
          <a:xfrm>
            <a:off x="200340" y="1556740"/>
            <a:ext cx="4800668" cy="3600500"/>
          </a:xfrm>
          <a:prstGeom prst="rect">
            <a:avLst/>
          </a:prstGeom>
          <a:noFill/>
        </p:spPr>
      </p:pic>
      <p:pic>
        <p:nvPicPr>
          <p:cNvPr id="166917" name="Picture 5"/>
          <p:cNvPicPr>
            <a:picLocks noChangeAspect="1" noChangeArrowheads="1"/>
          </p:cNvPicPr>
          <p:nvPr/>
        </p:nvPicPr>
        <p:blipFill>
          <a:blip r:embed="rId7"/>
          <a:srcRect/>
          <a:stretch>
            <a:fillRect/>
          </a:stretch>
        </p:blipFill>
        <p:spPr bwMode="auto">
          <a:xfrm>
            <a:off x="5529080" y="2004030"/>
            <a:ext cx="2844174" cy="2793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67938"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t>CNY70: zasada działania</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4</a:t>
            </a:fld>
            <a:endParaRPr lang="en-GB"/>
          </a:p>
        </p:txBody>
      </p:sp>
      <p:sp>
        <p:nvSpPr>
          <p:cNvPr id="9" name="Footer Placeholder 8"/>
          <p:cNvSpPr>
            <a:spLocks noGrp="1"/>
          </p:cNvSpPr>
          <p:nvPr>
            <p:ph type="ftr" sz="quarter" idx="12"/>
          </p:nvPr>
        </p:nvSpPr>
        <p:spPr/>
        <p:txBody>
          <a:bodyPr/>
          <a:lstStyle/>
          <a:p>
            <a:r>
              <a:rPr lang="en-GB" smtClean="0"/>
              <a:t>prezentacja.pptx</a:t>
            </a:r>
            <a:endParaRPr lang="en-GB" dirty="0"/>
          </a:p>
        </p:txBody>
      </p:sp>
      <p:sp>
        <p:nvSpPr>
          <p:cNvPr id="28" name="Date Placeholder 27"/>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137220" name="AutoShape 4" descr="https://encrypted-tbn1.gstatic.com/images?q=tbn:ANd9GcRvSkej9N26AR8Y8VDYktfJvFhHANx0HTY8dPp7v0XCMEMBx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37222" name="AutoShape 6" descr="https://encrypted-tbn1.gstatic.com/images?q=tbn:ANd9GcRvSkej9N26AR8Y8VDYktfJvFhHANx0HTY8dPp7v0XCMEMBxA-y"/>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TextBox 9"/>
          <p:cNvSpPr txBox="1"/>
          <p:nvPr/>
        </p:nvSpPr>
        <p:spPr>
          <a:xfrm>
            <a:off x="272350" y="1700760"/>
            <a:ext cx="9433310" cy="286232"/>
          </a:xfrm>
          <a:prstGeom prst="rect">
            <a:avLst/>
          </a:prstGeom>
          <a:noFill/>
        </p:spPr>
        <p:txBody>
          <a:bodyPr wrap="square" rtlCol="0">
            <a:spAutoFit/>
          </a:bodyPr>
          <a:lstStyle/>
          <a:p>
            <a:pPr>
              <a:lnSpc>
                <a:spcPct val="90000"/>
              </a:lnSpc>
            </a:pPr>
            <a:endParaRPr lang="en-US" sz="1400" dirty="0" smtClean="0"/>
          </a:p>
        </p:txBody>
      </p:sp>
      <p:pic>
        <p:nvPicPr>
          <p:cNvPr id="167940" name="Picture 4" descr="http://botland.com.pl/img/p/52-3648.jpg"/>
          <p:cNvPicPr>
            <a:picLocks noChangeAspect="1" noChangeArrowheads="1"/>
          </p:cNvPicPr>
          <p:nvPr/>
        </p:nvPicPr>
        <p:blipFill>
          <a:blip r:embed="rId6"/>
          <a:srcRect/>
          <a:stretch>
            <a:fillRect/>
          </a:stretch>
        </p:blipFill>
        <p:spPr bwMode="auto">
          <a:xfrm>
            <a:off x="1352500" y="1340710"/>
            <a:ext cx="6838950" cy="428625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68962"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t>CNY70: podłączenie układu</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5</a:t>
            </a:fld>
            <a:endParaRPr lang="en-GB"/>
          </a:p>
        </p:txBody>
      </p:sp>
      <p:sp>
        <p:nvSpPr>
          <p:cNvPr id="9" name="Footer Placeholder 8"/>
          <p:cNvSpPr>
            <a:spLocks noGrp="1"/>
          </p:cNvSpPr>
          <p:nvPr>
            <p:ph type="ftr" sz="quarter" idx="12"/>
          </p:nvPr>
        </p:nvSpPr>
        <p:spPr/>
        <p:txBody>
          <a:bodyPr/>
          <a:lstStyle/>
          <a:p>
            <a:r>
              <a:rPr lang="en-GB" smtClean="0"/>
              <a:t>prezentacja.pptx</a:t>
            </a:r>
            <a:endParaRPr lang="en-GB" dirty="0"/>
          </a:p>
        </p:txBody>
      </p:sp>
      <p:sp>
        <p:nvSpPr>
          <p:cNvPr id="28" name="Date Placeholder 27"/>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137220" name="AutoShape 4" descr="https://encrypted-tbn1.gstatic.com/images?q=tbn:ANd9GcRvSkej9N26AR8Y8VDYktfJvFhHANx0HTY8dPp7v0XCMEMBx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37222" name="AutoShape 6" descr="https://encrypted-tbn1.gstatic.com/images?q=tbn:ANd9GcRvSkej9N26AR8Y8VDYktfJvFhHANx0HTY8dPp7v0XCMEMBxA-y"/>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TextBox 9"/>
          <p:cNvSpPr txBox="1"/>
          <p:nvPr/>
        </p:nvSpPr>
        <p:spPr>
          <a:xfrm>
            <a:off x="272350" y="1700760"/>
            <a:ext cx="9433310" cy="286232"/>
          </a:xfrm>
          <a:prstGeom prst="rect">
            <a:avLst/>
          </a:prstGeom>
          <a:noFill/>
        </p:spPr>
        <p:txBody>
          <a:bodyPr wrap="square" rtlCol="0">
            <a:spAutoFit/>
          </a:bodyPr>
          <a:lstStyle/>
          <a:p>
            <a:pPr>
              <a:lnSpc>
                <a:spcPct val="90000"/>
              </a:lnSpc>
            </a:pPr>
            <a:endParaRPr lang="en-US" sz="1400" dirty="0" smtClean="0"/>
          </a:p>
        </p:txBody>
      </p:sp>
      <p:pic>
        <p:nvPicPr>
          <p:cNvPr id="168964" name="Picture 4" descr="http://botland.com.pl/img/p/52-309.jpg"/>
          <p:cNvPicPr>
            <a:picLocks noChangeAspect="1" noChangeArrowheads="1"/>
          </p:cNvPicPr>
          <p:nvPr/>
        </p:nvPicPr>
        <p:blipFill>
          <a:blip r:embed="rId6"/>
          <a:srcRect/>
          <a:stretch>
            <a:fillRect/>
          </a:stretch>
        </p:blipFill>
        <p:spPr bwMode="auto">
          <a:xfrm>
            <a:off x="560390" y="1412720"/>
            <a:ext cx="8525126" cy="430968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69986"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t>CNY70: kalibracja przy użyciu komparatora i potencjometru</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6</a:t>
            </a:fld>
            <a:endParaRPr lang="en-GB"/>
          </a:p>
        </p:txBody>
      </p:sp>
      <p:sp>
        <p:nvSpPr>
          <p:cNvPr id="9" name="Footer Placeholder 8"/>
          <p:cNvSpPr>
            <a:spLocks noGrp="1"/>
          </p:cNvSpPr>
          <p:nvPr>
            <p:ph type="ftr" sz="quarter" idx="12"/>
          </p:nvPr>
        </p:nvSpPr>
        <p:spPr/>
        <p:txBody>
          <a:bodyPr/>
          <a:lstStyle/>
          <a:p>
            <a:r>
              <a:rPr lang="en-GB" smtClean="0"/>
              <a:t>prezentacja.pptx</a:t>
            </a:r>
            <a:endParaRPr lang="en-GB" dirty="0"/>
          </a:p>
        </p:txBody>
      </p:sp>
      <p:sp>
        <p:nvSpPr>
          <p:cNvPr id="28" name="Date Placeholder 27"/>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137220" name="AutoShape 4" descr="https://encrypted-tbn1.gstatic.com/images?q=tbn:ANd9GcRvSkej9N26AR8Y8VDYktfJvFhHANx0HTY8dPp7v0XCMEMBx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37222" name="AutoShape 6" descr="https://encrypted-tbn1.gstatic.com/images?q=tbn:ANd9GcRvSkej9N26AR8Y8VDYktfJvFhHANx0HTY8dPp7v0XCMEMBxA-y"/>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TextBox 9"/>
          <p:cNvSpPr txBox="1"/>
          <p:nvPr/>
        </p:nvSpPr>
        <p:spPr>
          <a:xfrm>
            <a:off x="272350" y="1700760"/>
            <a:ext cx="9433310" cy="286232"/>
          </a:xfrm>
          <a:prstGeom prst="rect">
            <a:avLst/>
          </a:prstGeom>
          <a:noFill/>
        </p:spPr>
        <p:txBody>
          <a:bodyPr wrap="square" rtlCol="0">
            <a:spAutoFit/>
          </a:bodyPr>
          <a:lstStyle/>
          <a:p>
            <a:pPr>
              <a:lnSpc>
                <a:spcPct val="90000"/>
              </a:lnSpc>
            </a:pPr>
            <a:endParaRPr lang="en-US" sz="1400" dirty="0" smtClean="0"/>
          </a:p>
        </p:txBody>
      </p:sp>
      <p:sp>
        <p:nvSpPr>
          <p:cNvPr id="11" name="TextBox 10"/>
          <p:cNvSpPr txBox="1"/>
          <p:nvPr/>
        </p:nvSpPr>
        <p:spPr>
          <a:xfrm>
            <a:off x="272350" y="2276840"/>
            <a:ext cx="9289290" cy="2031325"/>
          </a:xfrm>
          <a:prstGeom prst="rect">
            <a:avLst/>
          </a:prstGeom>
          <a:noFill/>
        </p:spPr>
        <p:txBody>
          <a:bodyPr wrap="square" rtlCol="0">
            <a:spAutoFit/>
          </a:bodyPr>
          <a:lstStyle/>
          <a:p>
            <a:pPr>
              <a:lnSpc>
                <a:spcPct val="150000"/>
              </a:lnSpc>
            </a:pPr>
            <a:r>
              <a:rPr lang="pl-PL" sz="2800" b="1" dirty="0" smtClean="0">
                <a:latin typeface="Times New Roman" pitchFamily="18" charset="0"/>
                <a:ea typeface="Arial Unicode MS" pitchFamily="34" charset="-128"/>
                <a:cs typeface="Times New Roman" pitchFamily="18" charset="0"/>
              </a:rPr>
              <a:t>U1</a:t>
            </a:r>
            <a:r>
              <a:rPr lang="pl-PL" sz="2800" dirty="0" smtClean="0">
                <a:latin typeface="Times New Roman" pitchFamily="18" charset="0"/>
                <a:ea typeface="Arial Unicode MS" pitchFamily="34" charset="-128"/>
                <a:cs typeface="Times New Roman" pitchFamily="18" charset="0"/>
              </a:rPr>
              <a:t> – napięcie wejściowe</a:t>
            </a:r>
          </a:p>
          <a:p>
            <a:pPr>
              <a:lnSpc>
                <a:spcPct val="150000"/>
              </a:lnSpc>
            </a:pPr>
            <a:r>
              <a:rPr lang="pl-PL" sz="2800" b="1" dirty="0" smtClean="0">
                <a:latin typeface="Times New Roman" pitchFamily="18" charset="0"/>
                <a:ea typeface="Arial Unicode MS" pitchFamily="34" charset="-128"/>
                <a:cs typeface="Times New Roman" pitchFamily="18" charset="0"/>
              </a:rPr>
              <a:t>U2</a:t>
            </a:r>
            <a:r>
              <a:rPr lang="pl-PL" sz="2800" dirty="0" smtClean="0">
                <a:latin typeface="Times New Roman" pitchFamily="18" charset="0"/>
                <a:ea typeface="Arial Unicode MS" pitchFamily="34" charset="-128"/>
                <a:cs typeface="Times New Roman" pitchFamily="18" charset="0"/>
              </a:rPr>
              <a:t> – napięcie referencyjne</a:t>
            </a:r>
          </a:p>
          <a:p>
            <a:pPr>
              <a:lnSpc>
                <a:spcPct val="150000"/>
              </a:lnSpc>
            </a:pPr>
            <a:r>
              <a:rPr lang="pl-PL" sz="2800" b="1" dirty="0" err="1" smtClean="0">
                <a:latin typeface="Times New Roman" pitchFamily="18" charset="0"/>
                <a:ea typeface="Arial Unicode MS" pitchFamily="34" charset="-128"/>
                <a:cs typeface="Times New Roman" pitchFamily="18" charset="0"/>
              </a:rPr>
              <a:t>Ua</a:t>
            </a:r>
            <a:r>
              <a:rPr lang="pl-PL" sz="2800" dirty="0" smtClean="0">
                <a:latin typeface="Times New Roman" pitchFamily="18" charset="0"/>
                <a:ea typeface="Arial Unicode MS" pitchFamily="34" charset="-128"/>
                <a:cs typeface="Times New Roman" pitchFamily="18" charset="0"/>
              </a:rPr>
              <a:t> – napięcie wyjściowe</a:t>
            </a:r>
            <a:endParaRPr lang="en-US" sz="2800" dirty="0" smtClean="0">
              <a:latin typeface="Arial Unicode MS" pitchFamily="34" charset="-128"/>
              <a:ea typeface="Arial Unicode MS" pitchFamily="34" charset="-128"/>
              <a:cs typeface="Arial Unicode MS" pitchFamily="34" charset="-128"/>
            </a:endParaRPr>
          </a:p>
        </p:txBody>
      </p:sp>
      <p:pic>
        <p:nvPicPr>
          <p:cNvPr id="169990" name="Picture 6" descr="http://www.mikrocontroller.net/attachment/5931/Hyst.gif"/>
          <p:cNvPicPr>
            <a:picLocks noChangeAspect="1" noChangeArrowheads="1"/>
          </p:cNvPicPr>
          <p:nvPr/>
        </p:nvPicPr>
        <p:blipFill>
          <a:blip r:embed="rId6"/>
          <a:srcRect/>
          <a:stretch>
            <a:fillRect/>
          </a:stretch>
        </p:blipFill>
        <p:spPr bwMode="auto">
          <a:xfrm>
            <a:off x="4736970" y="1268700"/>
            <a:ext cx="4728614" cy="283717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1010"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smtClean="0"/>
              <a:t>Schemat czujnika koloru:</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7</a:t>
            </a:fld>
            <a:endParaRPr lang="en-GB"/>
          </a:p>
        </p:txBody>
      </p:sp>
      <p:sp>
        <p:nvSpPr>
          <p:cNvPr id="9" name="Footer Placeholder 8"/>
          <p:cNvSpPr>
            <a:spLocks noGrp="1"/>
          </p:cNvSpPr>
          <p:nvPr>
            <p:ph type="ftr" sz="quarter" idx="12"/>
          </p:nvPr>
        </p:nvSpPr>
        <p:spPr/>
        <p:txBody>
          <a:bodyPr/>
          <a:lstStyle/>
          <a:p>
            <a:r>
              <a:rPr lang="en-GB" smtClean="0"/>
              <a:t>prezentacja.pptx</a:t>
            </a:r>
            <a:endParaRPr lang="en-GB" dirty="0"/>
          </a:p>
        </p:txBody>
      </p:sp>
      <p:sp>
        <p:nvSpPr>
          <p:cNvPr id="28" name="Date Placeholder 27"/>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137220" name="AutoShape 4" descr="https://encrypted-tbn1.gstatic.com/images?q=tbn:ANd9GcRvSkej9N26AR8Y8VDYktfJvFhHANx0HTY8dPp7v0XCMEMBx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37222" name="AutoShape 6" descr="https://encrypted-tbn1.gstatic.com/images?q=tbn:ANd9GcRvSkej9N26AR8Y8VDYktfJvFhHANx0HTY8dPp7v0XCMEMBxA-y"/>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TextBox 9"/>
          <p:cNvSpPr txBox="1"/>
          <p:nvPr/>
        </p:nvSpPr>
        <p:spPr>
          <a:xfrm>
            <a:off x="272350" y="1700760"/>
            <a:ext cx="9433310" cy="286232"/>
          </a:xfrm>
          <a:prstGeom prst="rect">
            <a:avLst/>
          </a:prstGeom>
          <a:noFill/>
        </p:spPr>
        <p:txBody>
          <a:bodyPr wrap="square" rtlCol="0">
            <a:spAutoFit/>
          </a:bodyPr>
          <a:lstStyle/>
          <a:p>
            <a:pPr>
              <a:lnSpc>
                <a:spcPct val="90000"/>
              </a:lnSpc>
            </a:pPr>
            <a:endParaRPr lang="en-US" sz="1400" dirty="0" smtClean="0"/>
          </a:p>
        </p:txBody>
      </p:sp>
      <p:pic>
        <p:nvPicPr>
          <p:cNvPr id="171012" name="Picture 4"/>
          <p:cNvPicPr>
            <a:picLocks noChangeAspect="1" noChangeArrowheads="1"/>
          </p:cNvPicPr>
          <p:nvPr/>
        </p:nvPicPr>
        <p:blipFill>
          <a:blip r:embed="rId6"/>
          <a:srcRect/>
          <a:stretch>
            <a:fillRect/>
          </a:stretch>
        </p:blipFill>
        <p:spPr bwMode="auto">
          <a:xfrm>
            <a:off x="704410" y="1268700"/>
            <a:ext cx="8353160" cy="4780362"/>
          </a:xfrm>
          <a:prstGeom prst="rect">
            <a:avLst/>
          </a:prstGeom>
          <a:noFill/>
          <a:ln w="9525">
            <a:noFill/>
            <a:miter lim="800000"/>
            <a:headEnd/>
            <a:tailEnd/>
          </a:ln>
        </p:spPr>
      </p:pic>
      <p:sp>
        <p:nvSpPr>
          <p:cNvPr id="13" name="Oval 12"/>
          <p:cNvSpPr/>
          <p:nvPr/>
        </p:nvSpPr>
        <p:spPr>
          <a:xfrm>
            <a:off x="1856570" y="2276840"/>
            <a:ext cx="1512210" cy="3240450"/>
          </a:xfrm>
          <a:prstGeom prst="ellipse">
            <a:avLst/>
          </a:prstGeom>
          <a:solidFill>
            <a:schemeClr val="lt1">
              <a:alpha val="0"/>
            </a:schemeClr>
          </a:solid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4" name="Oval 13"/>
          <p:cNvSpPr/>
          <p:nvPr/>
        </p:nvSpPr>
        <p:spPr>
          <a:xfrm>
            <a:off x="7481730" y="1997180"/>
            <a:ext cx="1728240" cy="1512210"/>
          </a:xfrm>
          <a:prstGeom prst="ellipse">
            <a:avLst/>
          </a:prstGeom>
          <a:solidFill>
            <a:schemeClr val="lt1">
              <a:alpha val="0"/>
            </a:schemeClr>
          </a:solidFill>
          <a:ln>
            <a:solidFill>
              <a:schemeClr val="accent5">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5" name="Oval 14"/>
          <p:cNvSpPr/>
          <p:nvPr/>
        </p:nvSpPr>
        <p:spPr>
          <a:xfrm>
            <a:off x="4232900" y="2348850"/>
            <a:ext cx="1728240" cy="2808390"/>
          </a:xfrm>
          <a:prstGeom prst="ellipse">
            <a:avLst/>
          </a:prstGeom>
          <a:solidFill>
            <a:srgbClr val="FF0000">
              <a:alpha val="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6" name="Oval 15"/>
          <p:cNvSpPr/>
          <p:nvPr/>
        </p:nvSpPr>
        <p:spPr>
          <a:xfrm>
            <a:off x="6825260" y="3212970"/>
            <a:ext cx="576080" cy="1152160"/>
          </a:xfrm>
          <a:prstGeom prst="ellipse">
            <a:avLst/>
          </a:prstGeom>
          <a:solidFill>
            <a:schemeClr val="lt1">
              <a:alpha val="0"/>
            </a:schemeClr>
          </a:solidFill>
          <a:ln>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7" name="TextBox 16"/>
          <p:cNvSpPr txBox="1"/>
          <p:nvPr/>
        </p:nvSpPr>
        <p:spPr>
          <a:xfrm>
            <a:off x="7905410" y="1484730"/>
            <a:ext cx="1845377" cy="286232"/>
          </a:xfrm>
          <a:prstGeom prst="rect">
            <a:avLst/>
          </a:prstGeom>
          <a:solidFill>
            <a:schemeClr val="bg1"/>
          </a:solidFill>
          <a:ln>
            <a:solidFill>
              <a:schemeClr val="bg1"/>
            </a:solidFill>
          </a:ln>
        </p:spPr>
        <p:txBody>
          <a:bodyPr wrap="none" rtlCol="0">
            <a:spAutoFit/>
          </a:bodyPr>
          <a:lstStyle/>
          <a:p>
            <a:pPr>
              <a:lnSpc>
                <a:spcPct val="90000"/>
              </a:lnSpc>
            </a:pPr>
            <a:r>
              <a:rPr lang="pl-PL" sz="1400" b="1" dirty="0" smtClean="0">
                <a:solidFill>
                  <a:srgbClr val="00B0F0"/>
                </a:solidFill>
              </a:rPr>
              <a:t>Diody informacyjne</a:t>
            </a:r>
            <a:endParaRPr lang="en-US" sz="1400" b="1" dirty="0" smtClean="0">
              <a:solidFill>
                <a:srgbClr val="00B0F0"/>
              </a:solidFill>
            </a:endParaRPr>
          </a:p>
        </p:txBody>
      </p:sp>
      <p:sp>
        <p:nvSpPr>
          <p:cNvPr id="18" name="TextBox 17"/>
          <p:cNvSpPr txBox="1"/>
          <p:nvPr/>
        </p:nvSpPr>
        <p:spPr>
          <a:xfrm>
            <a:off x="7185310" y="4653170"/>
            <a:ext cx="1861343" cy="286232"/>
          </a:xfrm>
          <a:prstGeom prst="rect">
            <a:avLst/>
          </a:prstGeom>
          <a:solidFill>
            <a:schemeClr val="bg1"/>
          </a:solidFill>
          <a:ln>
            <a:solidFill>
              <a:schemeClr val="bg1"/>
            </a:solidFill>
          </a:ln>
        </p:spPr>
        <p:txBody>
          <a:bodyPr wrap="none" rtlCol="0">
            <a:spAutoFit/>
          </a:bodyPr>
          <a:lstStyle/>
          <a:p>
            <a:pPr>
              <a:lnSpc>
                <a:spcPct val="90000"/>
              </a:lnSpc>
            </a:pPr>
            <a:r>
              <a:rPr lang="pl-PL" sz="1400" b="1" dirty="0" smtClean="0">
                <a:solidFill>
                  <a:schemeClr val="accent4">
                    <a:lumMod val="60000"/>
                    <a:lumOff val="40000"/>
                  </a:schemeClr>
                </a:solidFill>
              </a:rPr>
              <a:t>Wyjście dla </a:t>
            </a:r>
            <a:r>
              <a:rPr lang="pl-PL" sz="1400" b="1" dirty="0" err="1" smtClean="0">
                <a:solidFill>
                  <a:schemeClr val="accent4">
                    <a:lumMod val="60000"/>
                    <a:lumOff val="40000"/>
                  </a:schemeClr>
                </a:solidFill>
              </a:rPr>
              <a:t>arduino</a:t>
            </a:r>
            <a:endParaRPr lang="en-US" sz="1400" b="1" dirty="0" smtClean="0">
              <a:solidFill>
                <a:schemeClr val="accent4">
                  <a:lumMod val="60000"/>
                  <a:lumOff val="40000"/>
                </a:schemeClr>
              </a:solidFill>
            </a:endParaRPr>
          </a:p>
        </p:txBody>
      </p:sp>
      <p:sp>
        <p:nvSpPr>
          <p:cNvPr id="19" name="TextBox 18"/>
          <p:cNvSpPr txBox="1"/>
          <p:nvPr/>
        </p:nvSpPr>
        <p:spPr>
          <a:xfrm>
            <a:off x="4592950" y="5805330"/>
            <a:ext cx="1200970" cy="286232"/>
          </a:xfrm>
          <a:prstGeom prst="rect">
            <a:avLst/>
          </a:prstGeom>
          <a:solidFill>
            <a:schemeClr val="bg1"/>
          </a:solidFill>
          <a:ln>
            <a:solidFill>
              <a:schemeClr val="bg1"/>
            </a:solidFill>
          </a:ln>
        </p:spPr>
        <p:txBody>
          <a:bodyPr wrap="none" rtlCol="0">
            <a:spAutoFit/>
          </a:bodyPr>
          <a:lstStyle/>
          <a:p>
            <a:pPr>
              <a:lnSpc>
                <a:spcPct val="90000"/>
              </a:lnSpc>
            </a:pPr>
            <a:r>
              <a:rPr lang="pl-PL" sz="1400" b="1" dirty="0" smtClean="0">
                <a:solidFill>
                  <a:srgbClr val="FF0000"/>
                </a:solidFill>
              </a:rPr>
              <a:t>Komparator</a:t>
            </a:r>
          </a:p>
        </p:txBody>
      </p:sp>
      <p:sp>
        <p:nvSpPr>
          <p:cNvPr id="20" name="TextBox 19"/>
          <p:cNvSpPr txBox="1"/>
          <p:nvPr/>
        </p:nvSpPr>
        <p:spPr>
          <a:xfrm>
            <a:off x="2000590" y="5877340"/>
            <a:ext cx="1694695" cy="286232"/>
          </a:xfrm>
          <a:prstGeom prst="rect">
            <a:avLst/>
          </a:prstGeom>
          <a:solidFill>
            <a:schemeClr val="bg1"/>
          </a:solidFill>
          <a:ln>
            <a:solidFill>
              <a:schemeClr val="bg1"/>
            </a:solidFill>
          </a:ln>
        </p:spPr>
        <p:txBody>
          <a:bodyPr wrap="none" rtlCol="0">
            <a:spAutoFit/>
          </a:bodyPr>
          <a:lstStyle/>
          <a:p>
            <a:pPr>
              <a:lnSpc>
                <a:spcPct val="90000"/>
              </a:lnSpc>
            </a:pPr>
            <a:r>
              <a:rPr lang="pl-PL" sz="1400" b="1" dirty="0" smtClean="0">
                <a:solidFill>
                  <a:srgbClr val="00B050"/>
                </a:solidFill>
              </a:rPr>
              <a:t>Zestaw czujników</a:t>
            </a:r>
            <a:endParaRPr lang="en-US" sz="1400" b="1" dirty="0" smtClean="0">
              <a:solidFill>
                <a:srgbClr val="00B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290" name="think-cell Slide" r:id="rId4" imgW="360" imgH="360" progId="">
              <p:embed/>
            </p:oleObj>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182</Words>
  <Application>Microsoft Office PowerPoint</Application>
  <PresentationFormat>A4 Paper (210x297 mm)</PresentationFormat>
  <Paragraphs>42</Paragraphs>
  <Slides>8</Slides>
  <Notes>8</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2" baseType="lpstr">
      <vt:lpstr>Blank</vt:lpstr>
      <vt:lpstr>Closing slides</vt:lpstr>
      <vt:lpstr>Section break</vt:lpstr>
      <vt:lpstr>think-cell Slide</vt:lpstr>
      <vt:lpstr>Czujnik białej linii</vt:lpstr>
      <vt:lpstr>Agenda</vt:lpstr>
      <vt:lpstr>CNY70: transoptor odbiciowy</vt:lpstr>
      <vt:lpstr>CNY70: zasada działania</vt:lpstr>
      <vt:lpstr>CNY70: podłączenie układu</vt:lpstr>
      <vt:lpstr>CNY70: kalibracja przy użyciu komparatora i potencjometru</vt:lpstr>
      <vt:lpstr>Schemat czujnika koloru:</vt:lpstr>
      <vt:lpstr>Slide 8</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Lukasz Laszkiewicz</dc:creator>
  <cp:lastModifiedBy>mmotowid</cp:lastModifiedBy>
  <cp:revision>51</cp:revision>
  <dcterms:created xsi:type="dcterms:W3CDTF">2014-10-21T19:55:20Z</dcterms:created>
  <dcterms:modified xsi:type="dcterms:W3CDTF">2015-05-14T12:35:48Z</dcterms:modified>
</cp:coreProperties>
</file>