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slideLayouts/slideLayout20.xml" ContentType="application/vnd.openxmlformats-officedocument.presentationml.slideLayout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  <p:sldMasterId id="2147483974" r:id="rId4"/>
  </p:sldMasterIdLst>
  <p:notesMasterIdLst>
    <p:notesMasterId r:id="rId23"/>
  </p:notesMasterIdLst>
  <p:handoutMasterIdLst>
    <p:handoutMasterId r:id="rId24"/>
  </p:handoutMasterIdLst>
  <p:sldIdLst>
    <p:sldId id="311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29" r:id="rId21"/>
    <p:sldId id="349" r:id="rId22"/>
  </p:sldIdLst>
  <p:sldSz cx="9906000" cy="6858000" type="A4"/>
  <p:notesSz cx="6896100" cy="10033000"/>
  <p:custDataLst>
    <p:tags r:id="rId25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6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template.pptx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template.pptx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template.pptx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template.pptx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template.pptx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template.pptx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template.pptx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template.pptx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11/27/2014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Robocap.pptx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jpe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pl-PL" sz="4400" dirty="0" err="1" smtClean="0">
                <a:effectLst/>
                <a:latin typeface="Comic Sans MS"/>
              </a:rPr>
              <a:t>Arduino</a:t>
            </a:r>
            <a:endParaRPr lang="en-GB" dirty="0"/>
          </a:p>
        </p:txBody>
      </p:sp>
      <p:pic>
        <p:nvPicPr>
          <p:cNvPr id="7" name="Picture 8" descr="Warsztat 12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4149100"/>
            <a:ext cx="1838325" cy="1838325"/>
          </a:xfrm>
          <a:prstGeom prst="rect">
            <a:avLst/>
          </a:prstGeom>
          <a:noFill/>
        </p:spPr>
      </p:pic>
      <p:pic>
        <p:nvPicPr>
          <p:cNvPr id="75780" name="Picture 4" descr="http://techtutor.pl/wp-content/uploads/2014/01/arduino-lo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0930" y="79140"/>
            <a:ext cx="1837650" cy="18376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" y="188640"/>
            <a:ext cx="5949134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4" name="Cloud 253"/>
          <p:cNvSpPr/>
          <p:nvPr/>
        </p:nvSpPr>
        <p:spPr>
          <a:xfrm>
            <a:off x="6279147" y="476672"/>
            <a:ext cx="3626853" cy="1368152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black"/>
                </a:solidFill>
              </a:rPr>
              <a:t>Sprawdź czy jedzie pociąg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 flipH="1">
            <a:off x="3392828" y="1160748"/>
            <a:ext cx="2897571" cy="6120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435166" y="2204864"/>
            <a:ext cx="31983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pl-PL" sz="1800" b="1" dirty="0" smtClean="0">
                <a:solidFill>
                  <a:prstClr val="black"/>
                </a:solidFill>
              </a:rPr>
              <a:t>W naszym przypadku</a:t>
            </a:r>
            <a:r>
              <a:rPr lang="pl-PL" sz="1800" dirty="0" smtClean="0">
                <a:solidFill>
                  <a:prstClr val="black"/>
                </a:solidFill>
              </a:rPr>
              <a:t> oznacza to odpytanie czujnika, czy zauważył już pociąg. Na podstawie tej informacji mikroprocesor podejmuje decyzje.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" y="188640"/>
            <a:ext cx="5949134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4" name="Cloud 253"/>
          <p:cNvSpPr/>
          <p:nvPr/>
        </p:nvSpPr>
        <p:spPr>
          <a:xfrm>
            <a:off x="6279147" y="476672"/>
            <a:ext cx="3626853" cy="1368152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black"/>
                </a:solidFill>
              </a:rPr>
              <a:t>Czy jedzie pociąg.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 flipH="1">
            <a:off x="3158802" y="1160748"/>
            <a:ext cx="3131597" cy="11881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435166" y="2204866"/>
            <a:ext cx="319835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pl-PL" sz="1800" b="1" dirty="0" smtClean="0">
                <a:solidFill>
                  <a:prstClr val="black"/>
                </a:solidFill>
              </a:rPr>
              <a:t>Jeżeli jedzie pociąg: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Wykonaj część programu odpowiedzialną za zamknięcie szlabanu i mruganie światłami.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" y="188640"/>
            <a:ext cx="5949134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4" name="Cloud 253"/>
          <p:cNvSpPr/>
          <p:nvPr/>
        </p:nvSpPr>
        <p:spPr>
          <a:xfrm>
            <a:off x="6279147" y="476672"/>
            <a:ext cx="3626853" cy="1368152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black"/>
                </a:solidFill>
              </a:rPr>
              <a:t>Czy jedzie pociąg.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 flipH="1">
            <a:off x="3158802" y="1160748"/>
            <a:ext cx="3131597" cy="11881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435166" y="2204864"/>
            <a:ext cx="31983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pl-PL" sz="1800" b="1" dirty="0" smtClean="0">
                <a:solidFill>
                  <a:prstClr val="black"/>
                </a:solidFill>
              </a:rPr>
              <a:t>Jeżeli nie jedzie pociąg: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Włącz zielone światło (jeżeli nie zostało zapalone)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Sprawdź czy szlaban jest podniesiony (i podnieś go jeżeli nie jest)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" y="188640"/>
            <a:ext cx="5949134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4" name="Cloud 253"/>
          <p:cNvSpPr/>
          <p:nvPr/>
        </p:nvSpPr>
        <p:spPr>
          <a:xfrm>
            <a:off x="6279147" y="476672"/>
            <a:ext cx="3626853" cy="1368152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black"/>
                </a:solidFill>
              </a:rPr>
              <a:t>Wykonaj procedurę do zamknięcia przejazdu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 flipH="1">
            <a:off x="5577070" y="1160748"/>
            <a:ext cx="713328" cy="4680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435166" y="2204864"/>
            <a:ext cx="3198355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pl-PL" sz="1800" b="1" dirty="0" smtClean="0">
                <a:solidFill>
                  <a:prstClr val="black"/>
                </a:solidFill>
              </a:rPr>
              <a:t>Mikrokontroler: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Pobudza silnik elektryczny do wykonania pracy przy zamknięciu przejazdu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Wyłącza niepotrzebne w tym momencie zielone światło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Rozpoczyna mruganie czerwonymi światłami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94905" y="692696"/>
            <a:ext cx="1872208" cy="1944216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" y="188640"/>
            <a:ext cx="5949134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4" name="Cloud 253"/>
          <p:cNvSpPr/>
          <p:nvPr/>
        </p:nvSpPr>
        <p:spPr>
          <a:xfrm>
            <a:off x="6279147" y="476672"/>
            <a:ext cx="3626853" cy="1368152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black"/>
                </a:solidFill>
              </a:rPr>
              <a:t>Wykonaj procedurę do zamknięcia przejazdu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6" name="Straight Arrow Connector 255"/>
          <p:cNvCxnSpPr>
            <a:stCxn id="254" idx="2"/>
            <a:endCxn id="7" idx="7"/>
          </p:cNvCxnSpPr>
          <p:nvPr/>
        </p:nvCxnSpPr>
        <p:spPr>
          <a:xfrm flipH="1">
            <a:off x="5692934" y="1160748"/>
            <a:ext cx="597464" cy="17608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435166" y="2204864"/>
            <a:ext cx="31983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pl-PL" sz="1800" b="1" dirty="0" smtClean="0">
                <a:solidFill>
                  <a:prstClr val="black"/>
                </a:solidFill>
              </a:rPr>
              <a:t>Mikrokontroler: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Zapala zielone światło (wyłączając również niepotrzebne czerwone)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Pobudza silnik, aby wykonał pracę przy zamykaniu szlabanu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94905" y="2636912"/>
            <a:ext cx="1872208" cy="1944216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" y="188640"/>
            <a:ext cx="5949134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4" name="Cloud 253"/>
          <p:cNvSpPr/>
          <p:nvPr/>
        </p:nvSpPr>
        <p:spPr>
          <a:xfrm>
            <a:off x="6279147" y="476672"/>
            <a:ext cx="3626853" cy="1368152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black"/>
                </a:solidFill>
              </a:rPr>
              <a:t>Czy Koniec?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 flipH="1">
            <a:off x="1052568" y="1160748"/>
            <a:ext cx="5237831" cy="900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435166" y="2204866"/>
            <a:ext cx="3198355" cy="3831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pl-PL" sz="1800" b="1" dirty="0" smtClean="0">
                <a:solidFill>
                  <a:prstClr val="black"/>
                </a:solidFill>
              </a:rPr>
              <a:t>Jeżeli warunek końca programu</a:t>
            </a:r>
            <a:r>
              <a:rPr lang="pl-PL" sz="1800" dirty="0" smtClean="0">
                <a:solidFill>
                  <a:prstClr val="black"/>
                </a:solidFill>
              </a:rPr>
              <a:t> jest spełniony to mikrokontroler rozpoczyna procedurę wyjścia z programu. Oznacza to ustawienie odpowiednich stanów na urządzeniach (wygaszenie lampek i odpowiednie ustawienie szlabanu)</a:t>
            </a:r>
            <a:endParaRPr lang="pl-PL" sz="1800" b="1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" y="188640"/>
            <a:ext cx="5949134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4" name="Cloud 253"/>
          <p:cNvSpPr/>
          <p:nvPr/>
        </p:nvSpPr>
        <p:spPr>
          <a:xfrm>
            <a:off x="6279147" y="476672"/>
            <a:ext cx="3626853" cy="1368152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black"/>
                </a:solidFill>
              </a:rPr>
              <a:t>Posprzątaj i wyjdź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 flipH="1">
            <a:off x="1286594" y="1160748"/>
            <a:ext cx="5003805" cy="28443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435166" y="2204866"/>
            <a:ext cx="319835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pl-PL" sz="1800" b="1" dirty="0" smtClean="0">
                <a:solidFill>
                  <a:prstClr val="black"/>
                </a:solidFill>
              </a:rPr>
              <a:t>Jeżeli mikrokontroler poprawnie</a:t>
            </a:r>
            <a:r>
              <a:rPr lang="pl-PL" sz="1800" dirty="0" smtClean="0">
                <a:solidFill>
                  <a:prstClr val="black"/>
                </a:solidFill>
              </a:rPr>
              <a:t> wykonał procedurę wyłączającą</a:t>
            </a:r>
            <a:r>
              <a:rPr lang="pl-PL" sz="1800" b="1" dirty="0" smtClean="0">
                <a:solidFill>
                  <a:prstClr val="black"/>
                </a:solidFill>
              </a:rPr>
              <a:t> </a:t>
            </a:r>
            <a:r>
              <a:rPr lang="pl-PL" sz="1800" dirty="0" smtClean="0">
                <a:solidFill>
                  <a:prstClr val="black"/>
                </a:solidFill>
              </a:rPr>
              <a:t>to może wyłączyć program urządzenia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4473" y="692699"/>
            <a:ext cx="3432381" cy="7943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pl-PL" sz="1800" dirty="0" smtClean="0">
                <a:solidFill>
                  <a:prstClr val="black"/>
                </a:solidFill>
              </a:rPr>
              <a:t>Kolejarz przychodzi do pracy przy przejeździe kolejowym:</a:t>
            </a:r>
          </a:p>
          <a:p>
            <a:pPr defTabSz="914400">
              <a:lnSpc>
                <a:spcPct val="150000"/>
              </a:lnSpc>
            </a:pPr>
            <a:r>
              <a:rPr lang="pl-PL" sz="1800" dirty="0" smtClean="0">
                <a:solidFill>
                  <a:prstClr val="black"/>
                </a:solidFill>
              </a:rPr>
              <a:t>Jego obowiązki: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Obserwacja czy nie nadjeżdża pociąg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Podnoszenie i opuszczenie szlabanu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Zapalanie i gaszenie zielonego i czerwonego światła</a:t>
            </a:r>
          </a:p>
          <a:p>
            <a:pPr defTabSz="914400">
              <a:lnSpc>
                <a:spcPct val="150000"/>
              </a:lnSpc>
            </a:pPr>
            <a:endParaRPr lang="pl-PL" sz="1800" dirty="0">
              <a:solidFill>
                <a:prstClr val="black"/>
              </a:solidFill>
            </a:endParaRPr>
          </a:p>
          <a:p>
            <a:pPr defTabSz="914400">
              <a:lnSpc>
                <a:spcPct val="150000"/>
              </a:lnSpc>
            </a:pPr>
            <a:endParaRPr lang="pl-PL" sz="1800" dirty="0" smtClean="0">
              <a:solidFill>
                <a:prstClr val="black"/>
              </a:solidFill>
            </a:endParaRPr>
          </a:p>
          <a:p>
            <a:pPr defTabSz="914400">
              <a:lnSpc>
                <a:spcPct val="150000"/>
              </a:lnSpc>
            </a:pPr>
            <a:endParaRPr lang="pl-PL" sz="1800" dirty="0">
              <a:solidFill>
                <a:prstClr val="black"/>
              </a:solidFill>
            </a:endParaRPr>
          </a:p>
          <a:p>
            <a:pPr defTabSz="914400">
              <a:lnSpc>
                <a:spcPct val="150000"/>
              </a:lnSpc>
            </a:pPr>
            <a:endParaRPr lang="pl-PL" sz="1800" dirty="0" smtClean="0">
              <a:solidFill>
                <a:prstClr val="black"/>
              </a:solidFill>
            </a:endParaRPr>
          </a:p>
          <a:p>
            <a:pPr defTabSz="914400">
              <a:lnSpc>
                <a:spcPct val="150000"/>
              </a:lnSpc>
            </a:pPr>
            <a:endParaRPr lang="pl-PL" sz="1800" dirty="0">
              <a:solidFill>
                <a:prstClr val="black"/>
              </a:solidFill>
            </a:endParaRPr>
          </a:p>
          <a:p>
            <a:pPr defTabSz="914400">
              <a:lnSpc>
                <a:spcPct val="150000"/>
              </a:lnSpc>
            </a:pPr>
            <a:endParaRPr lang="pl-PL" sz="1800" dirty="0" smtClean="0">
              <a:solidFill>
                <a:prstClr val="black"/>
              </a:solidFill>
            </a:endParaRPr>
          </a:p>
          <a:p>
            <a:pPr defTabSz="914400">
              <a:lnSpc>
                <a:spcPct val="150000"/>
              </a:lnSpc>
            </a:pPr>
            <a:endParaRPr lang="pl-PL" sz="1800" dirty="0">
              <a:solidFill>
                <a:prstClr val="black"/>
              </a:solidFill>
            </a:endParaRPr>
          </a:p>
          <a:p>
            <a:pPr defTabSz="914400">
              <a:lnSpc>
                <a:spcPct val="150000"/>
              </a:lnSpc>
            </a:pPr>
            <a:endParaRPr lang="pl-PL" sz="1800" dirty="0" smtClean="0">
              <a:solidFill>
                <a:prstClr val="black"/>
              </a:solidFill>
            </a:endParaRPr>
          </a:p>
          <a:p>
            <a:pPr defTabSz="914400">
              <a:lnSpc>
                <a:spcPct val="150000"/>
              </a:lnSpc>
            </a:pPr>
            <a:endParaRPr lang="pl-PL" sz="1800" dirty="0">
              <a:solidFill>
                <a:prstClr val="black"/>
              </a:solidFill>
            </a:endParaRPr>
          </a:p>
          <a:p>
            <a:pPr defTabSz="914400">
              <a:lnSpc>
                <a:spcPct val="150000"/>
              </a:lnSpc>
            </a:pPr>
            <a:endParaRPr lang="en-US" sz="1800" dirty="0">
              <a:solidFill>
                <a:prstClr val="black"/>
              </a:solidFill>
            </a:endParaRPr>
          </a:p>
        </p:txBody>
      </p:sp>
      <p:pic>
        <p:nvPicPr>
          <p:cNvPr id="1028" name="Picture 4" descr="http://www.amcwroclaw.pl/img/faller/h0/zab/F1201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45" y="548683"/>
            <a:ext cx="5603869" cy="36313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3" y="4437115"/>
            <a:ext cx="3612157" cy="212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http://mw2.google.com/mw-panoramio/photos/medium/461720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2370" y="4455117"/>
            <a:ext cx="3053141" cy="2113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30575" y="116632"/>
            <a:ext cx="2184243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white"/>
                </a:solidFill>
              </a:rPr>
              <a:t>Start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0575" y="908720"/>
            <a:ext cx="218424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white"/>
                </a:solidFill>
              </a:rPr>
              <a:t>Przygotuj się do pracy</a:t>
            </a:r>
          </a:p>
        </p:txBody>
      </p:sp>
      <p:sp>
        <p:nvSpPr>
          <p:cNvPr id="14" name="Diamond 13"/>
          <p:cNvSpPr/>
          <p:nvPr/>
        </p:nvSpPr>
        <p:spPr>
          <a:xfrm>
            <a:off x="1130575" y="2348880"/>
            <a:ext cx="2184243" cy="864096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black"/>
                </a:solidFill>
              </a:rPr>
              <a:t>Czy koniec</a:t>
            </a:r>
            <a:r>
              <a:rPr lang="pl-PL" sz="1800" dirty="0">
                <a:solidFill>
                  <a:prstClr val="black"/>
                </a:solidFill>
              </a:rPr>
              <a:t>?</a:t>
            </a:r>
            <a:endParaRPr lang="pl-PL" sz="1800" dirty="0" smtClean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3" idx="0"/>
          </p:cNvCxnSpPr>
          <p:nvPr/>
        </p:nvCxnSpPr>
        <p:spPr>
          <a:xfrm>
            <a:off x="2222697" y="62068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>
            <a:off x="2222697" y="1484784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30575" y="5373216"/>
            <a:ext cx="218424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white"/>
                </a:solidFill>
              </a:rPr>
              <a:t>Posprzątaj i wyjdź</a:t>
            </a:r>
          </a:p>
        </p:txBody>
      </p:sp>
      <p:sp>
        <p:nvSpPr>
          <p:cNvPr id="27" name="Oval 26"/>
          <p:cNvSpPr/>
          <p:nvPr/>
        </p:nvSpPr>
        <p:spPr>
          <a:xfrm>
            <a:off x="1130575" y="6237312"/>
            <a:ext cx="2184243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white"/>
                </a:solidFill>
              </a:rPr>
              <a:t>Stop</a:t>
            </a: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29" name="Straight Arrow Connector 28"/>
          <p:cNvCxnSpPr>
            <a:stCxn id="14" idx="2"/>
            <a:endCxn id="26" idx="0"/>
          </p:cNvCxnSpPr>
          <p:nvPr/>
        </p:nvCxnSpPr>
        <p:spPr>
          <a:xfrm>
            <a:off x="2222697" y="3212976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4646" y="3717033"/>
            <a:ext cx="455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pl-PL" sz="1400" dirty="0" smtClean="0">
                <a:solidFill>
                  <a:prstClr val="black"/>
                </a:solidFill>
              </a:rPr>
              <a:t>TAK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782871" y="1916832"/>
            <a:ext cx="218424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white"/>
                </a:solidFill>
              </a:rPr>
              <a:t>Sprawdź czy jedzie pociąg</a:t>
            </a:r>
          </a:p>
        </p:txBody>
      </p:sp>
      <p:sp>
        <p:nvSpPr>
          <p:cNvPr id="35" name="Diamond 34"/>
          <p:cNvSpPr/>
          <p:nvPr/>
        </p:nvSpPr>
        <p:spPr>
          <a:xfrm>
            <a:off x="3782871" y="2708920"/>
            <a:ext cx="2184243" cy="864096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600" dirty="0" smtClean="0">
                <a:solidFill>
                  <a:prstClr val="black"/>
                </a:solidFill>
              </a:rPr>
              <a:t>Czy pociąg jedzie</a:t>
            </a:r>
          </a:p>
        </p:txBody>
      </p:sp>
      <p:sp>
        <p:nvSpPr>
          <p:cNvPr id="36" name="Diamond 35"/>
          <p:cNvSpPr/>
          <p:nvPr/>
        </p:nvSpPr>
        <p:spPr>
          <a:xfrm>
            <a:off x="3782871" y="3933056"/>
            <a:ext cx="2184243" cy="864096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600" dirty="0" smtClean="0">
                <a:solidFill>
                  <a:prstClr val="black"/>
                </a:solidFill>
              </a:rPr>
              <a:t>Czy zielone świeci</a:t>
            </a:r>
          </a:p>
        </p:txBody>
      </p:sp>
      <p:cxnSp>
        <p:nvCxnSpPr>
          <p:cNvPr id="38" name="Straight Arrow Connector 37"/>
          <p:cNvCxnSpPr>
            <a:stCxn id="33" idx="2"/>
            <a:endCxn id="35" idx="0"/>
          </p:cNvCxnSpPr>
          <p:nvPr/>
        </p:nvCxnSpPr>
        <p:spPr>
          <a:xfrm>
            <a:off x="4874991" y="24928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11095" y="2761186"/>
            <a:ext cx="59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pl-PL" sz="1400" dirty="0" smtClean="0">
                <a:solidFill>
                  <a:prstClr val="black"/>
                </a:solidFill>
              </a:rPr>
              <a:t>TAK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747199" y="980728"/>
            <a:ext cx="218424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white"/>
                </a:solidFill>
              </a:rPr>
              <a:t>Zamknij szlaban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747199" y="1772816"/>
            <a:ext cx="218424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white"/>
                </a:solidFill>
              </a:rPr>
              <a:t>Wyłącz światło zielone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747199" y="2564904"/>
            <a:ext cx="218424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white"/>
                </a:solidFill>
              </a:rPr>
              <a:t>Włącz światło czerwone</a:t>
            </a:r>
          </a:p>
        </p:txBody>
      </p:sp>
      <p:cxnSp>
        <p:nvCxnSpPr>
          <p:cNvPr id="49" name="Straight Arrow Connector 48"/>
          <p:cNvCxnSpPr>
            <a:stCxn id="42" idx="2"/>
            <a:endCxn id="43" idx="0"/>
          </p:cNvCxnSpPr>
          <p:nvPr/>
        </p:nvCxnSpPr>
        <p:spPr>
          <a:xfrm>
            <a:off x="7839321" y="155679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44" idx="0"/>
          </p:cNvCxnSpPr>
          <p:nvPr/>
        </p:nvCxnSpPr>
        <p:spPr>
          <a:xfrm>
            <a:off x="7839321" y="23488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2"/>
            <a:endCxn id="36" idx="0"/>
          </p:cNvCxnSpPr>
          <p:nvPr/>
        </p:nvCxnSpPr>
        <p:spPr>
          <a:xfrm>
            <a:off x="4874991" y="357301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5" idx="3"/>
            <a:endCxn id="42" idx="1"/>
          </p:cNvCxnSpPr>
          <p:nvPr/>
        </p:nvCxnSpPr>
        <p:spPr>
          <a:xfrm flipV="1">
            <a:off x="5967114" y="1268760"/>
            <a:ext cx="780087" cy="1872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3782871" y="5157192"/>
            <a:ext cx="2184243" cy="864096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600" dirty="0" smtClean="0">
                <a:solidFill>
                  <a:prstClr val="black"/>
                </a:solidFill>
              </a:rPr>
              <a:t>Sprawdź szlaban</a:t>
            </a:r>
            <a:endParaRPr lang="pl-PL" sz="1400" dirty="0" smtClean="0">
              <a:solidFill>
                <a:prstClr val="black"/>
              </a:solidFill>
            </a:endParaRPr>
          </a:p>
        </p:txBody>
      </p:sp>
      <p:cxnSp>
        <p:nvCxnSpPr>
          <p:cNvPr id="68" name="Straight Arrow Connector 67"/>
          <p:cNvCxnSpPr>
            <a:stCxn id="36" idx="2"/>
            <a:endCxn id="60" idx="0"/>
          </p:cNvCxnSpPr>
          <p:nvPr/>
        </p:nvCxnSpPr>
        <p:spPr>
          <a:xfrm>
            <a:off x="4874991" y="479715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747199" y="4077072"/>
            <a:ext cx="218424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white"/>
                </a:solidFill>
              </a:rPr>
              <a:t>Zapal zielone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747199" y="5301208"/>
            <a:ext cx="218424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white"/>
                </a:solidFill>
              </a:rPr>
              <a:t>Opuść szlaban</a:t>
            </a:r>
          </a:p>
        </p:txBody>
      </p:sp>
      <p:cxnSp>
        <p:nvCxnSpPr>
          <p:cNvPr id="73" name="Straight Arrow Connector 72"/>
          <p:cNvCxnSpPr>
            <a:stCxn id="60" idx="3"/>
            <a:endCxn id="71" idx="1"/>
          </p:cNvCxnSpPr>
          <p:nvPr/>
        </p:nvCxnSpPr>
        <p:spPr>
          <a:xfrm>
            <a:off x="5967114" y="5589240"/>
            <a:ext cx="780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6" idx="3"/>
            <a:endCxn id="70" idx="1"/>
          </p:cNvCxnSpPr>
          <p:nvPr/>
        </p:nvCxnSpPr>
        <p:spPr>
          <a:xfrm>
            <a:off x="5967114" y="4365104"/>
            <a:ext cx="780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144688" y="1700808"/>
            <a:ext cx="15601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3" name="Elbow Connector 82"/>
          <p:cNvCxnSpPr>
            <a:stCxn id="14" idx="3"/>
            <a:endCxn id="33" idx="1"/>
          </p:cNvCxnSpPr>
          <p:nvPr/>
        </p:nvCxnSpPr>
        <p:spPr>
          <a:xfrm flipV="1">
            <a:off x="3314818" y="2204864"/>
            <a:ext cx="468052" cy="576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0" idx="2"/>
          </p:cNvCxnSpPr>
          <p:nvPr/>
        </p:nvCxnSpPr>
        <p:spPr>
          <a:xfrm>
            <a:off x="4874991" y="602128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874991" y="6453336"/>
            <a:ext cx="4446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9321485" y="476672"/>
            <a:ext cx="0" cy="5976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5031010" y="476672"/>
            <a:ext cx="4290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31009" y="47667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81" idx="6"/>
          </p:cNvCxnSpPr>
          <p:nvPr/>
        </p:nvCxnSpPr>
        <p:spPr>
          <a:xfrm flipH="1">
            <a:off x="2300707" y="1772816"/>
            <a:ext cx="273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4796984" y="4869160"/>
            <a:ext cx="15601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796984" y="6165304"/>
            <a:ext cx="15601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9243478" y="3429000"/>
            <a:ext cx="15601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6" name="Elbow Connector 115"/>
          <p:cNvCxnSpPr>
            <a:stCxn id="44" idx="2"/>
            <a:endCxn id="114" idx="2"/>
          </p:cNvCxnSpPr>
          <p:nvPr/>
        </p:nvCxnSpPr>
        <p:spPr>
          <a:xfrm rot="16200000" flipH="1">
            <a:off x="8361379" y="2618910"/>
            <a:ext cx="360040" cy="140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70" idx="2"/>
            <a:endCxn id="112" idx="6"/>
          </p:cNvCxnSpPr>
          <p:nvPr/>
        </p:nvCxnSpPr>
        <p:spPr>
          <a:xfrm rot="5400000">
            <a:off x="6252144" y="3353993"/>
            <a:ext cx="288032" cy="2886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71" idx="2"/>
            <a:endCxn id="113" idx="6"/>
          </p:cNvCxnSpPr>
          <p:nvPr/>
        </p:nvCxnSpPr>
        <p:spPr>
          <a:xfrm rot="5400000">
            <a:off x="6216140" y="4614133"/>
            <a:ext cx="360040" cy="2886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354833" y="4797155"/>
            <a:ext cx="59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pl-PL" sz="1400" dirty="0" smtClean="0">
                <a:solidFill>
                  <a:prstClr val="black"/>
                </a:solidFill>
              </a:rPr>
              <a:t>TAK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704863" y="6021288"/>
            <a:ext cx="1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pl-PL" sz="1400" dirty="0" smtClean="0">
                <a:solidFill>
                  <a:prstClr val="black"/>
                </a:solidFill>
              </a:rPr>
              <a:t>Szlaban podniesiony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99062" y="4994012"/>
            <a:ext cx="15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pl-PL" sz="1400" dirty="0" smtClean="0">
                <a:solidFill>
                  <a:prstClr val="black"/>
                </a:solidFill>
              </a:rPr>
              <a:t>Szlaban opuszczony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889104" y="405733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pl-PL" sz="1400" dirty="0" smtClean="0">
                <a:solidFill>
                  <a:prstClr val="black"/>
                </a:solidFill>
              </a:rPr>
              <a:t>NIE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28931" y="357301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pl-PL" sz="1400" dirty="0" smtClean="0">
                <a:solidFill>
                  <a:prstClr val="black"/>
                </a:solidFill>
              </a:rPr>
              <a:t>NIE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34" name="Straight Arrow Connector 133"/>
          <p:cNvCxnSpPr>
            <a:stCxn id="26" idx="2"/>
            <a:endCxn id="27" idx="0"/>
          </p:cNvCxnSpPr>
          <p:nvPr/>
        </p:nvCxnSpPr>
        <p:spPr>
          <a:xfrm>
            <a:off x="2222697" y="580526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26" grpId="0" animBg="1"/>
      <p:bldP spid="27" grpId="0" animBg="1"/>
      <p:bldP spid="31" grpId="0"/>
      <p:bldP spid="33" grpId="0" animBg="1"/>
      <p:bldP spid="35" grpId="0" animBg="1"/>
      <p:bldP spid="36" grpId="0" animBg="1"/>
      <p:bldP spid="40" grpId="0"/>
      <p:bldP spid="42" grpId="0" animBg="1"/>
      <p:bldP spid="43" grpId="0" animBg="1"/>
      <p:bldP spid="44" grpId="0" animBg="1"/>
      <p:bldP spid="60" grpId="0" animBg="1"/>
      <p:bldP spid="70" grpId="0" animBg="1"/>
      <p:bldP spid="71" grpId="0" animBg="1"/>
      <p:bldP spid="81" grpId="0" animBg="1"/>
      <p:bldP spid="112" grpId="0" animBg="1"/>
      <p:bldP spid="113" grpId="0" animBg="1"/>
      <p:bldP spid="114" grpId="0" animBg="1"/>
      <p:bldP spid="128" grpId="0"/>
      <p:bldP spid="129" grpId="0"/>
      <p:bldP spid="130" grpId="0"/>
      <p:bldP spid="131" grpId="0"/>
      <p:bldP spid="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4473" y="692699"/>
            <a:ext cx="92830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pl-PL" sz="2400" dirty="0" smtClean="0">
                <a:solidFill>
                  <a:prstClr val="black"/>
                </a:solidFill>
              </a:rPr>
              <a:t>W świecie elektroniki używamy różnych urządzeń do wykonywania czynności za człowieka.</a:t>
            </a:r>
          </a:p>
          <a:p>
            <a:pPr defTabSz="914400"/>
            <a:r>
              <a:rPr lang="pl-PL" sz="2400" dirty="0" smtClean="0">
                <a:solidFill>
                  <a:prstClr val="black"/>
                </a:solidFill>
              </a:rPr>
              <a:t>Zamiast naszych zmysłów możemy użyć różnych rodzajów czujników np.:</a:t>
            </a:r>
          </a:p>
          <a:p>
            <a:pPr defTabSz="914400">
              <a:buFont typeface="Wingdings" pitchFamily="2" charset="2"/>
              <a:buChar char="Ø"/>
            </a:pPr>
            <a:r>
              <a:rPr lang="pl-PL" sz="2400" dirty="0" smtClean="0">
                <a:solidFill>
                  <a:prstClr val="black"/>
                </a:solidFill>
              </a:rPr>
              <a:t>Wzrok – czujnik koloru</a:t>
            </a:r>
          </a:p>
          <a:p>
            <a:pPr defTabSz="914400">
              <a:buFont typeface="Wingdings" pitchFamily="2" charset="2"/>
              <a:buChar char="Ø"/>
            </a:pPr>
            <a:r>
              <a:rPr lang="pl-PL" sz="2400" dirty="0" smtClean="0">
                <a:solidFill>
                  <a:prstClr val="black"/>
                </a:solidFill>
              </a:rPr>
              <a:t>Słuch – czujnik dźwięku</a:t>
            </a:r>
          </a:p>
          <a:p>
            <a:pPr defTabSz="914400">
              <a:buFont typeface="Wingdings" pitchFamily="2" charset="2"/>
              <a:buChar char="Ø"/>
            </a:pPr>
            <a:r>
              <a:rPr lang="pl-PL" sz="2400" dirty="0" smtClean="0">
                <a:solidFill>
                  <a:prstClr val="black"/>
                </a:solidFill>
              </a:rPr>
              <a:t>Dotyk – czujnik nacisku</a:t>
            </a:r>
          </a:p>
          <a:p>
            <a:pPr defTabSz="914400">
              <a:buFont typeface="Wingdings" pitchFamily="2" charset="2"/>
              <a:buChar char="Ø"/>
            </a:pPr>
            <a:r>
              <a:rPr lang="pl-PL" sz="2400" dirty="0" smtClean="0">
                <a:solidFill>
                  <a:prstClr val="black"/>
                </a:solidFill>
              </a:rPr>
              <a:t>Węch – czujnik powonienia</a:t>
            </a:r>
          </a:p>
          <a:p>
            <a:pPr defTabSz="914400">
              <a:buFont typeface="Wingdings" pitchFamily="2" charset="2"/>
              <a:buChar char="Ø"/>
            </a:pPr>
            <a:endParaRPr lang="pl-PL" sz="2400" dirty="0">
              <a:solidFill>
                <a:prstClr val="black"/>
              </a:solidFill>
            </a:endParaRPr>
          </a:p>
          <a:p>
            <a:pPr defTabSz="914400">
              <a:buFont typeface="Wingdings" pitchFamily="2" charset="2"/>
              <a:buChar char="Ø"/>
            </a:pPr>
            <a:endParaRPr lang="pl-PL" sz="2400" dirty="0" smtClean="0">
              <a:solidFill>
                <a:prstClr val="black"/>
              </a:solidFill>
            </a:endParaRPr>
          </a:p>
          <a:p>
            <a:pPr defTabSz="914400"/>
            <a:r>
              <a:rPr lang="pl-PL" sz="2400" dirty="0" smtClean="0">
                <a:solidFill>
                  <a:prstClr val="black"/>
                </a:solidFill>
              </a:rPr>
              <a:t>Ponadto człowiek jest w stanie wykonać prace przy użyciu urządzeń elektromechanicznych. Na przykład kolejarz nie musi samemu podnosić ciężkiego szlabanu. Może „zmusić” silnik aby ten podniósł i utrzymał szlaban w odpowiedniej pozycji.</a:t>
            </a:r>
          </a:p>
          <a:p>
            <a:pPr defTabSz="9144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4" name="Picture 8" descr="http://www.greenprophet.com/wp-content/uploads/2012/09/LED-lights-health-hazar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8974" y="4581128"/>
            <a:ext cx="3938887" cy="322036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4471" y="692699"/>
            <a:ext cx="452450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pl-PL" sz="2000" dirty="0" smtClean="0">
                <a:solidFill>
                  <a:prstClr val="black"/>
                </a:solidFill>
              </a:rPr>
              <a:t>W naszym przypadku możemy zastąpić następujące czynności przy użyciu urządzeń elektronicznych:</a:t>
            </a:r>
          </a:p>
          <a:p>
            <a:pPr defTabSz="914400"/>
            <a:endParaRPr lang="pl-PL" sz="2000" dirty="0" smtClean="0">
              <a:solidFill>
                <a:prstClr val="black"/>
              </a:solidFill>
            </a:endParaRPr>
          </a:p>
          <a:p>
            <a:pPr defTabSz="914400">
              <a:buFont typeface="Wingdings" pitchFamily="2" charset="2"/>
              <a:buChar char="Ø"/>
            </a:pPr>
            <a:r>
              <a:rPr lang="pl-PL" sz="2000" dirty="0" smtClean="0">
                <a:solidFill>
                  <a:prstClr val="black"/>
                </a:solidFill>
              </a:rPr>
              <a:t>Kolejarz nie musi obserwować czy jedzie pociąg, może użyć czujnika obecności</a:t>
            </a:r>
          </a:p>
          <a:p>
            <a:pPr defTabSz="914400">
              <a:buFont typeface="Wingdings" pitchFamily="2" charset="2"/>
              <a:buChar char="Ø"/>
            </a:pPr>
            <a:endParaRPr lang="pl-PL" sz="2000" dirty="0">
              <a:solidFill>
                <a:prstClr val="black"/>
              </a:solidFill>
            </a:endParaRPr>
          </a:p>
          <a:p>
            <a:pPr defTabSz="914400">
              <a:buFont typeface="Wingdings" pitchFamily="2" charset="2"/>
              <a:buChar char="Ø"/>
            </a:pPr>
            <a:endParaRPr lang="pl-PL" sz="2000" dirty="0" smtClean="0">
              <a:solidFill>
                <a:prstClr val="black"/>
              </a:solidFill>
            </a:endParaRPr>
          </a:p>
          <a:p>
            <a:pPr defTabSz="914400">
              <a:buFont typeface="Wingdings" pitchFamily="2" charset="2"/>
              <a:buChar char="Ø"/>
            </a:pPr>
            <a:r>
              <a:rPr lang="pl-PL" sz="2000" dirty="0" smtClean="0">
                <a:solidFill>
                  <a:prstClr val="black"/>
                </a:solidFill>
              </a:rPr>
              <a:t>Kolejarz nie musi samemu podnosić szlabanu, może zmusić silnik do tego.</a:t>
            </a:r>
          </a:p>
          <a:p>
            <a:pPr defTabSz="914400">
              <a:buFont typeface="Wingdings" pitchFamily="2" charset="2"/>
              <a:buChar char="Ø"/>
            </a:pPr>
            <a:endParaRPr lang="pl-PL" sz="2000" dirty="0" smtClean="0">
              <a:solidFill>
                <a:prstClr val="black"/>
              </a:solidFill>
            </a:endParaRPr>
          </a:p>
          <a:p>
            <a:pPr defTabSz="914400">
              <a:buFont typeface="Wingdings" pitchFamily="2" charset="2"/>
              <a:buChar char="Ø"/>
            </a:pPr>
            <a:endParaRPr lang="pl-PL" sz="2000" dirty="0">
              <a:solidFill>
                <a:prstClr val="black"/>
              </a:solidFill>
            </a:endParaRPr>
          </a:p>
          <a:p>
            <a:pPr defTabSz="914400">
              <a:buFont typeface="Wingdings" pitchFamily="2" charset="2"/>
              <a:buChar char="Ø"/>
            </a:pPr>
            <a:endParaRPr lang="pl-PL" sz="2000" dirty="0" smtClean="0">
              <a:solidFill>
                <a:prstClr val="black"/>
              </a:solidFill>
            </a:endParaRPr>
          </a:p>
          <a:p>
            <a:pPr defTabSz="914400">
              <a:buFont typeface="Wingdings" pitchFamily="2" charset="2"/>
              <a:buChar char="Ø"/>
            </a:pPr>
            <a:r>
              <a:rPr lang="pl-PL" sz="2000" dirty="0" smtClean="0">
                <a:solidFill>
                  <a:prstClr val="black"/>
                </a:solidFill>
              </a:rPr>
              <a:t>Kolejarz nie musi zapalać latarni, może dostarczyć sygnał do żarówki</a:t>
            </a:r>
          </a:p>
          <a:p>
            <a:pPr defTabSz="914400">
              <a:buFont typeface="Wingdings" pitchFamily="2" charset="2"/>
              <a:buChar char="Ø"/>
            </a:pP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24582" name="Picture 6" descr="http://p.alejka.pl/i2/p_new/28/62/serwomechanizm-cyfrowy-top-line-jr_0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5121" y="1988842"/>
            <a:ext cx="3611563" cy="3162301"/>
          </a:xfrm>
          <a:prstGeom prst="rect">
            <a:avLst/>
          </a:prstGeom>
          <a:noFill/>
        </p:spPr>
      </p:pic>
      <p:pic>
        <p:nvPicPr>
          <p:cNvPr id="24580" name="Picture 4" descr="http://www.voti.nl/common/cny7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4991" y="908723"/>
            <a:ext cx="2579688" cy="2266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" y="188640"/>
            <a:ext cx="5949134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4" name="Cloud 253"/>
          <p:cNvSpPr/>
          <p:nvPr/>
        </p:nvSpPr>
        <p:spPr>
          <a:xfrm>
            <a:off x="6279147" y="476672"/>
            <a:ext cx="3626853" cy="1368152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black"/>
                </a:solidFill>
              </a:rPr>
              <a:t>Wgraj program i włącz urządzenie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 flipH="1" flipV="1">
            <a:off x="1286594" y="404664"/>
            <a:ext cx="5003805" cy="7560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435166" y="2204864"/>
            <a:ext cx="31983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pl-PL" sz="1800" b="1" dirty="0" smtClean="0">
                <a:solidFill>
                  <a:prstClr val="black"/>
                </a:solidFill>
              </a:rPr>
              <a:t>Przed uruchomieniem: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Sprawdź połączenia elektroniczne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Sprawdź zasilanie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Sprawdź czy urządzenie jest podłączone do komputera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" y="188640"/>
            <a:ext cx="5949134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4" name="Cloud 253"/>
          <p:cNvSpPr/>
          <p:nvPr/>
        </p:nvSpPr>
        <p:spPr>
          <a:xfrm>
            <a:off x="6279147" y="476672"/>
            <a:ext cx="3626853" cy="1368152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black"/>
                </a:solidFill>
              </a:rPr>
              <a:t>Przygotuj się do pracy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 flipH="1" flipV="1">
            <a:off x="1442610" y="1052736"/>
            <a:ext cx="4847788" cy="1080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435166" y="2204864"/>
            <a:ext cx="3198355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pl-PL" sz="1800" b="1" dirty="0" smtClean="0">
                <a:solidFill>
                  <a:prstClr val="black"/>
                </a:solidFill>
              </a:rPr>
              <a:t>Przed rozpoczęciem pracy: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Urządzenie elektroniczne musi ustalić zadania poszczególnych elementów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Urządzenie musi wiedzieć w jakim stanie się znajduje</a:t>
            </a:r>
          </a:p>
          <a:p>
            <a:pPr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1800" dirty="0" smtClean="0">
                <a:solidFill>
                  <a:prstClr val="black"/>
                </a:solidFill>
              </a:rPr>
              <a:t>Urządzenie musi dokonać pierwszych pomiarów (test)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" y="188640"/>
            <a:ext cx="5949134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4" name="Cloud 253"/>
          <p:cNvSpPr/>
          <p:nvPr/>
        </p:nvSpPr>
        <p:spPr>
          <a:xfrm>
            <a:off x="6279147" y="476672"/>
            <a:ext cx="3626853" cy="1368152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black"/>
                </a:solidFill>
              </a:rPr>
              <a:t>Czy Koniec?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 flipH="1">
            <a:off x="1052568" y="1160748"/>
            <a:ext cx="5237831" cy="900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435166" y="2204864"/>
            <a:ext cx="3198355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pl-PL" sz="1800" b="1" dirty="0" smtClean="0">
                <a:solidFill>
                  <a:prstClr val="black"/>
                </a:solidFill>
              </a:rPr>
              <a:t>Program </a:t>
            </a:r>
            <a:r>
              <a:rPr lang="pl-PL" sz="1800" dirty="0" smtClean="0">
                <a:solidFill>
                  <a:prstClr val="black"/>
                </a:solidFill>
              </a:rPr>
              <a:t>czyli instrukcje dla urządzenia wykonywane są cyklicznie (w kółko). Program może się zakończyć dopiero wtedy gdy mu na to pozwolimy, np. powiemy „działaj od godziny 8 do 16”.</a:t>
            </a:r>
            <a:endParaRPr lang="pl-PL" sz="1800" b="1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" y="188640"/>
            <a:ext cx="5949134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4" name="Cloud 253"/>
          <p:cNvSpPr/>
          <p:nvPr/>
        </p:nvSpPr>
        <p:spPr>
          <a:xfrm>
            <a:off x="6279147" y="476672"/>
            <a:ext cx="3626853" cy="1368152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pl-PL" sz="1800" dirty="0" smtClean="0">
                <a:solidFill>
                  <a:prstClr val="black"/>
                </a:solidFill>
              </a:rPr>
              <a:t>Czy Koniec?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 flipH="1">
            <a:off x="1052568" y="1160748"/>
            <a:ext cx="5237831" cy="900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435166" y="2204865"/>
            <a:ext cx="3198355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pl-PL" sz="1800" b="1" dirty="0" smtClean="0">
                <a:solidFill>
                  <a:prstClr val="black"/>
                </a:solidFill>
              </a:rPr>
              <a:t>Program </a:t>
            </a:r>
            <a:r>
              <a:rPr lang="pl-PL" sz="1800" dirty="0" smtClean="0">
                <a:solidFill>
                  <a:prstClr val="black"/>
                </a:solidFill>
              </a:rPr>
              <a:t>na podstawie informacji z czujników jest w stanie podejmować decyzje. Są to zazwyczaj decyzje TAK / NIE. Na diagramach oznaczamy je takim kształtem:</a:t>
            </a:r>
          </a:p>
          <a:p>
            <a:pPr defTabSz="914400">
              <a:lnSpc>
                <a:spcPct val="150000"/>
              </a:lnSpc>
            </a:pPr>
            <a:endParaRPr lang="pl-PL" sz="1800" b="1" dirty="0" smtClean="0">
              <a:solidFill>
                <a:prstClr val="black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8151355" y="4869160"/>
            <a:ext cx="780087" cy="57606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491</Words>
  <Application>Microsoft Office PowerPoint</Application>
  <PresentationFormat>A4 Paper (210x297 mm)</PresentationFormat>
  <Paragraphs>92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Blank</vt:lpstr>
      <vt:lpstr>Closing slides</vt:lpstr>
      <vt:lpstr>Section break</vt:lpstr>
      <vt:lpstr>Office Theme</vt:lpstr>
      <vt:lpstr>think-cell Slide</vt:lpstr>
      <vt:lpstr>           Arduino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mmotowid</cp:lastModifiedBy>
  <cp:revision>36</cp:revision>
  <dcterms:created xsi:type="dcterms:W3CDTF">2014-10-21T19:55:20Z</dcterms:created>
  <dcterms:modified xsi:type="dcterms:W3CDTF">2014-11-27T15:02:28Z</dcterms:modified>
</cp:coreProperties>
</file>