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45" r:id="rId6"/>
    <p:sldId id="346" r:id="rId7"/>
    <p:sldId id="347" r:id="rId8"/>
    <p:sldId id="348" r:id="rId9"/>
    <p:sldId id="329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5.png"/><Relationship Id="rId4" Type="http://schemas.openxmlformats.org/officeDocument/2006/relationships/tags" Target="../tags/tag38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5.png"/><Relationship Id="rId4" Type="http://schemas.openxmlformats.org/officeDocument/2006/relationships/tags" Target="../tags/tag47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5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7.jpeg"/><Relationship Id="rId2" Type="http://schemas.openxmlformats.org/officeDocument/2006/relationships/tags" Target="../tags/tag5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gif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5.emf"/><Relationship Id="rId5" Type="http://schemas.openxmlformats.org/officeDocument/2006/relationships/tags" Target="../tags/tag1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6.xml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9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10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 userDrawn="1"/>
        </p:nvGrpSpPr>
        <p:grpSpPr>
          <a:xfrm>
            <a:off x="6249180" y="188550"/>
            <a:ext cx="3048847" cy="1347723"/>
            <a:chOff x="716233" y="0"/>
            <a:chExt cx="3048847" cy="1347723"/>
          </a:xfrm>
        </p:grpSpPr>
        <p:pic>
          <p:nvPicPr>
            <p:cNvPr id="11" name="Picture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716233" y="653033"/>
              <a:ext cx="3002809" cy="694690"/>
            </a:xfrm>
            <a:prstGeom prst="rect">
              <a:avLst/>
            </a:prstGeom>
          </p:spPr>
        </p:pic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96520" y="0"/>
              <a:ext cx="2268560" cy="120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2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1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5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3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Mindstorms_8Plus.pptx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977420" y="31430"/>
            <a:ext cx="1656230" cy="8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jpe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jpeg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6.jpe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14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568530" cy="1951987"/>
          </a:xfrm>
          <a:prstGeom prst="rect">
            <a:avLst/>
          </a:prstGeom>
          <a:noFill/>
        </p:spPr>
      </p:pic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1390" y="2420860"/>
            <a:ext cx="2304320" cy="2867655"/>
          </a:xfrm>
          <a:prstGeom prst="rect">
            <a:avLst/>
          </a:prstGeom>
          <a:noFill/>
        </p:spPr>
      </p:pic>
      <p:sp>
        <p:nvSpPr>
          <p:cNvPr id="22" name="Content Placeholder 13"/>
          <p:cNvSpPr txBox="1">
            <a:spLocks/>
          </p:cNvSpPr>
          <p:nvPr/>
        </p:nvSpPr>
        <p:spPr>
          <a:xfrm>
            <a:off x="3510242" y="3433313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 </a:t>
            </a:r>
            <a:r>
              <a:rPr lang="pl-PL" sz="1800" dirty="0" smtClean="0">
                <a:solidFill>
                  <a:srgbClr val="FF0000"/>
                </a:solidFill>
              </a:rPr>
              <a:t>Silniki</a:t>
            </a:r>
            <a:r>
              <a:rPr lang="en-US" sz="1800" dirty="0"/>
              <a:t> :</a:t>
            </a:r>
          </a:p>
          <a:p>
            <a:pPr lvl="1"/>
            <a:r>
              <a:rPr lang="pl-PL" sz="1800" dirty="0" smtClean="0"/>
              <a:t>Silnik </a:t>
            </a:r>
            <a:r>
              <a:rPr lang="en-US" sz="1800" dirty="0" smtClean="0"/>
              <a:t>A </a:t>
            </a:r>
            <a:r>
              <a:rPr lang="pl-PL" sz="1800" dirty="0" smtClean="0"/>
              <a:t>aktywuje ramiona</a:t>
            </a:r>
            <a:r>
              <a:rPr lang="en-US" sz="1800" dirty="0" smtClean="0"/>
              <a:t> </a:t>
            </a:r>
          </a:p>
          <a:p>
            <a:pPr lvl="1"/>
            <a:r>
              <a:rPr lang="pl-PL" sz="1800" dirty="0" smtClean="0"/>
              <a:t>Silniki </a:t>
            </a:r>
            <a:r>
              <a:rPr lang="de-DE" sz="1800" dirty="0" smtClean="0"/>
              <a:t>B </a:t>
            </a:r>
            <a:r>
              <a:rPr lang="pl-PL" sz="1800" dirty="0" smtClean="0"/>
              <a:t>i</a:t>
            </a:r>
            <a:r>
              <a:rPr lang="de-DE" sz="1800" dirty="0" smtClean="0"/>
              <a:t> C </a:t>
            </a:r>
            <a:r>
              <a:rPr lang="pl-PL" sz="1800" dirty="0" smtClean="0"/>
              <a:t>powodują obrót kół (poruszanie nóg)</a:t>
            </a:r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 czego zbudowany jest nasz robot?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Mindstorms_8Plus.pptx</a:t>
            </a:r>
            <a:endParaRPr lang="en-GB" dirty="0"/>
          </a:p>
        </p:txBody>
      </p:sp>
      <p:sp>
        <p:nvSpPr>
          <p:cNvPr id="20" name="Content Placeholder 13"/>
          <p:cNvSpPr txBox="1">
            <a:spLocks/>
          </p:cNvSpPr>
          <p:nvPr/>
        </p:nvSpPr>
        <p:spPr>
          <a:xfrm>
            <a:off x="3510241" y="1587260"/>
            <a:ext cx="5314581" cy="16003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lang="pl-PL" sz="1800" dirty="0" smtClean="0">
                <a:solidFill>
                  <a:srgbClr val="FF0000"/>
                </a:solidFill>
                <a:latin typeface="Comic Sans MS" pitchFamily="66" charset="0"/>
              </a:rPr>
              <a:t>NXT/EV3</a:t>
            </a:r>
            <a:r>
              <a:rPr lang="pl-PL" sz="1800" dirty="0" smtClean="0">
                <a:latin typeface="Comic Sans MS" pitchFamily="66" charset="0"/>
              </a:rPr>
              <a:t>: p</a:t>
            </a:r>
            <a:r>
              <a:rPr kumimoji="0" lang="pl-P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ewien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rodzaj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Mózgu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“,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 którego wpięte są czujniki i podłączone sterowanie silnikami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Tutaj będziemy wgrywać programy robota, przygotowane na PC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4" name="Content Placeholder 13"/>
          <p:cNvSpPr txBox="1">
            <a:spLocks/>
          </p:cNvSpPr>
          <p:nvPr/>
        </p:nvSpPr>
        <p:spPr>
          <a:xfrm>
            <a:off x="3510242" y="4873925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1 </a:t>
            </a:r>
            <a:r>
              <a:rPr lang="pl-PL" sz="1800" dirty="0" smtClean="0"/>
              <a:t>ramię </a:t>
            </a:r>
            <a:r>
              <a:rPr lang="pl-PL" sz="1800" dirty="0" smtClean="0">
                <a:solidFill>
                  <a:srgbClr val="FF0000"/>
                </a:solidFill>
              </a:rPr>
              <a:t>do obejmowania</a:t>
            </a:r>
            <a:r>
              <a:rPr lang="de-DE" sz="1800" dirty="0" smtClean="0"/>
              <a:t>. </a:t>
            </a:r>
            <a:r>
              <a:rPr lang="pl-PL" sz="1800" dirty="0" smtClean="0"/>
              <a:t>To ono będzie chwytało piłkę</a:t>
            </a:r>
            <a:r>
              <a:rPr lang="de-DE" sz="1800" dirty="0" smtClean="0"/>
              <a:t>!</a:t>
            </a:r>
            <a:endParaRPr lang="en-US" sz="1800" dirty="0"/>
          </a:p>
          <a:p>
            <a:r>
              <a:rPr lang="pl-PL" sz="1800" dirty="0" smtClean="0"/>
              <a:t>Różne </a:t>
            </a:r>
            <a:r>
              <a:rPr lang="pl-PL" sz="1800" dirty="0" smtClean="0">
                <a:solidFill>
                  <a:srgbClr val="FF0000"/>
                </a:solidFill>
              </a:rPr>
              <a:t>czujniki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26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8480" y="1412720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2500" y="3717040"/>
            <a:ext cx="1662800" cy="14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6388" y="2492870"/>
            <a:ext cx="2099612" cy="2612901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2034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Czujniki, w które wyposażony jest nasz robot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Mindstorms_8Plus.pptx</a:t>
            </a:r>
            <a:endParaRPr lang="en-GB" dirty="0"/>
          </a:p>
        </p:txBody>
      </p:sp>
      <p:sp>
        <p:nvSpPr>
          <p:cNvPr id="37" name="Content Placeholder 7"/>
          <p:cNvSpPr>
            <a:spLocks noGrp="1"/>
          </p:cNvSpPr>
          <p:nvPr>
            <p:ph idx="4294967295"/>
          </p:nvPr>
        </p:nvSpPr>
        <p:spPr>
          <a:xfrm>
            <a:off x="1976757" y="1600201"/>
            <a:ext cx="6710043" cy="1219199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 pomocą tego czujnika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który reaguje </a:t>
            </a:r>
            <a:r>
              <a:rPr lang="pl-PL" sz="1800" dirty="0" smtClean="0">
                <a:solidFill>
                  <a:srgbClr val="FF0000"/>
                </a:solidFill>
                <a:latin typeface="Comic Sans MS"/>
                <a:cs typeface="Comic Sans MS"/>
              </a:rPr>
              <a:t>na dotyk</a:t>
            </a:r>
            <a:r>
              <a:rPr lang="de-DE" sz="18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podobnie jak włącznik światła</a:t>
            </a:r>
            <a:r>
              <a:rPr lang="de-DE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), </a:t>
            </a:r>
            <a:r>
              <a:rPr lang="pl-PL" sz="1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robot będzie rozpoznawał nacisk</a:t>
            </a:r>
            <a:endParaRPr lang="en-US" sz="18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39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światła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robot rozpoznaje intensywność oświetlenia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(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czy światło jest przysłonięte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czy nie?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).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l-PL" sz="1800" noProof="0" dirty="0" smtClean="0">
                <a:solidFill>
                  <a:sysClr val="windowText" lastClr="000000"/>
                </a:solidFill>
              </a:rPr>
              <a:t>	Może też rozpoznać kolor światła.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sp>
        <p:nvSpPr>
          <p:cNvPr id="41" name="Content Placeholder 7"/>
          <p:cNvSpPr txBox="1">
            <a:spLocks/>
          </p:cNvSpPr>
          <p:nvPr/>
        </p:nvSpPr>
        <p:spPr>
          <a:xfrm>
            <a:off x="1976757" y="4349439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ultradźwiękowy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może wykrywać obecność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przedmiotów na trasie robota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sp>
        <p:nvSpPr>
          <p:cNvPr id="43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„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</a:rPr>
              <a:t>Czujnik hałasu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“ 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będzie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wykrywał natężenie dźwięku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(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np.</a:t>
            </a:r>
            <a:r>
              <a:rPr kumimoji="0" lang="pl-PL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 klaśnięcie w dłonie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/>
                <a:ea typeface="+mn-ea"/>
              </a:rPr>
              <a:t>).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/>
              <a:ea typeface="+mn-ea"/>
            </a:endParaRPr>
          </a:p>
        </p:txBody>
      </p:sp>
      <p:pic>
        <p:nvPicPr>
          <p:cNvPr id="47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370" y="4293120"/>
            <a:ext cx="172824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380" y="1412720"/>
            <a:ext cx="1440200" cy="124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380" y="2924930"/>
            <a:ext cx="1317763" cy="11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039" name="Picture 7" descr="http://cache.lego.com/r/www/r/mindstorms/-/media/Franchises/Mindstorms/Retail/Downloads/EV3%20Blocks/ts.20130828T115458.9845_prod_0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4410" y="5445280"/>
            <a:ext cx="952632" cy="1075915"/>
          </a:xfrm>
          <a:prstGeom prst="rect">
            <a:avLst/>
          </a:prstGeom>
          <a:noFill/>
        </p:spPr>
      </p:pic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http://www.jataka.hu/rics/lego/images/AlphaR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818" y="3573020"/>
            <a:ext cx="2174182" cy="2705702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60890" y="1484730"/>
            <a:ext cx="5188539" cy="43049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Program możemy sobie wyobrazić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jako sekwencję graficznych bloczków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które ustawimy</a:t>
            </a:r>
            <a:r>
              <a:rPr lang="pl-PL" sz="2000" dirty="0" smtClean="0">
                <a:latin typeface="Comic Sans MS" pitchFamily="66" charset="0"/>
              </a:rPr>
              <a:t> jeden po drugim w specjalnym edytorze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lang="pl-PL" sz="2000" dirty="0" smtClean="0">
              <a:latin typeface="Comic Sans MS" pitchFamily="66" charset="0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Za pomocą tych klocków możemy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latin typeface="Comic Sans MS" pitchFamily="66" charset="0"/>
              </a:rPr>
              <a:t>w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ydać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robotowi polecenie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poruszenia się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latin typeface="Comic Sans MS" pitchFamily="66" charset="0"/>
              </a:rPr>
              <a:t>k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azać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mu</a:t>
            </a:r>
            <a:r>
              <a:rPr lang="pl-PL" sz="2000" dirty="0" smtClean="0">
                <a:latin typeface="Comic Sans MS" pitchFamily="66" charset="0"/>
              </a:rPr>
              <a:t> na coś </a:t>
            </a: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czekać</a:t>
            </a:r>
            <a:endParaRPr lang="de-DE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odtworzyć dźwięk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182563" marR="0" lvl="1" indent="-182563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pl-PL" sz="2000" dirty="0" smtClean="0">
                <a:solidFill>
                  <a:srgbClr val="FF0000"/>
                </a:solidFill>
                <a:latin typeface="Comic Sans MS" pitchFamily="66" charset="0"/>
              </a:rPr>
              <a:t>wyświetlić grafikę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programuje się naszego robota?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  <p:pic>
        <p:nvPicPr>
          <p:cNvPr id="11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0" y="1556740"/>
            <a:ext cx="3384470" cy="4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Misje do wykonania: robot stróż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8064420" cy="4636539"/>
          </a:xfrm>
        </p:spPr>
        <p:txBody>
          <a:bodyPr>
            <a:normAutofit/>
          </a:bodyPr>
          <a:lstStyle/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#1</a:t>
            </a:r>
            <a:r>
              <a:rPr lang="pl-PL" sz="1600" dirty="0" smtClean="0"/>
              <a:t>: Wykonaj obrót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Robot rusza do przodu</a:t>
            </a:r>
            <a:r>
              <a:rPr lang="en" sz="1600" dirty="0" smtClean="0"/>
              <a:t>, </a:t>
            </a:r>
            <a:r>
              <a:rPr lang="pl-PL" sz="1600" dirty="0" smtClean="0"/>
              <a:t>wykonuje obrót o 180 stopni (zawraca)</a:t>
            </a:r>
            <a:r>
              <a:rPr lang="en" sz="1600" dirty="0" smtClean="0"/>
              <a:t> </a:t>
            </a:r>
            <a:r>
              <a:rPr lang="pl-PL" sz="1600" dirty="0" smtClean="0"/>
              <a:t>i porusza się znów do przodu, aby znaleźć się w tym samym miejscu, co na początku</a:t>
            </a:r>
            <a:r>
              <a:rPr lang="en" sz="1600" dirty="0" smtClean="0"/>
              <a:t>.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#2</a:t>
            </a:r>
            <a:r>
              <a:rPr lang="pl-PL" sz="1600" dirty="0" smtClean="0"/>
              <a:t>: Wykryj przeszkodę</a:t>
            </a:r>
          </a:p>
          <a:p>
            <a:pPr marL="342900" indent="-342900"/>
            <a:endParaRPr lang="pl-PL" sz="1600" dirty="0" smtClean="0"/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Robot porusza się stale tam i z powrotem (patrol)</a:t>
            </a:r>
            <a:r>
              <a:rPr lang="en" sz="1600" dirty="0" smtClean="0"/>
              <a:t>. </a:t>
            </a:r>
            <a:r>
              <a:rPr lang="pl-PL" sz="1600" dirty="0" smtClean="0"/>
              <a:t>Jeśli wykryje coś w swoim otoczeniu (określony dystans)</a:t>
            </a:r>
            <a:r>
              <a:rPr lang="en" sz="1600" dirty="0" smtClean="0"/>
              <a:t>, </a:t>
            </a:r>
            <a:r>
              <a:rPr lang="pl-PL" sz="1600" dirty="0" smtClean="0"/>
              <a:t>zatrzymuje się i wydaje dźwięk</a:t>
            </a:r>
            <a:r>
              <a:rPr lang="en" sz="1600" dirty="0" smtClean="0"/>
              <a:t>. </a:t>
            </a:r>
            <a:r>
              <a:rPr lang="pl-PL" sz="1600" dirty="0" smtClean="0"/>
              <a:t>Jeśli nic nie wykryje, porusza się spokojnie dalej</a:t>
            </a:r>
            <a:r>
              <a:rPr lang="en" sz="1600" dirty="0" smtClean="0"/>
              <a:t>.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Misja </a:t>
            </a:r>
            <a:r>
              <a:rPr lang="pl-PL" sz="1600" b="1" dirty="0" smtClean="0">
                <a:solidFill>
                  <a:srgbClr val="FF0000"/>
                </a:solidFill>
              </a:rPr>
              <a:t>#3</a:t>
            </a:r>
            <a:r>
              <a:rPr lang="pl-PL" sz="1600" dirty="0" smtClean="0"/>
              <a:t>: Upoluj intruza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 : </a:t>
            </a:r>
            <a:r>
              <a:rPr lang="pl-PL" sz="1600" dirty="0" smtClean="0"/>
              <a:t>Robot porusza się stale tam i z powrotem (patrol)</a:t>
            </a:r>
            <a:r>
              <a:rPr lang="en" sz="1600" dirty="0" smtClean="0"/>
              <a:t>. </a:t>
            </a:r>
            <a:r>
              <a:rPr lang="pl-PL" sz="1600" dirty="0" smtClean="0"/>
              <a:t>Jeśli wykryje coś w swoim otoczeniu (określony dystans)</a:t>
            </a:r>
            <a:r>
              <a:rPr lang="en" sz="1600" dirty="0" smtClean="0"/>
              <a:t>, </a:t>
            </a:r>
            <a:r>
              <a:rPr lang="pl-PL" sz="1600" dirty="0" smtClean="0"/>
              <a:t>zatrzymuje się i wydaje dźwięk i czeka 3 sekundy</a:t>
            </a:r>
            <a:r>
              <a:rPr lang="en" sz="1600" dirty="0" smtClean="0"/>
              <a:t>. </a:t>
            </a:r>
            <a:r>
              <a:rPr lang="pl-PL" sz="1600" dirty="0" smtClean="0"/>
              <a:t>Jeśli przeszkoda (intruz) nie wycofał się po 3 sekundach</a:t>
            </a:r>
            <a:r>
              <a:rPr lang="en" sz="1600" dirty="0" smtClean="0"/>
              <a:t>, </a:t>
            </a:r>
            <a:r>
              <a:rPr lang="pl-PL" sz="1600" dirty="0" smtClean="0"/>
              <a:t>robot rozpoczyna ostrzał</a:t>
            </a:r>
            <a:r>
              <a:rPr lang="en" sz="1600" dirty="0" smtClean="0"/>
              <a:t>. 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6370" y="278091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6370" y="458116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9670" y="2060810"/>
            <a:ext cx="2376330" cy="182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Misje do wykonania: twoje rozszerzenia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Mindstorms_8Plus.pptx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l-PL" sz="1600" dirty="0" smtClean="0"/>
              <a:t>Rozszerzenie </a:t>
            </a:r>
            <a:r>
              <a:rPr lang="pl-PL" sz="1600" b="1" dirty="0" smtClean="0">
                <a:solidFill>
                  <a:srgbClr val="FF0000"/>
                </a:solidFill>
              </a:rPr>
              <a:t>#1</a:t>
            </a:r>
            <a:r>
              <a:rPr lang="pl-PL" sz="1600" dirty="0" smtClean="0"/>
              <a:t>: Dodaj dźwięki, które patrolujący robot będzie wydawał.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indent="-342900"/>
            <a:endParaRPr lang="pl-PL" sz="1600" dirty="0" smtClean="0"/>
          </a:p>
          <a:p>
            <a:pPr marL="342900" indent="-342900"/>
            <a:r>
              <a:rPr lang="pl-PL" sz="1600" dirty="0" smtClean="0"/>
              <a:t>Rozszerzenie </a:t>
            </a:r>
            <a:r>
              <a:rPr lang="pl-PL" sz="1600" b="1" dirty="0" smtClean="0">
                <a:solidFill>
                  <a:srgbClr val="FF0000"/>
                </a:solidFill>
              </a:rPr>
              <a:t>#2</a:t>
            </a:r>
            <a:r>
              <a:rPr lang="pl-PL" sz="1600" dirty="0" smtClean="0"/>
              <a:t>: Powrót na patrol.</a:t>
            </a:r>
          </a:p>
          <a:p>
            <a:pPr marL="342900" lvl="0" indent="-342900"/>
            <a:endParaRPr lang="pl-PL" sz="1600" b="1" dirty="0" smtClean="0">
              <a:solidFill>
                <a:srgbClr val="FF9900"/>
              </a:solidFill>
            </a:endParaRPr>
          </a:p>
          <a:p>
            <a:pPr marL="342900" lvl="0" indent="-342900"/>
            <a:r>
              <a:rPr lang="pl-PL" sz="1600" b="1" dirty="0" smtClean="0">
                <a:solidFill>
                  <a:srgbClr val="FF0000"/>
                </a:solidFill>
              </a:rPr>
              <a:t>Cel</a:t>
            </a:r>
            <a:r>
              <a:rPr lang="en" sz="1600" dirty="0" smtClean="0"/>
              <a:t>: </a:t>
            </a:r>
            <a:r>
              <a:rPr lang="pl-PL" sz="1600" dirty="0" smtClean="0"/>
              <a:t>Po ostrzelaniu intruza robot ma czekać na twoje oklaski. Gdy rozpozna klaśnięcie robot ma wrócić do patrolowania. Na inny dźwięk może zareagować dezaprobatą </a:t>
            </a:r>
            <a:r>
              <a:rPr lang="pl-PL" sz="1600" dirty="0" smtClean="0">
                <a:sym typeface="Wingdings" pitchFamily="2" charset="2"/>
              </a:rPr>
              <a:t></a:t>
            </a:r>
            <a:r>
              <a:rPr lang="pl-PL" sz="1600" dirty="0" smtClean="0"/>
              <a:t>  </a:t>
            </a:r>
            <a:endParaRPr lang="en" sz="1600" dirty="0" smtClean="0"/>
          </a:p>
        </p:txBody>
      </p:sp>
      <p:pic>
        <p:nvPicPr>
          <p:cNvPr id="10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1240" y="3501010"/>
            <a:ext cx="3024420" cy="2831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>
            <a:off x="344360" y="2060810"/>
            <a:ext cx="6408890" cy="0"/>
          </a:xfrm>
          <a:prstGeom prst="line">
            <a:avLst/>
          </a:prstGeom>
          <a:ln>
            <a:solidFill>
              <a:schemeClr val="bg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413</Words>
  <Application>Microsoft Office PowerPoint</Application>
  <PresentationFormat>A4 Paper (210x297 mm)</PresentationFormat>
  <Paragraphs>62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           Lego Mindstorms</vt:lpstr>
      <vt:lpstr>Z czego zbudowany jest nasz robot?</vt:lpstr>
      <vt:lpstr>Czujniki, w które wyposażony jest nasz robot</vt:lpstr>
      <vt:lpstr>Jak programuje się naszego robota?</vt:lpstr>
      <vt:lpstr>Misje do wykonania: robot stróż </vt:lpstr>
      <vt:lpstr>Misje do wykonania: twoje rozszerzenia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Laszkiewicz</cp:lastModifiedBy>
  <cp:revision>30</cp:revision>
  <dcterms:created xsi:type="dcterms:W3CDTF">2014-10-21T19:55:20Z</dcterms:created>
  <dcterms:modified xsi:type="dcterms:W3CDTF">2014-10-22T15:36:31Z</dcterms:modified>
</cp:coreProperties>
</file>