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tags/tag56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6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12"/>
  </p:notesMasterIdLst>
  <p:handoutMasterIdLst>
    <p:handoutMasterId r:id="rId13"/>
  </p:handoutMasterIdLst>
  <p:sldIdLst>
    <p:sldId id="311" r:id="rId4"/>
    <p:sldId id="340" r:id="rId5"/>
    <p:sldId id="345" r:id="rId6"/>
    <p:sldId id="346" r:id="rId7"/>
    <p:sldId id="347" r:id="rId8"/>
    <p:sldId id="348" r:id="rId9"/>
    <p:sldId id="329" r:id="rId10"/>
    <p:sldId id="349" r:id="rId11"/>
  </p:sldIdLst>
  <p:sldSz cx="9906000" cy="6858000" type="A4"/>
  <p:notesSz cx="6896100" cy="10033000"/>
  <p:custDataLst>
    <p:tags r:id="rId14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147"/>
    <a:srgbClr val="000000"/>
    <a:srgbClr val="A2BFAF"/>
    <a:srgbClr val="ACB7B2"/>
    <a:srgbClr val="AF1C63"/>
    <a:srgbClr val="6A9529"/>
    <a:srgbClr val="00A0D6"/>
    <a:srgbClr val="0085B3"/>
    <a:srgbClr val="005B7C"/>
    <a:srgbClr val="90909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3861" autoAdjust="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11/22/2014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9728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Mindstorms_Intro.pptx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Mindstorms_Intro.pptx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Mindstorms_Intro.pptx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Mindstorms_Intro.pptx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Mindstorms_Intro.pptx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Mindstorms_Intro.pptx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Mindstorms_Intro.pptx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Mindstorms_Intro.pptx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5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.jpeg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8.jpeg"/><Relationship Id="rId2" Type="http://schemas.openxmlformats.org/officeDocument/2006/relationships/tags" Target="../tags/tag60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6.jpe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0.jpeg"/><Relationship Id="rId2" Type="http://schemas.openxmlformats.org/officeDocument/2006/relationships/tags" Target="../tags/tag6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16.jpeg"/><Relationship Id="rId10" Type="http://schemas.openxmlformats.org/officeDocument/2006/relationships/image" Target="../media/image23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5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    </a:t>
            </a:r>
            <a:r>
              <a:rPr lang="en-US" sz="4400" dirty="0" smtClean="0">
                <a:effectLst/>
                <a:latin typeface="Comic Sans MS"/>
              </a:rPr>
              <a:t>Lego </a:t>
            </a:r>
            <a:r>
              <a:rPr lang="en-US" sz="4400" dirty="0" err="1" smtClean="0">
                <a:effectLst/>
                <a:latin typeface="Comic Sans MS"/>
              </a:rPr>
              <a:t>Mindstorm</a:t>
            </a:r>
            <a:r>
              <a:rPr lang="pl-PL" sz="4400" dirty="0" smtClean="0">
                <a:effectLst/>
                <a:latin typeface="Comic Sans MS"/>
              </a:rPr>
              <a:t>s</a:t>
            </a:r>
            <a:endParaRPr lang="en-GB" dirty="0"/>
          </a:p>
        </p:txBody>
      </p:sp>
      <p:pic>
        <p:nvPicPr>
          <p:cNvPr id="14" name="Picture 10" descr="http://www.jataka.hu/rics/lego/images/AlphaRex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568530" cy="1951987"/>
          </a:xfrm>
          <a:prstGeom prst="rect">
            <a:avLst/>
          </a:prstGeom>
          <a:noFill/>
        </p:spPr>
      </p:pic>
      <p:pic>
        <p:nvPicPr>
          <p:cNvPr id="6" name="Picture 6" descr="Warsztat 10+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17370" y="4149100"/>
            <a:ext cx="1838325" cy="1828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0" descr="http://www.jataka.hu/rics/lego/images/AlphaRex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61390" y="2420860"/>
            <a:ext cx="2304320" cy="2867655"/>
          </a:xfrm>
          <a:prstGeom prst="rect">
            <a:avLst/>
          </a:prstGeom>
          <a:noFill/>
        </p:spPr>
      </p:pic>
      <p:sp>
        <p:nvSpPr>
          <p:cNvPr id="22" name="Content Placeholder 13"/>
          <p:cNvSpPr txBox="1">
            <a:spLocks/>
          </p:cNvSpPr>
          <p:nvPr/>
        </p:nvSpPr>
        <p:spPr>
          <a:xfrm>
            <a:off x="3510242" y="3433313"/>
            <a:ext cx="5427096" cy="1228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3 </a:t>
            </a:r>
            <a:r>
              <a:rPr lang="pl-PL" sz="1800" dirty="0" smtClean="0">
                <a:solidFill>
                  <a:srgbClr val="FF0000"/>
                </a:solidFill>
              </a:rPr>
              <a:t>Silniki</a:t>
            </a:r>
            <a:r>
              <a:rPr lang="en-US" sz="1800" dirty="0"/>
              <a:t> :</a:t>
            </a:r>
          </a:p>
          <a:p>
            <a:pPr lvl="1"/>
            <a:r>
              <a:rPr lang="pl-PL" sz="1800" dirty="0" smtClean="0"/>
              <a:t>Silnik </a:t>
            </a:r>
            <a:r>
              <a:rPr lang="en-US" sz="1800" dirty="0" smtClean="0"/>
              <a:t>A </a:t>
            </a:r>
            <a:r>
              <a:rPr lang="pl-PL" sz="1800" dirty="0" smtClean="0"/>
              <a:t>aktywuje ramiona</a:t>
            </a:r>
            <a:r>
              <a:rPr lang="en-US" sz="1800" dirty="0" smtClean="0"/>
              <a:t> </a:t>
            </a:r>
          </a:p>
          <a:p>
            <a:pPr lvl="1"/>
            <a:r>
              <a:rPr lang="pl-PL" sz="1800" dirty="0" smtClean="0"/>
              <a:t>Silniki </a:t>
            </a:r>
            <a:r>
              <a:rPr lang="de-DE" sz="1800" dirty="0" smtClean="0"/>
              <a:t>B </a:t>
            </a:r>
            <a:r>
              <a:rPr lang="pl-PL" sz="1800" dirty="0" smtClean="0"/>
              <a:t>i</a:t>
            </a:r>
            <a:r>
              <a:rPr lang="de-DE" sz="1800" dirty="0" smtClean="0"/>
              <a:t> C </a:t>
            </a:r>
            <a:r>
              <a:rPr lang="pl-PL" sz="1800" dirty="0" smtClean="0"/>
              <a:t>powodują obrót kół (poruszanie nóg)</a:t>
            </a:r>
            <a:endParaRPr lang="en-US" sz="1800" dirty="0"/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Z czego zbudowany jest nasz robot?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Mindstorms_Intro.pptx</a:t>
            </a:r>
            <a:endParaRPr lang="en-GB" dirty="0"/>
          </a:p>
        </p:txBody>
      </p:sp>
      <p:sp>
        <p:nvSpPr>
          <p:cNvPr id="20" name="Content Placeholder 13"/>
          <p:cNvSpPr txBox="1">
            <a:spLocks/>
          </p:cNvSpPr>
          <p:nvPr/>
        </p:nvSpPr>
        <p:spPr>
          <a:xfrm>
            <a:off x="3510241" y="1587260"/>
            <a:ext cx="5314581" cy="160037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pl-PL" sz="1800" dirty="0" smtClean="0">
                <a:solidFill>
                  <a:srgbClr val="FF0000"/>
                </a:solidFill>
                <a:latin typeface="Comic Sans MS" pitchFamily="66" charset="0"/>
              </a:rPr>
              <a:t>NXT/EV3</a:t>
            </a:r>
            <a:r>
              <a:rPr lang="pl-PL" sz="1800" dirty="0" smtClean="0">
                <a:latin typeface="Comic Sans MS" pitchFamily="66" charset="0"/>
              </a:rPr>
              <a:t>: p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ewien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rodzaj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„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Mózgu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“,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do którego wpięte są czujniki i podłączone sterowanie silnikami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Tutaj będziemy wgrywać programy robota, przygotowane na PC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4" name="Content Placeholder 13"/>
          <p:cNvSpPr txBox="1">
            <a:spLocks/>
          </p:cNvSpPr>
          <p:nvPr/>
        </p:nvSpPr>
        <p:spPr>
          <a:xfrm>
            <a:off x="3510242" y="4873925"/>
            <a:ext cx="5427097" cy="1228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smtClean="0"/>
              <a:t>1 </a:t>
            </a:r>
            <a:r>
              <a:rPr lang="pl-PL" sz="1800" dirty="0" smtClean="0"/>
              <a:t>ramię </a:t>
            </a:r>
            <a:r>
              <a:rPr lang="pl-PL" sz="1800" dirty="0" smtClean="0">
                <a:solidFill>
                  <a:srgbClr val="FF0000"/>
                </a:solidFill>
              </a:rPr>
              <a:t>do obejmowania</a:t>
            </a:r>
            <a:r>
              <a:rPr lang="de-DE" sz="1800" dirty="0" smtClean="0"/>
              <a:t>. </a:t>
            </a:r>
            <a:r>
              <a:rPr lang="pl-PL" sz="1800" dirty="0" smtClean="0"/>
              <a:t>To ono będzie chwytało piłkę</a:t>
            </a:r>
            <a:r>
              <a:rPr lang="de-DE" sz="1800" dirty="0" smtClean="0"/>
              <a:t>!</a:t>
            </a:r>
            <a:endParaRPr lang="en-US" sz="1800" dirty="0"/>
          </a:p>
          <a:p>
            <a:r>
              <a:rPr lang="pl-PL" sz="1800" dirty="0" smtClean="0"/>
              <a:t>Różne </a:t>
            </a:r>
            <a:r>
              <a:rPr lang="pl-PL" sz="1800" dirty="0" smtClean="0">
                <a:solidFill>
                  <a:srgbClr val="FF0000"/>
                </a:solidFill>
              </a:rPr>
              <a:t>czujniki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26" name="Shape 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8480" y="1412720"/>
            <a:ext cx="1926600" cy="162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52500" y="3717040"/>
            <a:ext cx="1662800" cy="14291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10" descr="http://www.jataka.hu/rics/lego/images/AlphaRex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06388" y="2492870"/>
            <a:ext cx="2099612" cy="2612901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72034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Czujniki, w które wyposażony jest nasz robot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Mindstorms_Intro.pptx</a:t>
            </a:r>
            <a:endParaRPr lang="en-GB" dirty="0"/>
          </a:p>
        </p:txBody>
      </p:sp>
      <p:sp>
        <p:nvSpPr>
          <p:cNvPr id="37" name="Content Placeholder 7"/>
          <p:cNvSpPr>
            <a:spLocks noGrp="1"/>
          </p:cNvSpPr>
          <p:nvPr>
            <p:ph idx="4294967295"/>
          </p:nvPr>
        </p:nvSpPr>
        <p:spPr>
          <a:xfrm>
            <a:off x="1976757" y="1600201"/>
            <a:ext cx="6710043" cy="1219199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18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Za pomocą tego czujnika</a:t>
            </a:r>
            <a:r>
              <a:rPr lang="de-DE" sz="18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, </a:t>
            </a:r>
            <a:r>
              <a:rPr lang="pl-PL" sz="18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który reaguje </a:t>
            </a:r>
            <a:r>
              <a:rPr lang="pl-PL" sz="1800" dirty="0" smtClean="0">
                <a:solidFill>
                  <a:srgbClr val="FF0000"/>
                </a:solidFill>
                <a:latin typeface="Comic Sans MS"/>
                <a:cs typeface="Comic Sans MS"/>
              </a:rPr>
              <a:t>na dotyk</a:t>
            </a:r>
            <a:r>
              <a:rPr lang="de-DE" sz="1800" dirty="0" smtClean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lang="de-DE" sz="18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(</a:t>
            </a:r>
            <a:r>
              <a:rPr lang="pl-PL" sz="18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podobnie jak włącznik światła</a:t>
            </a:r>
            <a:r>
              <a:rPr lang="de-DE" sz="18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), </a:t>
            </a:r>
            <a:r>
              <a:rPr lang="pl-PL" sz="18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robot będzie rozpoznawał nacisk</a:t>
            </a:r>
            <a:endParaRPr lang="en-US" sz="18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39" name="Content Placeholder 7"/>
          <p:cNvSpPr txBox="1">
            <a:spLocks/>
          </p:cNvSpPr>
          <p:nvPr/>
        </p:nvSpPr>
        <p:spPr>
          <a:xfrm>
            <a:off x="1976757" y="2971800"/>
            <a:ext cx="6710043" cy="12191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„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</a:rPr>
              <a:t>Czujnik światła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“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robot rozpoznaje intensywność oświetlenia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 (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czy światło jest przysłonięte</a:t>
            </a:r>
            <a:r>
              <a:rPr kumimoji="0" lang="pl-PL" sz="1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 czy nie?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).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/>
              <a:ea typeface="+mn-ea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pl-PL" sz="1800" noProof="0" dirty="0" smtClean="0">
                <a:solidFill>
                  <a:sysClr val="windowText" lastClr="000000"/>
                </a:solidFill>
              </a:rPr>
              <a:t>	Może też rozpoznać kolor światła.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/>
              <a:ea typeface="+mn-ea"/>
            </a:endParaRPr>
          </a:p>
        </p:txBody>
      </p:sp>
      <p:sp>
        <p:nvSpPr>
          <p:cNvPr id="41" name="Content Placeholder 7"/>
          <p:cNvSpPr txBox="1">
            <a:spLocks/>
          </p:cNvSpPr>
          <p:nvPr/>
        </p:nvSpPr>
        <p:spPr>
          <a:xfrm>
            <a:off x="1976757" y="4349439"/>
            <a:ext cx="6710043" cy="100839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„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</a:rPr>
              <a:t>Czujnik ultradźwiękowy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“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może wykrywać obecność</a:t>
            </a:r>
            <a:r>
              <a:rPr kumimoji="0" lang="pl-PL" sz="1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 przedmiotów na trasie robota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/>
              <a:ea typeface="+mn-ea"/>
            </a:endParaRPr>
          </a:p>
        </p:txBody>
      </p:sp>
      <p:sp>
        <p:nvSpPr>
          <p:cNvPr id="43" name="Content Placeholder 7"/>
          <p:cNvSpPr txBox="1">
            <a:spLocks/>
          </p:cNvSpPr>
          <p:nvPr/>
        </p:nvSpPr>
        <p:spPr>
          <a:xfrm>
            <a:off x="1976757" y="5392443"/>
            <a:ext cx="6710043" cy="100839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„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</a:rPr>
              <a:t>Czujnik hałasu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“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będzie</a:t>
            </a:r>
            <a:r>
              <a:rPr kumimoji="0" lang="pl-PL" sz="1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 wykrywał natężenie dźwięku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 (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np.</a:t>
            </a:r>
            <a:r>
              <a:rPr kumimoji="0" lang="pl-PL" sz="1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 klaśnięcie w dłonie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).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/>
              <a:ea typeface="+mn-ea"/>
            </a:endParaRPr>
          </a:p>
        </p:txBody>
      </p:sp>
      <p:pic>
        <p:nvPicPr>
          <p:cNvPr id="47" name="Shape 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370" y="4293120"/>
            <a:ext cx="172824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36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8380" y="1412720"/>
            <a:ext cx="1440200" cy="124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2037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8380" y="2924930"/>
            <a:ext cx="1317763" cy="1165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2039" name="Picture 7" descr="http://cache.lego.com/r/www/r/mindstorms/-/media/Franchises/Mindstorms/Retail/Downloads/EV3%20Blocks/ts.20130828T115458.9845_prod_01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04410" y="5445280"/>
            <a:ext cx="952632" cy="1075915"/>
          </a:xfrm>
          <a:prstGeom prst="rect">
            <a:avLst/>
          </a:prstGeom>
          <a:noFill/>
        </p:spPr>
      </p:pic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http://www.jataka.hu/rics/lego/images/AlphaRe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1818" y="3573020"/>
            <a:ext cx="2174182" cy="2705702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160890" y="1484730"/>
            <a:ext cx="5188539" cy="430495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Program możemy sobie wyobrazić</a:t>
            </a:r>
            <a:r>
              <a:rPr kumimoji="0" lang="pl-PL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jako sekwencję graficznych bloczków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które ustawimy</a:t>
            </a:r>
            <a:r>
              <a:rPr lang="pl-PL" sz="2000" dirty="0" smtClean="0">
                <a:latin typeface="Comic Sans MS" pitchFamily="66" charset="0"/>
              </a:rPr>
              <a:t> jeden po drugim w specjalnym edytorze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 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lang="pl-PL" sz="2000" dirty="0" smtClean="0">
              <a:latin typeface="Comic Sans MS" pitchFamily="66" charset="0"/>
            </a:endParaRPr>
          </a:p>
          <a:p>
            <a:pPr marL="0" marR="0" lvl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Za pomocą tych klocków możemy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</a:t>
            </a:r>
          </a:p>
          <a:p>
            <a:pPr marL="182563" marR="0" lvl="1" indent="-182563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pl-PL" sz="2000" dirty="0" smtClean="0">
                <a:latin typeface="Comic Sans MS" pitchFamily="66" charset="0"/>
              </a:rPr>
              <a:t>w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ydać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robotowi polecenie </a:t>
            </a:r>
            <a:r>
              <a:rPr lang="pl-PL" sz="2000" dirty="0" smtClean="0">
                <a:solidFill>
                  <a:srgbClr val="FF0000"/>
                </a:solidFill>
                <a:latin typeface="Comic Sans MS" pitchFamily="66" charset="0"/>
              </a:rPr>
              <a:t>poruszenia się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182563" marR="0" lvl="1" indent="-182563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pl-PL" sz="2000" dirty="0" smtClean="0">
                <a:latin typeface="Comic Sans MS" pitchFamily="66" charset="0"/>
              </a:rPr>
              <a:t>k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azać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mu</a:t>
            </a:r>
            <a:r>
              <a:rPr lang="pl-PL" sz="2000" dirty="0" smtClean="0">
                <a:latin typeface="Comic Sans MS" pitchFamily="66" charset="0"/>
              </a:rPr>
              <a:t> na coś </a:t>
            </a:r>
            <a:r>
              <a:rPr lang="pl-PL" sz="2000" dirty="0" smtClean="0">
                <a:solidFill>
                  <a:srgbClr val="FF0000"/>
                </a:solidFill>
                <a:latin typeface="Comic Sans MS" pitchFamily="66" charset="0"/>
              </a:rPr>
              <a:t>czekać</a:t>
            </a:r>
            <a:endParaRPr lang="de-DE" sz="20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marL="182563" marR="0" lvl="1" indent="-182563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pl-PL" sz="2000" dirty="0" smtClean="0">
                <a:solidFill>
                  <a:srgbClr val="FF0000"/>
                </a:solidFill>
                <a:latin typeface="Comic Sans MS" pitchFamily="66" charset="0"/>
              </a:rPr>
              <a:t>odtworzyć dźwięk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182563" marR="0" lvl="1" indent="-182563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pl-PL" sz="2000" dirty="0" smtClean="0">
                <a:solidFill>
                  <a:srgbClr val="FF0000"/>
                </a:solidFill>
                <a:latin typeface="Comic Sans MS" pitchFamily="66" charset="0"/>
              </a:rPr>
              <a:t>wyświetlić grafikę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etc.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programuje się naszego robota?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Mindstorms_Intro.pptx</a:t>
            </a:r>
            <a:endParaRPr lang="de-DE" dirty="0"/>
          </a:p>
        </p:txBody>
      </p:sp>
      <p:pic>
        <p:nvPicPr>
          <p:cNvPr id="11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70" y="1556740"/>
            <a:ext cx="3384470" cy="4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Misje do wykonania: robot stróż </a:t>
            </a:r>
            <a:r>
              <a:rPr lang="pl-PL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Mindstorms_Intro.pptx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28330" y="1484730"/>
            <a:ext cx="8064420" cy="4636539"/>
          </a:xfrm>
        </p:spPr>
        <p:txBody>
          <a:bodyPr>
            <a:normAutofit/>
          </a:bodyPr>
          <a:lstStyle/>
          <a:p>
            <a:pPr marL="342900" indent="-342900"/>
            <a:r>
              <a:rPr lang="pl-PL" sz="1600" dirty="0" smtClean="0"/>
              <a:t>Misja </a:t>
            </a:r>
            <a:r>
              <a:rPr lang="pl-PL" sz="1600" b="1" dirty="0" smtClean="0">
                <a:solidFill>
                  <a:srgbClr val="FF0000"/>
                </a:solidFill>
              </a:rPr>
              <a:t>#1</a:t>
            </a:r>
            <a:r>
              <a:rPr lang="pl-PL" sz="1600" dirty="0" smtClean="0"/>
              <a:t>: Wykonaj obrót</a:t>
            </a:r>
          </a:p>
          <a:p>
            <a:pPr marL="342900" lvl="0" indent="-342900"/>
            <a:endParaRPr lang="pl-PL" sz="1600" b="1" dirty="0" smtClean="0">
              <a:solidFill>
                <a:srgbClr val="FF9900"/>
              </a:solidFill>
            </a:endParaRPr>
          </a:p>
          <a:p>
            <a:pPr marL="342900" lvl="0" indent="-342900"/>
            <a:r>
              <a:rPr lang="pl-PL" sz="1600" b="1" dirty="0" smtClean="0">
                <a:solidFill>
                  <a:srgbClr val="FF0000"/>
                </a:solidFill>
              </a:rPr>
              <a:t>Cel</a:t>
            </a:r>
            <a:r>
              <a:rPr lang="en" sz="1600" dirty="0" smtClean="0"/>
              <a:t>: </a:t>
            </a:r>
            <a:r>
              <a:rPr lang="pl-PL" sz="1600" dirty="0" smtClean="0"/>
              <a:t>Robot rusza do przodu</a:t>
            </a:r>
            <a:r>
              <a:rPr lang="en" sz="1600" dirty="0" smtClean="0"/>
              <a:t>, </a:t>
            </a:r>
            <a:r>
              <a:rPr lang="pl-PL" sz="1600" dirty="0" smtClean="0"/>
              <a:t>wykonuje obrót o 180 stopni (zawraca)</a:t>
            </a:r>
            <a:r>
              <a:rPr lang="en" sz="1600" dirty="0" smtClean="0"/>
              <a:t> </a:t>
            </a:r>
            <a:r>
              <a:rPr lang="pl-PL" sz="1600" dirty="0" smtClean="0"/>
              <a:t>i porusza się znów do przodu, aby znaleźć się w tym samym miejscu, co na początku</a:t>
            </a:r>
            <a:r>
              <a:rPr lang="en" sz="1600" dirty="0" smtClean="0"/>
              <a:t>.</a:t>
            </a:r>
          </a:p>
          <a:p>
            <a:pPr marL="342900" indent="-342900"/>
            <a:endParaRPr lang="pl-PL" sz="1600" dirty="0" smtClean="0"/>
          </a:p>
          <a:p>
            <a:pPr marL="342900" indent="-342900"/>
            <a:endParaRPr lang="pl-PL" sz="1600" dirty="0" smtClean="0"/>
          </a:p>
          <a:p>
            <a:pPr marL="342900" indent="-342900"/>
            <a:r>
              <a:rPr lang="pl-PL" sz="1600" dirty="0" smtClean="0"/>
              <a:t>Misja </a:t>
            </a:r>
            <a:r>
              <a:rPr lang="pl-PL" sz="1600" b="1" dirty="0" smtClean="0">
                <a:solidFill>
                  <a:srgbClr val="FF0000"/>
                </a:solidFill>
              </a:rPr>
              <a:t>#2</a:t>
            </a:r>
            <a:r>
              <a:rPr lang="pl-PL" sz="1600" dirty="0" smtClean="0"/>
              <a:t>: Wykryj przeszkodę</a:t>
            </a:r>
          </a:p>
          <a:p>
            <a:pPr marL="342900" indent="-342900"/>
            <a:endParaRPr lang="pl-PL" sz="1600" dirty="0" smtClean="0"/>
          </a:p>
          <a:p>
            <a:pPr marL="342900" lvl="0" indent="-342900"/>
            <a:r>
              <a:rPr lang="pl-PL" sz="1600" b="1" dirty="0" smtClean="0">
                <a:solidFill>
                  <a:srgbClr val="FF0000"/>
                </a:solidFill>
              </a:rPr>
              <a:t>Cel</a:t>
            </a:r>
            <a:r>
              <a:rPr lang="en" sz="1600" dirty="0" smtClean="0"/>
              <a:t>: </a:t>
            </a:r>
            <a:r>
              <a:rPr lang="pl-PL" sz="1600" dirty="0" smtClean="0"/>
              <a:t>Robot porusza się stale tam i z powrotem (patrol)</a:t>
            </a:r>
            <a:r>
              <a:rPr lang="en" sz="1600" dirty="0" smtClean="0"/>
              <a:t>. </a:t>
            </a:r>
            <a:r>
              <a:rPr lang="pl-PL" sz="1600" dirty="0" smtClean="0"/>
              <a:t>Jeśli wykryje coś w swoim otoczeniu (określony dystans)</a:t>
            </a:r>
            <a:r>
              <a:rPr lang="en" sz="1600" dirty="0" smtClean="0"/>
              <a:t>, </a:t>
            </a:r>
            <a:r>
              <a:rPr lang="pl-PL" sz="1600" dirty="0" smtClean="0"/>
              <a:t>zatrzymuje się i wydaje dźwięk</a:t>
            </a:r>
            <a:r>
              <a:rPr lang="en" sz="1600" dirty="0" smtClean="0"/>
              <a:t>. </a:t>
            </a:r>
            <a:r>
              <a:rPr lang="pl-PL" sz="1600" dirty="0" smtClean="0"/>
              <a:t>Jeśli nic nie wykryje, porusza się spokojnie dalej</a:t>
            </a:r>
            <a:r>
              <a:rPr lang="en" sz="1600" dirty="0" smtClean="0"/>
              <a:t>.</a:t>
            </a:r>
          </a:p>
          <a:p>
            <a:pPr marL="342900" indent="-342900"/>
            <a:endParaRPr lang="pl-PL" sz="1600" dirty="0" smtClean="0"/>
          </a:p>
          <a:p>
            <a:pPr marL="342900" indent="-342900"/>
            <a:endParaRPr lang="pl-PL" sz="1600" dirty="0" smtClean="0"/>
          </a:p>
          <a:p>
            <a:pPr marL="342900" indent="-342900"/>
            <a:r>
              <a:rPr lang="pl-PL" sz="1600" dirty="0" smtClean="0"/>
              <a:t>Misja </a:t>
            </a:r>
            <a:r>
              <a:rPr lang="pl-PL" sz="1600" b="1" dirty="0" smtClean="0">
                <a:solidFill>
                  <a:srgbClr val="FF0000"/>
                </a:solidFill>
              </a:rPr>
              <a:t>#3</a:t>
            </a:r>
            <a:r>
              <a:rPr lang="pl-PL" sz="1600" dirty="0" smtClean="0"/>
              <a:t>: Upoluj intruza</a:t>
            </a:r>
          </a:p>
          <a:p>
            <a:pPr marL="342900" lvl="0" indent="-342900"/>
            <a:endParaRPr lang="pl-PL" sz="1600" b="1" dirty="0" smtClean="0">
              <a:solidFill>
                <a:srgbClr val="FF9900"/>
              </a:solidFill>
            </a:endParaRPr>
          </a:p>
          <a:p>
            <a:pPr marL="342900" lvl="0" indent="-342900"/>
            <a:r>
              <a:rPr lang="pl-PL" sz="1600" b="1" dirty="0" smtClean="0">
                <a:solidFill>
                  <a:srgbClr val="FF0000"/>
                </a:solidFill>
              </a:rPr>
              <a:t>Cel</a:t>
            </a:r>
            <a:r>
              <a:rPr lang="en" sz="1600" dirty="0" smtClean="0"/>
              <a:t> : </a:t>
            </a:r>
            <a:r>
              <a:rPr lang="pl-PL" sz="1600" dirty="0" smtClean="0"/>
              <a:t>Robot porusza się stale tam i z powrotem (patrol)</a:t>
            </a:r>
            <a:r>
              <a:rPr lang="en" sz="1600" dirty="0" smtClean="0"/>
              <a:t>. </a:t>
            </a:r>
            <a:r>
              <a:rPr lang="pl-PL" sz="1600" dirty="0" smtClean="0"/>
              <a:t>Jeśli wykryje coś w swoim otoczeniu (określony dystans)</a:t>
            </a:r>
            <a:r>
              <a:rPr lang="en" sz="1600" dirty="0" smtClean="0"/>
              <a:t>, </a:t>
            </a:r>
            <a:r>
              <a:rPr lang="pl-PL" sz="1600" dirty="0" smtClean="0"/>
              <a:t>zatrzymuje się i wydaje dźwięk i czeka 3 sekundy</a:t>
            </a:r>
            <a:r>
              <a:rPr lang="en" sz="1600" dirty="0" smtClean="0"/>
              <a:t>. </a:t>
            </a:r>
            <a:r>
              <a:rPr lang="pl-PL" sz="1600" dirty="0" smtClean="0"/>
              <a:t>Jeśli przeszkoda (intruz) nie wycofał się po 3 sekundach</a:t>
            </a:r>
            <a:r>
              <a:rPr lang="en" sz="1600" dirty="0" smtClean="0"/>
              <a:t>, </a:t>
            </a:r>
            <a:r>
              <a:rPr lang="pl-PL" sz="1600" dirty="0" smtClean="0"/>
              <a:t>robot rozpoczyna ostrzał</a:t>
            </a:r>
            <a:r>
              <a:rPr lang="en" sz="1600" dirty="0" smtClean="0"/>
              <a:t>. </a:t>
            </a:r>
          </a:p>
          <a:p>
            <a:pPr marL="342900" indent="-342900"/>
            <a:endParaRPr lang="pl-PL" sz="1600" dirty="0" smtClean="0"/>
          </a:p>
          <a:p>
            <a:pPr marL="342900" indent="-342900"/>
            <a:endParaRPr lang="en-US" sz="16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16370" y="2780910"/>
            <a:ext cx="6408890" cy="0"/>
          </a:xfrm>
          <a:prstGeom prst="line">
            <a:avLst/>
          </a:prstGeom>
          <a:ln>
            <a:solidFill>
              <a:schemeClr val="bg2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6370" y="4581160"/>
            <a:ext cx="6408890" cy="0"/>
          </a:xfrm>
          <a:prstGeom prst="line">
            <a:avLst/>
          </a:prstGeom>
          <a:ln>
            <a:solidFill>
              <a:schemeClr val="bg2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Shape 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29670" y="2060810"/>
            <a:ext cx="2376330" cy="18238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Misje do wykonania: twoje rozszerzenia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Mindstorms_Intro.pptx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pl-PL" sz="1600" dirty="0" smtClean="0"/>
              <a:t>Rozszerzenie </a:t>
            </a:r>
            <a:r>
              <a:rPr lang="pl-PL" sz="1600" b="1" dirty="0" smtClean="0">
                <a:solidFill>
                  <a:srgbClr val="FF0000"/>
                </a:solidFill>
              </a:rPr>
              <a:t>#1</a:t>
            </a:r>
            <a:r>
              <a:rPr lang="pl-PL" sz="1600" dirty="0" smtClean="0"/>
              <a:t>: Dodaj dźwięki, które patrolujący robot będzie wydawał.</a:t>
            </a:r>
          </a:p>
          <a:p>
            <a:pPr marL="342900" lvl="0" indent="-342900"/>
            <a:endParaRPr lang="pl-PL" sz="1600" b="1" dirty="0" smtClean="0">
              <a:solidFill>
                <a:srgbClr val="FF9900"/>
              </a:solidFill>
            </a:endParaRPr>
          </a:p>
          <a:p>
            <a:pPr marL="342900" indent="-342900"/>
            <a:endParaRPr lang="pl-PL" sz="1600" dirty="0" smtClean="0"/>
          </a:p>
          <a:p>
            <a:pPr marL="342900" indent="-342900"/>
            <a:r>
              <a:rPr lang="pl-PL" sz="1600" dirty="0" smtClean="0"/>
              <a:t>Rozszerzenie </a:t>
            </a:r>
            <a:r>
              <a:rPr lang="pl-PL" sz="1600" b="1" dirty="0" smtClean="0">
                <a:solidFill>
                  <a:srgbClr val="FF0000"/>
                </a:solidFill>
              </a:rPr>
              <a:t>#2</a:t>
            </a:r>
            <a:r>
              <a:rPr lang="pl-PL" sz="1600" dirty="0" smtClean="0"/>
              <a:t>: Powrót na patrol.</a:t>
            </a:r>
          </a:p>
          <a:p>
            <a:pPr marL="342900" lvl="0" indent="-342900"/>
            <a:endParaRPr lang="pl-PL" sz="1600" b="1" dirty="0" smtClean="0">
              <a:solidFill>
                <a:srgbClr val="FF9900"/>
              </a:solidFill>
            </a:endParaRPr>
          </a:p>
          <a:p>
            <a:pPr marL="342900" lvl="0" indent="-342900"/>
            <a:r>
              <a:rPr lang="pl-PL" sz="1600" b="1" dirty="0" smtClean="0">
                <a:solidFill>
                  <a:srgbClr val="FF0000"/>
                </a:solidFill>
              </a:rPr>
              <a:t>Cel</a:t>
            </a:r>
            <a:r>
              <a:rPr lang="en" sz="1600" dirty="0" smtClean="0"/>
              <a:t>: </a:t>
            </a:r>
            <a:r>
              <a:rPr lang="pl-PL" sz="1600" dirty="0" smtClean="0"/>
              <a:t>Po ostrzelaniu intruza robot ma czekać na twoje oklaski. Gdy rozpozna klaśnięcie robot ma wrócić do patrolowania. Na inny dźwięk może zareagować </a:t>
            </a:r>
            <a:r>
              <a:rPr lang="pl-PL" sz="1600" dirty="0" smtClean="0"/>
              <a:t>dezaprobatą. Inna wersja to oczekiwanie na zapalenie światła, które uspokoi robota. </a:t>
            </a:r>
            <a:r>
              <a:rPr lang="pl-PL" sz="1600" dirty="0" smtClean="0">
                <a:sym typeface="Wingdings" pitchFamily="2" charset="2"/>
              </a:rPr>
              <a:t></a:t>
            </a:r>
            <a:r>
              <a:rPr lang="pl-PL" sz="1600" dirty="0" smtClean="0"/>
              <a:t>  </a:t>
            </a:r>
            <a:endParaRPr lang="en" sz="1600" dirty="0" smtClean="0"/>
          </a:p>
        </p:txBody>
      </p:sp>
      <p:pic>
        <p:nvPicPr>
          <p:cNvPr id="10" name="Shape 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81240" y="3501010"/>
            <a:ext cx="3024420" cy="28319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Connector 10"/>
          <p:cNvCxnSpPr/>
          <p:nvPr/>
        </p:nvCxnSpPr>
        <p:spPr>
          <a:xfrm>
            <a:off x="344360" y="2060810"/>
            <a:ext cx="6408890" cy="0"/>
          </a:xfrm>
          <a:prstGeom prst="line">
            <a:avLst/>
          </a:prstGeom>
          <a:ln>
            <a:solidFill>
              <a:schemeClr val="bg2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Warsztat 8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265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0" name="Picture 4" descr="Warsztat 6+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350" y="692620"/>
            <a:ext cx="1828800" cy="1828800"/>
          </a:xfrm>
          <a:prstGeom prst="rect">
            <a:avLst/>
          </a:prstGeom>
          <a:noFill/>
        </p:spPr>
      </p:pic>
      <p:pic>
        <p:nvPicPr>
          <p:cNvPr id="178182" name="Picture 6" descr="Warsztat 10+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094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4" name="Picture 8" descr="Warsztat 12+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81240" y="764630"/>
            <a:ext cx="1838325" cy="18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426</Words>
  <Application>Microsoft Office PowerPoint</Application>
  <PresentationFormat>A4 Paper (210x297 mm)</PresentationFormat>
  <Paragraphs>62</Paragraphs>
  <Slides>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Blank</vt:lpstr>
      <vt:lpstr>Closing slides</vt:lpstr>
      <vt:lpstr>Section break</vt:lpstr>
      <vt:lpstr>think-cell Slide</vt:lpstr>
      <vt:lpstr>           Lego Mindstorms</vt:lpstr>
      <vt:lpstr>Z czego zbudowany jest nasz robot?</vt:lpstr>
      <vt:lpstr>Czujniki, w które wyposażony jest nasz robot</vt:lpstr>
      <vt:lpstr>Jak programuje się naszego robota?</vt:lpstr>
      <vt:lpstr>Misje do wykonania: robot stróż </vt:lpstr>
      <vt:lpstr>Misje do wykonania: twoje rozszerzenia</vt:lpstr>
      <vt:lpstr>Slide 7</vt:lpstr>
      <vt:lpstr>Slide 8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lukasz laszkiewicz</cp:lastModifiedBy>
  <cp:revision>32</cp:revision>
  <dcterms:created xsi:type="dcterms:W3CDTF">2014-10-21T19:55:20Z</dcterms:created>
  <dcterms:modified xsi:type="dcterms:W3CDTF">2014-11-22T20:30:10Z</dcterms:modified>
</cp:coreProperties>
</file>