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3"/>
  </p:notesMasterIdLst>
  <p:handoutMasterIdLst>
    <p:handoutMasterId r:id="rId14"/>
  </p:handoutMasterIdLst>
  <p:sldIdLst>
    <p:sldId id="311" r:id="rId4"/>
    <p:sldId id="349" r:id="rId5"/>
    <p:sldId id="350" r:id="rId6"/>
    <p:sldId id="351" r:id="rId7"/>
    <p:sldId id="356" r:id="rId8"/>
    <p:sldId id="357" r:id="rId9"/>
    <p:sldId id="358" r:id="rId10"/>
    <p:sldId id="352" r:id="rId11"/>
    <p:sldId id="329" r:id="rId12"/>
  </p:sldIdLst>
  <p:sldSz cx="9906000" cy="6858000" type="A4"/>
  <p:notesSz cx="6896100" cy="1003300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3/16/2015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Mindstorms_LeJOS.pptx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s, </a:t>
            </a:r>
            <a:r>
              <a:rPr lang="pl-PL" sz="4400" dirty="0" err="1" smtClean="0">
                <a:effectLst/>
                <a:latin typeface="Comic Sans MS"/>
              </a:rPr>
              <a:t>LeJOS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737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www.erichuang.com/uploads/1/4/8/2/14828090/172456_ori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410" y="188550"/>
            <a:ext cx="2067427" cy="1728240"/>
          </a:xfrm>
          <a:prstGeom prst="rect">
            <a:avLst/>
          </a:prstGeom>
          <a:noFill/>
        </p:spPr>
      </p:pic>
      <p:pic>
        <p:nvPicPr>
          <p:cNvPr id="8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7120" y="414910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jeszcze można programować naszego robota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5832110" cy="3295213"/>
          </a:xfrm>
        </p:spPr>
        <p:txBody>
          <a:bodyPr>
            <a:normAutofit/>
          </a:bodyPr>
          <a:lstStyle/>
          <a:p>
            <a:r>
              <a:rPr lang="pl-PL" sz="2400" dirty="0" err="1" smtClean="0"/>
              <a:t>LeJOS</a:t>
            </a:r>
            <a:r>
              <a:rPr lang="pl-PL" sz="2400" dirty="0" smtClean="0"/>
              <a:t> to</a:t>
            </a:r>
          </a:p>
          <a:p>
            <a:endParaRPr lang="pl-PL" sz="2400" dirty="0" smtClean="0"/>
          </a:p>
          <a:p>
            <a:pPr>
              <a:buFontTx/>
              <a:buChar char="-"/>
            </a:pPr>
            <a:r>
              <a:rPr lang="pl-PL" sz="2400" dirty="0" smtClean="0"/>
              <a:t> Profesjonalna platforma robotyki</a:t>
            </a:r>
          </a:p>
          <a:p>
            <a:pPr>
              <a:buFontTx/>
              <a:buChar char="-"/>
            </a:pPr>
            <a:r>
              <a:rPr lang="pl-PL" sz="2400" dirty="0" smtClean="0"/>
              <a:t> umożliwiająca programowanie robota za pomocą języka programowania Java</a:t>
            </a:r>
          </a:p>
        </p:txBody>
      </p:sp>
      <p:pic>
        <p:nvPicPr>
          <p:cNvPr id="172034" name="Picture 2" descr="http://www.lejos.org/r_media/images/lejos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1290" y="1628750"/>
            <a:ext cx="2476500" cy="685800"/>
          </a:xfrm>
          <a:prstGeom prst="rect">
            <a:avLst/>
          </a:prstGeom>
          <a:noFill/>
        </p:spPr>
      </p:pic>
      <p:pic>
        <p:nvPicPr>
          <p:cNvPr id="172036" name="Picture 4" descr="http://laberintonxt.files.wordpress.com/2008/05/02lejos_09lejos_te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440" y="2492870"/>
            <a:ext cx="3849575" cy="2520350"/>
          </a:xfrm>
          <a:prstGeom prst="rect">
            <a:avLst/>
          </a:prstGeom>
          <a:noFill/>
        </p:spPr>
      </p:pic>
      <p:pic>
        <p:nvPicPr>
          <p:cNvPr id="171010" name="Picture 2" descr="http://images.directoryofshareware.com/full/sde_for_ibm_websphere__le__for_java_platform_development_specialized_tools-23738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2850" y="3501010"/>
            <a:ext cx="3648507" cy="2736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92" name="Picture 8" descr="https://profesorbaker.files.wordpress.com/2011/02/c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61404"/>
            <a:ext cx="2405883" cy="18044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programowania Java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216620" y="1501977"/>
            <a:ext cx="7416330" cy="46365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648680" y="1484730"/>
            <a:ext cx="6984970" cy="4636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umożliwia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pisanie bardzo prostych i malutkich programów, które mogą być uruchamiane wewnątrz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mikrourządzeń</a:t>
            </a:r>
            <a:endParaRPr kumimoji="0" lang="pl-PL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endParaRPr kumimoji="0" lang="pl-PL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r>
              <a:rPr lang="pl-PL" sz="2400" noProof="0" dirty="0" smtClean="0">
                <a:latin typeface="Comic Sans MS" pitchFamily="66" charset="0"/>
              </a:rPr>
              <a:t> ale także złożonych </a:t>
            </a:r>
            <a:r>
              <a:rPr lang="pl-PL" sz="2400" dirty="0" smtClean="0">
                <a:latin typeface="Comic Sans MS" pitchFamily="66" charset="0"/>
              </a:rPr>
              <a:t>i rozległych systemów obsługujących bardzo skomplikowane biznesy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piszemy w nim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z użyciem angielskich słów kluczowych zachowując pewną gramatykę</a:t>
            </a: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endParaRPr lang="pl-PL" sz="2400" dirty="0" smtClean="0">
              <a:latin typeface="Comic Sans MS" pitchFamily="66" charset="0"/>
            </a:endParaRP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Tx/>
              <a:buFontTx/>
              <a:buChar char="-"/>
              <a:tabLst/>
              <a:defRPr/>
            </a:pPr>
            <a:r>
              <a:rPr lang="pl-PL" sz="2400" dirty="0" smtClean="0">
                <a:latin typeface="Comic Sans MS" pitchFamily="66" charset="0"/>
              </a:rPr>
              <a:t> następnie program jest kompilowany i uruchamiany w wirtualnej maszynie na komputerze 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69990" name="Picture 6" descr="http://upload.wikimedia.org/wikipedia/commons/4/45/Raspberry_Pi_-_Model_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340" y="2060810"/>
            <a:ext cx="1872260" cy="1872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00590" y="1501977"/>
            <a:ext cx="763236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Czujnik światła </a:t>
            </a:r>
          </a:p>
          <a:p>
            <a:pPr algn="ctr"/>
            <a:endParaRPr lang="de-DE" sz="1600" b="1" dirty="0" smtClean="0"/>
          </a:p>
          <a:p>
            <a:r>
              <a:rPr lang="en-US" sz="1600" dirty="0" err="1" smtClean="0"/>
              <a:t>ColorSensor</a:t>
            </a:r>
            <a:r>
              <a:rPr lang="en-US" sz="1600" dirty="0" smtClean="0"/>
              <a:t> </a:t>
            </a:r>
            <a:r>
              <a:rPr lang="pl-PL" sz="1600" dirty="0" err="1" smtClean="0"/>
              <a:t>sensorSwiatla</a:t>
            </a:r>
            <a:r>
              <a:rPr lang="en-US" sz="1600" dirty="0" smtClean="0"/>
              <a:t> = new </a:t>
            </a:r>
            <a:r>
              <a:rPr lang="en-US" sz="1600" dirty="0" err="1" smtClean="0">
                <a:solidFill>
                  <a:srgbClr val="FF0000"/>
                </a:solidFill>
              </a:rPr>
              <a:t>ColorSensor</a:t>
            </a:r>
            <a:r>
              <a:rPr lang="en-US" sz="1600" dirty="0" smtClean="0">
                <a:solidFill>
                  <a:srgbClr val="FF0000"/>
                </a:solidFill>
              </a:rPr>
              <a:t>(SensorPort.</a:t>
            </a:r>
            <a:r>
              <a:rPr lang="en-US" sz="1600" b="1" dirty="0" smtClean="0">
                <a:solidFill>
                  <a:srgbClr val="FF0000"/>
                </a:solidFill>
              </a:rPr>
              <a:t>S3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;</a:t>
            </a:r>
          </a:p>
          <a:p>
            <a:r>
              <a:rPr lang="pl-PL" sz="1600" dirty="0" err="1" smtClean="0"/>
              <a:t>sensorSwiatla.setFloodlight</a:t>
            </a:r>
            <a:r>
              <a:rPr lang="pl-PL" sz="1600" dirty="0" smtClean="0"/>
              <a:t>(</a:t>
            </a:r>
            <a:r>
              <a:rPr lang="pl-PL" sz="1600" dirty="0" err="1" smtClean="0"/>
              <a:t>true</a:t>
            </a:r>
            <a:r>
              <a:rPr lang="pl-PL" sz="1600" dirty="0" smtClean="0"/>
              <a:t>); 	// jeśli chcemy mierzyć światło odbite</a:t>
            </a:r>
          </a:p>
          <a:p>
            <a:r>
              <a:rPr lang="pl-PL" sz="1600" dirty="0" err="1" smtClean="0"/>
              <a:t>sensorSwiatla.getLightValue</a:t>
            </a:r>
            <a:r>
              <a:rPr lang="pl-PL" sz="1600" dirty="0" smtClean="0"/>
              <a:t>(); 	// podaje wartość 0 – 100 </a:t>
            </a:r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Sonar (czujnik </a:t>
            </a:r>
            <a:r>
              <a:rPr lang="pl-PL" sz="1600" b="1" dirty="0" err="1" smtClean="0"/>
              <a:t>ultradźwiekowy</a:t>
            </a:r>
            <a:r>
              <a:rPr lang="pl-PL" sz="1600" b="1" dirty="0" smtClean="0"/>
              <a:t>)</a:t>
            </a:r>
            <a:endParaRPr lang="de-DE" sz="1600" b="1" dirty="0" smtClean="0"/>
          </a:p>
          <a:p>
            <a:r>
              <a:rPr lang="de-DE" sz="1600" dirty="0" err="1" smtClean="0"/>
              <a:t>UltrasonicSensor</a:t>
            </a:r>
            <a:r>
              <a:rPr lang="de-DE" sz="1600" dirty="0" smtClean="0"/>
              <a:t> </a:t>
            </a:r>
            <a:r>
              <a:rPr lang="de-DE" sz="1600" dirty="0" err="1" smtClean="0"/>
              <a:t>sonar</a:t>
            </a:r>
            <a:r>
              <a:rPr lang="de-DE" sz="1600" dirty="0" smtClean="0"/>
              <a:t>  =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UltrasonicSensor</a:t>
            </a:r>
            <a:r>
              <a:rPr lang="de-DE" sz="1600" dirty="0" smtClean="0">
                <a:solidFill>
                  <a:srgbClr val="FF0000"/>
                </a:solidFill>
              </a:rPr>
              <a:t>(SensorPort.</a:t>
            </a:r>
            <a:r>
              <a:rPr lang="de-DE" sz="1600" b="1" dirty="0" smtClean="0">
                <a:solidFill>
                  <a:srgbClr val="FF0000"/>
                </a:solidFill>
              </a:rPr>
              <a:t>S4</a:t>
            </a:r>
            <a:r>
              <a:rPr lang="de-DE" sz="16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pl-PL" sz="1600" dirty="0" err="1" smtClean="0"/>
              <a:t>sonar.ping</a:t>
            </a:r>
            <a:r>
              <a:rPr lang="pl-PL" sz="1600" dirty="0" smtClean="0"/>
              <a:t>(); 			// wysyła falę</a:t>
            </a:r>
          </a:p>
          <a:p>
            <a:r>
              <a:rPr lang="pl-PL" sz="1600" dirty="0" err="1" smtClean="0"/>
              <a:t>sonar.getDistance</a:t>
            </a:r>
            <a:r>
              <a:rPr lang="pl-PL" sz="1600" dirty="0" smtClean="0"/>
              <a:t>(); 		// mierzy odległość (cm)</a:t>
            </a:r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Silniki</a:t>
            </a:r>
          </a:p>
          <a:p>
            <a:r>
              <a:rPr lang="pl-PL" sz="1600" dirty="0" err="1" smtClean="0">
                <a:solidFill>
                  <a:srgbClr val="FF0000"/>
                </a:solidFill>
              </a:rPr>
              <a:t>Motor.</a:t>
            </a:r>
            <a:r>
              <a:rPr lang="pl-PL" sz="1600" b="1" dirty="0" err="1" smtClean="0">
                <a:solidFill>
                  <a:srgbClr val="FF0000"/>
                </a:solidFill>
              </a:rPr>
              <a:t>B</a:t>
            </a:r>
            <a:r>
              <a:rPr lang="pl-PL" sz="1600" dirty="0" err="1" smtClean="0"/>
              <a:t>.setSpeed</a:t>
            </a:r>
            <a:r>
              <a:rPr lang="pl-PL" sz="1600" dirty="0" smtClean="0"/>
              <a:t>(180); 	// ustawia prędkość obrotu silnika B </a:t>
            </a:r>
          </a:p>
          <a:p>
            <a:r>
              <a:rPr lang="pl-PL" sz="1600" dirty="0" err="1" smtClean="0"/>
              <a:t>Motor.B.forward</a:t>
            </a:r>
            <a:r>
              <a:rPr lang="pl-PL" sz="1600" dirty="0" smtClean="0"/>
              <a:t>();		// załącza silnik – obroty do przodu</a:t>
            </a:r>
          </a:p>
          <a:p>
            <a:r>
              <a:rPr lang="pl-PL" sz="1600" dirty="0" err="1" smtClean="0"/>
              <a:t>Motor.B.backward</a:t>
            </a:r>
            <a:r>
              <a:rPr lang="pl-PL" sz="1600" dirty="0" smtClean="0"/>
              <a:t>();	// obroty do tyłu</a:t>
            </a:r>
          </a:p>
          <a:p>
            <a:r>
              <a:rPr lang="pl-PL" sz="1600" dirty="0" err="1" smtClean="0"/>
              <a:t>Motor.B.getTachoCount</a:t>
            </a:r>
            <a:r>
              <a:rPr lang="pl-PL" sz="1600" dirty="0" smtClean="0"/>
              <a:t>();	// odczyt licznika obrotów</a:t>
            </a:r>
          </a:p>
          <a:p>
            <a:r>
              <a:rPr lang="pl-PL" sz="1600" dirty="0" err="1" smtClean="0"/>
              <a:t>Motor.</a:t>
            </a:r>
            <a:r>
              <a:rPr lang="pl-PL" sz="1600" b="1" dirty="0" err="1" smtClean="0">
                <a:solidFill>
                  <a:srgbClr val="FF0000"/>
                </a:solidFill>
              </a:rPr>
              <a:t>A</a:t>
            </a:r>
            <a:r>
              <a:rPr lang="pl-PL" sz="1600" dirty="0" err="1" smtClean="0"/>
              <a:t>.stop</a:t>
            </a:r>
            <a:r>
              <a:rPr lang="pl-PL" sz="1600" dirty="0" smtClean="0"/>
              <a:t>();		// zatrzymuje silnik A</a:t>
            </a:r>
            <a:endParaRPr lang="en-US" dirty="0"/>
          </a:p>
        </p:txBody>
      </p:sp>
      <p:pic>
        <p:nvPicPr>
          <p:cNvPr id="184322" name="Picture 2" descr="http://cache.lego.com/e/dynamic/is/image/LEGO/45506?$main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60" y="1916790"/>
            <a:ext cx="1536213" cy="1152160"/>
          </a:xfrm>
          <a:prstGeom prst="rect">
            <a:avLst/>
          </a:prstGeom>
          <a:noFill/>
        </p:spPr>
      </p:pic>
      <p:pic>
        <p:nvPicPr>
          <p:cNvPr id="184326" name="Picture 6" descr="http://cache.lego.com/e/dynamic/is/image/LEGO/45502?$main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340" y="4941210"/>
            <a:ext cx="1728240" cy="1296180"/>
          </a:xfrm>
          <a:prstGeom prst="rect">
            <a:avLst/>
          </a:prstGeom>
          <a:noFill/>
        </p:spPr>
      </p:pic>
      <p:pic>
        <p:nvPicPr>
          <p:cNvPr id="10" name="Picture 6" descr="http://botbench.com/blog/wp-content/uploads/2013/01/8358055908_ce365944ce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60" y="3645030"/>
            <a:ext cx="1384756" cy="864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pl-PL" dirty="0" smtClean="0"/>
              <a:t>polecenia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569120" y="2221461"/>
            <a:ext cx="5632470" cy="250371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Warunek</a:t>
            </a:r>
          </a:p>
          <a:p>
            <a:pPr algn="ctr"/>
            <a:endParaRPr lang="de-DE" sz="1600" b="1" dirty="0" smtClean="0"/>
          </a:p>
          <a:p>
            <a:r>
              <a:rPr lang="pl-PL" sz="1600" b="1" dirty="0" err="1" smtClean="0"/>
              <a:t>if</a:t>
            </a:r>
            <a:r>
              <a:rPr lang="pl-PL" sz="1600" dirty="0" smtClean="0"/>
              <a:t> (</a:t>
            </a:r>
            <a:r>
              <a:rPr lang="pl-PL" sz="1600" i="1" dirty="0" smtClean="0"/>
              <a:t>warunek</a:t>
            </a:r>
            <a:r>
              <a:rPr lang="pl-PL" sz="1600" dirty="0" smtClean="0"/>
              <a:t>) {</a:t>
            </a:r>
          </a:p>
          <a:p>
            <a:r>
              <a:rPr lang="pl-PL" sz="1600" dirty="0" smtClean="0"/>
              <a:t>	// wykonaj ten kod, gdy warunek spełniony</a:t>
            </a:r>
          </a:p>
          <a:p>
            <a:r>
              <a:rPr lang="pl-PL" sz="1600" dirty="0" smtClean="0"/>
              <a:t>}</a:t>
            </a:r>
          </a:p>
          <a:p>
            <a:r>
              <a:rPr lang="pl-PL" sz="1600" b="1" dirty="0" err="1" smtClean="0"/>
              <a:t>else</a:t>
            </a:r>
            <a:r>
              <a:rPr lang="pl-PL" sz="1600" dirty="0" smtClean="0"/>
              <a:t> {</a:t>
            </a:r>
          </a:p>
          <a:p>
            <a:r>
              <a:rPr lang="pl-PL" sz="1600" dirty="0" smtClean="0"/>
              <a:t>	// wykonaj ten kod w przeciwnym razie</a:t>
            </a:r>
          </a:p>
          <a:p>
            <a:r>
              <a:rPr lang="pl-PL" sz="1600" dirty="0" smtClean="0"/>
              <a:t>}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endParaRPr lang="pl-PL" sz="1600" dirty="0" smtClean="0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420" y="1700760"/>
            <a:ext cx="2232310" cy="38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pl-PL" dirty="0" smtClean="0"/>
              <a:t>polecenia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064460" y="1628750"/>
            <a:ext cx="6336880" cy="1656230"/>
          </a:xfrm>
        </p:spPr>
        <p:txBody>
          <a:bodyPr>
            <a:normAutofit/>
          </a:bodyPr>
          <a:lstStyle/>
          <a:p>
            <a:r>
              <a:rPr lang="pl-PL" sz="1600" b="1" dirty="0" smtClean="0"/>
              <a:t>Pętla</a:t>
            </a:r>
          </a:p>
          <a:p>
            <a:endParaRPr lang="de-DE" sz="1600" b="1" dirty="0" smtClean="0"/>
          </a:p>
          <a:p>
            <a:r>
              <a:rPr lang="pl-PL" sz="1600" b="1" dirty="0" err="1" smtClean="0"/>
              <a:t>while</a:t>
            </a:r>
            <a:r>
              <a:rPr lang="pl-PL" sz="1600" dirty="0" smtClean="0"/>
              <a:t> (</a:t>
            </a:r>
            <a:r>
              <a:rPr lang="pl-PL" sz="1600" i="1" dirty="0" smtClean="0"/>
              <a:t>warunek</a:t>
            </a:r>
            <a:r>
              <a:rPr lang="pl-PL" sz="1600" dirty="0" smtClean="0"/>
              <a:t>) {</a:t>
            </a:r>
          </a:p>
          <a:p>
            <a:r>
              <a:rPr lang="pl-PL" sz="1600" dirty="0" smtClean="0"/>
              <a:t>	// wykonuj ten kod, tak długo aż warunek spełniony</a:t>
            </a:r>
          </a:p>
          <a:p>
            <a:r>
              <a:rPr lang="pl-PL" sz="1600" dirty="0" smtClean="0"/>
              <a:t>}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6970" y="2924930"/>
            <a:ext cx="36671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pl-PL" dirty="0" smtClean="0"/>
              <a:t>polecenia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76670" y="1628750"/>
            <a:ext cx="6624920" cy="4464620"/>
          </a:xfrm>
        </p:spPr>
        <p:txBody>
          <a:bodyPr>
            <a:normAutofit/>
          </a:bodyPr>
          <a:lstStyle/>
          <a:p>
            <a:r>
              <a:rPr lang="pl-PL" sz="1600" b="1" dirty="0" smtClean="0"/>
              <a:t>Czekanie</a:t>
            </a:r>
          </a:p>
          <a:p>
            <a:endParaRPr lang="pl-PL" dirty="0" smtClean="0"/>
          </a:p>
          <a:p>
            <a:r>
              <a:rPr lang="en-US" dirty="0" err="1" smtClean="0"/>
              <a:t>Delay.msDelay</a:t>
            </a:r>
            <a:r>
              <a:rPr lang="en-US" dirty="0" smtClean="0"/>
              <a:t>(3000);</a:t>
            </a:r>
            <a:r>
              <a:rPr lang="pl-PL" dirty="0" smtClean="0"/>
              <a:t> // podajemy ile </a:t>
            </a:r>
            <a:r>
              <a:rPr lang="pl-PL" i="1" dirty="0" err="1" smtClean="0"/>
              <a:t>ms</a:t>
            </a:r>
            <a:r>
              <a:rPr lang="pl-PL" dirty="0" smtClean="0"/>
              <a:t> ma program czekać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Pisanie na ekranie</a:t>
            </a:r>
          </a:p>
          <a:p>
            <a:endParaRPr lang="pl-PL" dirty="0" smtClean="0"/>
          </a:p>
          <a:p>
            <a:r>
              <a:rPr lang="pl-PL" dirty="0" err="1" smtClean="0"/>
              <a:t>LCD.drawString</a:t>
            </a:r>
            <a:r>
              <a:rPr lang="pl-PL" dirty="0" smtClean="0"/>
              <a:t>(„Ala ma kota", 0, 1); </a:t>
            </a:r>
          </a:p>
          <a:p>
            <a:r>
              <a:rPr lang="pl-PL" dirty="0" smtClean="0"/>
              <a:t>// podajemy co, oraz w którym wierszu i kolumnie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Wydawanie dźwięków</a:t>
            </a:r>
          </a:p>
          <a:p>
            <a:endParaRPr lang="pl-PL" dirty="0" smtClean="0"/>
          </a:p>
          <a:p>
            <a:r>
              <a:rPr lang="pl-PL" dirty="0" err="1" smtClean="0"/>
              <a:t>Sound.playNote</a:t>
            </a:r>
            <a:r>
              <a:rPr lang="pl-PL" dirty="0" smtClean="0"/>
              <a:t>(</a:t>
            </a:r>
            <a:r>
              <a:rPr lang="pl-PL" dirty="0" err="1" smtClean="0"/>
              <a:t>Sound.FLUTE</a:t>
            </a:r>
            <a:r>
              <a:rPr lang="pl-PL" dirty="0" smtClean="0"/>
              <a:t>, Sound.C2, 500); </a:t>
            </a:r>
          </a:p>
          <a:p>
            <a:r>
              <a:rPr lang="pl-PL" dirty="0" smtClean="0"/>
              <a:t>// podajemy rodzaj dźwięku i długość trwania</a:t>
            </a:r>
          </a:p>
          <a:p>
            <a:r>
              <a:rPr lang="pl-PL" dirty="0" smtClean="0"/>
              <a:t>				</a:t>
            </a:r>
            <a:endParaRPr lang="pl-PL" sz="1600" b="1" dirty="0" smtClean="0"/>
          </a:p>
          <a:p>
            <a:r>
              <a:rPr lang="pl-PL" sz="1600" b="1" dirty="0" smtClean="0"/>
              <a:t>Czekanie na naciśnięcie przycisku</a:t>
            </a:r>
          </a:p>
          <a:p>
            <a:endParaRPr lang="pl-PL" sz="1600" b="1" dirty="0" smtClean="0"/>
          </a:p>
          <a:p>
            <a:r>
              <a:rPr lang="pl-PL" dirty="0" err="1" smtClean="0"/>
              <a:t>Button.waitForAnyPress</a:t>
            </a:r>
            <a:r>
              <a:rPr lang="pl-PL" dirty="0" smtClean="0"/>
              <a:t>();</a:t>
            </a:r>
          </a:p>
          <a:p>
            <a:endParaRPr lang="pl-PL" sz="1600" dirty="0" smtClean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870" y="1556740"/>
            <a:ext cx="818660" cy="97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420" y="2636890"/>
            <a:ext cx="1420710" cy="112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582" y="4077090"/>
            <a:ext cx="998978" cy="91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420" y="5157240"/>
            <a:ext cx="898211" cy="91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Mindstorms_LeJOS.pptx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560390" y="1268700"/>
            <a:ext cx="93456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800" b="1" dirty="0" err="1" smtClean="0">
                <a:solidFill>
                  <a:srgbClr val="000000"/>
                </a:solidFill>
                <a:latin typeface="Consolas"/>
              </a:rPr>
              <a:t>MotorTest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pl-PL" sz="18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main(String</a:t>
            </a:r>
            <a:r>
              <a:rPr lang="pl-PL" sz="1800" b="1" dirty="0" smtClean="0">
                <a:solidFill>
                  <a:srgbClr val="000000"/>
                </a:solidFill>
                <a:latin typeface="Consolas"/>
              </a:rPr>
              <a:t> …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LCD.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drawString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"Motor Test"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, 0, 0);</a:t>
            </a: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Motor.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.setSpeed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(720);</a:t>
            </a: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Motor.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.forward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Delay.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msDelay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(2000);</a:t>
            </a: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LCD.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drawString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800" i="1" dirty="0" smtClean="0">
                <a:solidFill>
                  <a:srgbClr val="2A00FF"/>
                </a:solidFill>
                <a:latin typeface="Consolas"/>
              </a:rPr>
              <a:t>Obroty: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800" i="1" dirty="0" smtClean="0">
                <a:solidFill>
                  <a:srgbClr val="2A00FF"/>
                </a:solidFill>
                <a:latin typeface="Consolas"/>
              </a:rPr>
              <a:t> + 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Motor.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.getTachoCount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()), 0, 1);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Motor.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.stop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LCD.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drawString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800" i="1" dirty="0" smtClean="0">
                <a:solidFill>
                  <a:srgbClr val="2A00FF"/>
                </a:solidFill>
                <a:latin typeface="Consolas"/>
              </a:rPr>
              <a:t>Obroty: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800" i="1" dirty="0" smtClean="0">
                <a:solidFill>
                  <a:srgbClr val="2A00FF"/>
                </a:solidFill>
                <a:latin typeface="Consolas"/>
              </a:rPr>
              <a:t> + 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Motor.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sz="1800" b="1" i="1" dirty="0" err="1" smtClean="0">
                <a:solidFill>
                  <a:srgbClr val="000000"/>
                </a:solidFill>
                <a:latin typeface="Consolas"/>
              </a:rPr>
              <a:t>.getTachoCount</a:t>
            </a:r>
            <a:r>
              <a:rPr lang="en-US" sz="1800" b="1" i="1" dirty="0" smtClean="0">
                <a:solidFill>
                  <a:srgbClr val="000000"/>
                </a:solidFill>
                <a:latin typeface="Consolas"/>
              </a:rPr>
              <a:t>()), 0, 1);</a:t>
            </a:r>
          </a:p>
          <a:p>
            <a:endParaRPr lang="en-US" sz="1800" dirty="0" smtClean="0">
              <a:latin typeface="Consolas"/>
            </a:endParaRP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Button.</a:t>
            </a:r>
            <a:r>
              <a:rPr lang="en-US" sz="1800" i="1" dirty="0" err="1" smtClean="0">
                <a:solidFill>
                  <a:srgbClr val="000000"/>
                </a:solidFill>
                <a:latin typeface="Consolas"/>
              </a:rPr>
              <a:t>waitForAnyPress</a:t>
            </a:r>
            <a:r>
              <a:rPr lang="en-US" sz="1800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 smtClean="0"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218</Words>
  <Application>Microsoft Office PowerPoint</Application>
  <PresentationFormat>A4 Paper (210x297 mm)</PresentationFormat>
  <Paragraphs>108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Blank</vt:lpstr>
      <vt:lpstr>Closing slides</vt:lpstr>
      <vt:lpstr>Section break</vt:lpstr>
      <vt:lpstr>think-cell Slide</vt:lpstr>
      <vt:lpstr>           Lego Mindstorms, LeJOS</vt:lpstr>
      <vt:lpstr>Jak jeszcze można programować naszego robota?</vt:lpstr>
      <vt:lpstr>Język programowania Java </vt:lpstr>
      <vt:lpstr>Dostępne części</vt:lpstr>
      <vt:lpstr>Dostępne polecenia</vt:lpstr>
      <vt:lpstr>Dostępne polecenia</vt:lpstr>
      <vt:lpstr>Dostępne polecenia</vt:lpstr>
      <vt:lpstr>Przykładowy program</vt:lpstr>
      <vt:lpstr>Slide 9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LLASZKIE</cp:lastModifiedBy>
  <cp:revision>87</cp:revision>
  <dcterms:created xsi:type="dcterms:W3CDTF">2014-10-21T19:55:20Z</dcterms:created>
  <dcterms:modified xsi:type="dcterms:W3CDTF">2015-03-16T18:30:06Z</dcterms:modified>
</cp:coreProperties>
</file>