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21"/>
  </p:notesMasterIdLst>
  <p:handoutMasterIdLst>
    <p:handoutMasterId r:id="rId22"/>
  </p:handoutMasterIdLst>
  <p:sldIdLst>
    <p:sldId id="311" r:id="rId4"/>
    <p:sldId id="340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57" r:id="rId16"/>
    <p:sldId id="361" r:id="rId17"/>
    <p:sldId id="362" r:id="rId18"/>
    <p:sldId id="329" r:id="rId19"/>
    <p:sldId id="349" r:id="rId20"/>
  </p:sldIdLst>
  <p:sldSz cx="9906000" cy="6858000" type="A4"/>
  <p:notesSz cx="6896100" cy="10033000"/>
  <p:custDataLst>
    <p:tags r:id="rId2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Introduction-to-Scratch-pl.pptx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Introduction-to-Scratch-pl.pptx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0.png"/><Relationship Id="rId2" Type="http://schemas.openxmlformats.org/officeDocument/2006/relationships/tags" Target="../tags/tag7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png"/><Relationship Id="rId2" Type="http://schemas.openxmlformats.org/officeDocument/2006/relationships/tags" Target="../tags/tag7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2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.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410" y="4365130"/>
            <a:ext cx="1838325" cy="1828800"/>
          </a:xfrm>
          <a:prstGeom prst="rect">
            <a:avLst/>
          </a:prstGeom>
          <a:noFill/>
        </p:spPr>
      </p:pic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206081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07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14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00340" y="162875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Wygląd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zmienić zmieniając jego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strój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</a:t>
            </a:r>
            <a:r>
              <a:rPr lang="pl-PL" sz="2400" dirty="0" smtClean="0">
                <a:latin typeface="Comic Sans MS"/>
              </a:rPr>
              <a:t>).</a:t>
            </a:r>
            <a:endParaRPr lang="pl-PL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Każdy duszek może posiadać kilka </a:t>
            </a:r>
            <a:r>
              <a:rPr lang="pl-PL" sz="2400" dirty="0" smtClean="0">
                <a:latin typeface="Comic Sans MS"/>
              </a:rPr>
              <a:t>strojów.</a:t>
            </a:r>
            <a:endParaRPr lang="pl-PL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Aby podejrzeć stroje </a:t>
            </a:r>
            <a:r>
              <a:rPr lang="pl-PL" sz="2400" dirty="0" smtClean="0">
                <a:latin typeface="Comic Sans MS"/>
              </a:rPr>
              <a:t>duszka, wybieramy </a:t>
            </a:r>
            <a:r>
              <a:rPr lang="pl-PL" sz="2400" dirty="0" smtClean="0">
                <a:latin typeface="Comic Sans MS"/>
              </a:rPr>
              <a:t>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Costumes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0990" y="2132924"/>
            <a:ext cx="4824670" cy="413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177739" y="2095646"/>
            <a:ext cx="79211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251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880990" y="1484730"/>
            <a:ext cx="4608640" cy="2520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Duszek</a:t>
            </a:r>
            <a:r>
              <a:rPr lang="pl-PL" sz="2400" dirty="0" smtClean="0">
                <a:latin typeface="Comic Sans MS"/>
              </a:rPr>
              <a:t> może wyglądać jak człowiek, motyl, pociąg lub cokolwiek </a:t>
            </a:r>
            <a:r>
              <a:rPr lang="pl-PL" sz="2400" dirty="0" smtClean="0">
                <a:latin typeface="Comic Sans MS"/>
              </a:rPr>
              <a:t>innego.</a:t>
            </a:r>
            <a:endParaRPr lang="pl-PL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 możemy wybrać z palety, </a:t>
            </a:r>
            <a:r>
              <a:rPr lang="pl-PL" sz="2400" dirty="0" smtClean="0">
                <a:latin typeface="Comic Sans MS"/>
              </a:rPr>
              <a:t>z  </a:t>
            </a:r>
            <a:r>
              <a:rPr lang="pl-PL" sz="2400" dirty="0" smtClean="0">
                <a:latin typeface="Comic Sans MS"/>
              </a:rPr>
              <a:t>pliku lub zrobić zdjęcie </a:t>
            </a:r>
            <a:r>
              <a:rPr lang="pl-PL" sz="2400" dirty="0" smtClean="0">
                <a:latin typeface="Comic Sans MS"/>
              </a:rPr>
              <a:t>kamerą.</a:t>
            </a:r>
            <a:endParaRPr lang="pl-PL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852920"/>
            <a:ext cx="3467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590" y="4005080"/>
            <a:ext cx="7589042" cy="216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48430" y="3356990"/>
            <a:ext cx="93613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35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72350" y="1412720"/>
            <a:ext cx="4032560" cy="9361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Stroje można także </a:t>
            </a:r>
            <a:r>
              <a:rPr lang="pl-PL" sz="2400" dirty="0" smtClean="0">
                <a:latin typeface="Comic Sans MS"/>
              </a:rPr>
              <a:t>namalować.</a:t>
            </a:r>
            <a:endParaRPr lang="pl-PL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28830" y="1196690"/>
            <a:ext cx="5832810" cy="49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36970" y="5085230"/>
            <a:ext cx="4752660" cy="115216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7570" y="1772770"/>
            <a:ext cx="504070" cy="216030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04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narzędzi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684095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Przy pomocy palety możemy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zwiększać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zmniejszać</a:t>
            </a:r>
            <a:r>
              <a:rPr lang="pl-PL" sz="2400" dirty="0" smtClean="0">
                <a:latin typeface="Comic Sans MS"/>
              </a:rPr>
              <a:t> rozmiar duszków.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Można także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duplikować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usuwać</a:t>
            </a:r>
            <a:r>
              <a:rPr lang="pl-PL" sz="2400" dirty="0" smtClean="0">
                <a:latin typeface="Comic Sans MS"/>
              </a:rPr>
              <a:t>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dźwięki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skrypty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6870" y="3573020"/>
            <a:ext cx="4579205" cy="172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808980" y="3861060"/>
            <a:ext cx="172824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45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bloków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128330" y="1700760"/>
            <a:ext cx="7417030" cy="2232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Programowanie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polega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układaniu sekwencji poleceń </a:t>
            </a:r>
            <a:r>
              <a:rPr lang="pl-PL" sz="2400" dirty="0" smtClean="0">
                <a:latin typeface="Comic Sans MS"/>
              </a:rPr>
              <a:t>z gotowych bloków dostępnych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palecie bloków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blocks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palette</a:t>
            </a:r>
            <a:r>
              <a:rPr lang="pl-PL" sz="2400" dirty="0" smtClean="0">
                <a:latin typeface="Comic Sans MS"/>
              </a:rPr>
              <a:t>).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Bloki układamy w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obszarze skryptowym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scripts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area</a:t>
            </a:r>
            <a:r>
              <a:rPr lang="pl-PL" sz="2400" dirty="0" smtClean="0">
                <a:latin typeface="Comic Sans MS"/>
              </a:rPr>
              <a:t>)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tła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4221110"/>
            <a:ext cx="5471080" cy="20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5360" y="1916790"/>
            <a:ext cx="1870988" cy="39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558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Jak wystartować i zatrzymać program?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001250" cy="12961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Zielona flaga </a:t>
            </a:r>
            <a:r>
              <a:rPr lang="pl-PL" sz="2400" dirty="0" smtClean="0">
                <a:latin typeface="Comic Sans MS"/>
              </a:rPr>
              <a:t>startuje wszystkie </a:t>
            </a:r>
            <a:r>
              <a:rPr lang="pl-PL" sz="2400" dirty="0" smtClean="0">
                <a:latin typeface="Comic Sans MS"/>
              </a:rPr>
              <a:t>skrypty </a:t>
            </a:r>
            <a:r>
              <a:rPr lang="pl-PL" sz="2400" dirty="0" smtClean="0">
                <a:latin typeface="Comic Sans MS"/>
              </a:rPr>
              <a:t>zaczynające się blokiem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Czerwony znak stop </a:t>
            </a:r>
            <a:r>
              <a:rPr lang="pl-PL" sz="2400" dirty="0" smtClean="0">
                <a:latin typeface="Comic Sans MS"/>
              </a:rPr>
              <a:t>kończy działanie wszystkich skryptów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44780"/>
            <a:ext cx="12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370" y="2852920"/>
            <a:ext cx="4176580" cy="285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0790" y="3789050"/>
            <a:ext cx="3457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105160" y="3717040"/>
            <a:ext cx="93613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Czym</a:t>
            </a:r>
            <a:r>
              <a:rPr lang="de-DE" dirty="0" smtClean="0"/>
              <a:t> </a:t>
            </a:r>
            <a:r>
              <a:rPr lang="de-DE" dirty="0" err="1" smtClean="0"/>
              <a:t>jest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językiem programowania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Możemy użyć go do tworzenia własnych, interaktywnych historyjek, animacji, gier, muzyki oraz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sztuki.</a:t>
            </a: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36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8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Czego</a:t>
            </a:r>
            <a:r>
              <a:rPr lang="de-DE" dirty="0" smtClean="0"/>
              <a:t> </a:t>
            </a:r>
            <a:r>
              <a:rPr lang="de-DE" dirty="0" err="1" smtClean="0"/>
              <a:t>uczy</a:t>
            </a:r>
            <a:r>
              <a:rPr lang="de-DE" dirty="0" smtClean="0"/>
              <a:t> </a:t>
            </a:r>
            <a:r>
              <a:rPr lang="de-DE" dirty="0" err="1" smtClean="0"/>
              <a:t>nas</a:t>
            </a:r>
            <a:r>
              <a:rPr lang="de-DE" dirty="0" smtClean="0"/>
              <a:t>                  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063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ważnych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idei</a:t>
            </a:r>
            <a:r>
              <a:rPr lang="de-DE" sz="2400" dirty="0" smtClean="0">
                <a:solidFill>
                  <a:srgbClr val="FF950E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50E"/>
                </a:solidFill>
                <a:latin typeface="Comic Sans MS"/>
              </a:rPr>
              <a:t>programistycznych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myśleć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kreatywnie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Uczy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latin typeface="Comic Sans MS"/>
              </a:rPr>
              <a:t>nas</a:t>
            </a:r>
            <a:r>
              <a:rPr lang="de-DE" sz="2400" dirty="0" smtClean="0"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systematycznego</a:t>
            </a:r>
            <a:r>
              <a:rPr lang="de-DE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rozumowania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76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9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Czym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jest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programowanie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266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Programowanie</a:t>
            </a:r>
            <a:r>
              <a:rPr lang="pl-PL" sz="2400" dirty="0" smtClean="0">
                <a:latin typeface="Comic Sans MS"/>
              </a:rPr>
              <a:t>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sztuką</a:t>
            </a:r>
            <a:r>
              <a:rPr lang="pl-PL" sz="2400" dirty="0" smtClean="0">
                <a:latin typeface="Comic Sans MS"/>
              </a:rPr>
              <a:t> powiedzenia </a:t>
            </a:r>
            <a:r>
              <a:rPr lang="pl-PL" sz="2400" dirty="0" smtClean="0">
                <a:latin typeface="Comic Sans MS"/>
              </a:rPr>
              <a:t>komputerowi, </a:t>
            </a:r>
            <a:r>
              <a:rPr lang="pl-PL" sz="2400" dirty="0" smtClean="0">
                <a:latin typeface="Comic Sans MS"/>
              </a:rPr>
              <a:t>żeby zrobił </a:t>
            </a:r>
            <a:r>
              <a:rPr lang="pl-PL" sz="2400" dirty="0" smtClean="0">
                <a:latin typeface="Comic Sans MS"/>
              </a:rPr>
              <a:t>coś, </a:t>
            </a:r>
            <a:r>
              <a:rPr lang="pl-PL" sz="2400" dirty="0" smtClean="0">
                <a:latin typeface="Comic Sans MS"/>
              </a:rPr>
              <a:t>co chcemy żeby zrobił.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 komputerowy jest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zbiorem instrukcji mówiących komputerowi, w jaki sposób wykonać dane zadanie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smtClean="0">
                <a:latin typeface="Comic Sans MS"/>
              </a:rPr>
              <a:t>Pro</a:t>
            </a:r>
            <a:r>
              <a:rPr lang="pl-PL" sz="2400" dirty="0" err="1" smtClean="0">
                <a:latin typeface="Comic Sans MS"/>
              </a:rPr>
              <a:t>gramowanie</a:t>
            </a:r>
            <a:r>
              <a:rPr lang="pl-PL" sz="2400" dirty="0" smtClean="0">
                <a:latin typeface="Comic Sans MS"/>
              </a:rPr>
              <a:t> jest jak recepta: zbiór instrukcji mówiących kucharzowi jak przyrządzić dani</a:t>
            </a:r>
            <a:r>
              <a:rPr lang="de-DE" sz="2400" dirty="0" smtClean="0">
                <a:latin typeface="Comic Sans MS"/>
              </a:rPr>
              <a:t>e.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804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02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Podstawowe elementy projektu w </a:t>
            </a:r>
            <a:r>
              <a:rPr lang="pl-PL" dirty="0" err="1" smtClean="0">
                <a:solidFill>
                  <a:srgbClr val="000000"/>
                </a:solidFill>
                <a:latin typeface="Comic Sans MS"/>
              </a:rPr>
              <a:t>Scratchu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15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Projekt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składa się ze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stages</a:t>
            </a:r>
            <a:r>
              <a:rPr lang="pl-PL" sz="2400" dirty="0" smtClean="0">
                <a:latin typeface="Comic Sans MS"/>
              </a:rPr>
              <a:t>) oraz obiektów zwanych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duszk</a:t>
            </a: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ami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sprites</a:t>
            </a:r>
            <a:r>
              <a:rPr lang="pl-PL" sz="2400" dirty="0" smtClean="0">
                <a:latin typeface="Comic Sans MS"/>
              </a:rPr>
              <a:t>).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241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Sceny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i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Scena</a:t>
            </a:r>
            <a:r>
              <a:rPr lang="pl-PL" sz="2400" dirty="0" smtClean="0">
                <a:latin typeface="Comic Sans MS"/>
              </a:rPr>
              <a:t> jest </a:t>
            </a:r>
            <a:r>
              <a:rPr lang="pl-PL" sz="2400" dirty="0" smtClean="0">
                <a:latin typeface="Comic Sans MS"/>
              </a:rPr>
              <a:t>miejscem, </a:t>
            </a:r>
            <a:r>
              <a:rPr lang="pl-PL" sz="2400" dirty="0" smtClean="0">
                <a:latin typeface="Comic Sans MS"/>
              </a:rPr>
              <a:t>gdzie odbywają się wasze animacje, gry i </a:t>
            </a:r>
            <a:r>
              <a:rPr lang="pl-PL" sz="2400" dirty="0" smtClean="0">
                <a:latin typeface="Comic Sans MS"/>
              </a:rPr>
              <a:t>historyjki.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414910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de-DE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poruszają się oraz współdziałają ze sobą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2" name="Line 4"/>
          <p:cNvSpPr/>
          <p:nvPr/>
        </p:nvSpPr>
        <p:spPr>
          <a:xfrm flipV="1">
            <a:off x="1208480" y="3429000"/>
            <a:ext cx="5544770" cy="792110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13" name="Line 5"/>
          <p:cNvSpPr/>
          <p:nvPr/>
        </p:nvSpPr>
        <p:spPr>
          <a:xfrm flipV="1">
            <a:off x="2864710" y="5085230"/>
            <a:ext cx="2232310" cy="1943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739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Scena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4248590" cy="3744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latin typeface="Comic Sans MS"/>
              </a:rPr>
              <a:t>Scen</a:t>
            </a:r>
            <a:r>
              <a:rPr lang="pl-PL" sz="2400" dirty="0" smtClean="0">
                <a:latin typeface="Comic Sans MS"/>
              </a:rPr>
              <a:t>ę można wyświetlić w jednym z dwóch trybów: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podglądu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prezentacji</a:t>
            </a:r>
            <a:r>
              <a:rPr lang="pl-PL" sz="2400" dirty="0" smtClean="0">
                <a:latin typeface="Comic Sans MS"/>
              </a:rPr>
              <a:t>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664960" y="1484730"/>
            <a:ext cx="79211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0440" y="5013220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84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448930" y="1340710"/>
            <a:ext cx="5256730" cy="2880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latin typeface="Comic Sans MS"/>
              </a:rPr>
              <a:t>Możemy tworzyć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nowe duszki</a:t>
            </a:r>
            <a:r>
              <a:rPr lang="pl-PL" sz="2400" dirty="0" smtClean="0">
                <a:latin typeface="Comic Sans MS"/>
              </a:rPr>
              <a:t>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wybierając z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biblioteki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duszków</a:t>
            </a:r>
            <a:endParaRPr lang="pl-PL" sz="2400" dirty="0" smtClean="0">
              <a:solidFill>
                <a:srgbClr val="FF9900"/>
              </a:solidFill>
              <a:latin typeface="Comic Sans MS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rysując</a:t>
            </a:r>
            <a:r>
              <a:rPr lang="pl-PL" sz="2400" dirty="0" smtClean="0">
                <a:latin typeface="Comic Sans MS"/>
              </a:rPr>
              <a:t> nowego duszka</a:t>
            </a:r>
            <a:endParaRPr lang="pl-PL" sz="2400" dirty="0" smtClean="0">
              <a:latin typeface="Comic Sans MS"/>
            </a:endParaRP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wykorzystując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gotowy plik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robiąc zdjęcie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kamerką.</a:t>
            </a:r>
            <a:endParaRPr lang="de-DE" sz="2400" dirty="0" smtClean="0">
              <a:solidFill>
                <a:srgbClr val="FF9900"/>
              </a:solidFill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8420" name="Picture 4" descr="C:\Projects\robocap\scratch-labs\slideshow\images\Screenshot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3140960"/>
            <a:ext cx="3877216" cy="1581371"/>
          </a:xfrm>
          <a:prstGeom prst="rect">
            <a:avLst/>
          </a:prstGeom>
          <a:noFill/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2600" y="4221110"/>
            <a:ext cx="6552910" cy="18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8630" y="3068950"/>
            <a:ext cx="194427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1513222"/>
            <a:ext cx="699130" cy="75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94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Informacje o duszkach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Introduction-to-Scratch-pl.pptx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8929240" cy="10081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Dla każdego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możemy podejrzeć informacje na jego temat: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położenie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kąt nachylenia</a:t>
            </a:r>
            <a:r>
              <a:rPr lang="pl-PL" sz="2400" dirty="0" smtClean="0">
                <a:latin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styl obracania</a:t>
            </a:r>
            <a:r>
              <a:rPr lang="pl-PL" sz="2400" dirty="0" smtClean="0">
                <a:latin typeface="Comic Sans MS"/>
              </a:rPr>
              <a:t>…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6570" y="3212970"/>
            <a:ext cx="38671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800" y="4005080"/>
            <a:ext cx="4625350" cy="198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097020" y="4293120"/>
            <a:ext cx="2880400" cy="158422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620" y="3861060"/>
            <a:ext cx="100814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453</Words>
  <Application>Microsoft Office PowerPoint</Application>
  <PresentationFormat>A4 Paper (210x297 mm)</PresentationFormat>
  <Paragraphs>103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Blank</vt:lpstr>
      <vt:lpstr>Closing slides</vt:lpstr>
      <vt:lpstr>Section break</vt:lpstr>
      <vt:lpstr>think-cell Slide</vt:lpstr>
      <vt:lpstr>           .</vt:lpstr>
      <vt:lpstr>Czym jest                  ?</vt:lpstr>
      <vt:lpstr>Czego uczy nas                  ?</vt:lpstr>
      <vt:lpstr>Czym jest programowanie?</vt:lpstr>
      <vt:lpstr>Podstawowe elementy projektu w Scratchu.</vt:lpstr>
      <vt:lpstr>Sceny i duszki.</vt:lpstr>
      <vt:lpstr>Scena.</vt:lpstr>
      <vt:lpstr>Duszki.</vt:lpstr>
      <vt:lpstr>Informacje o duszkach.</vt:lpstr>
      <vt:lpstr>Stroje.</vt:lpstr>
      <vt:lpstr>Stroje.</vt:lpstr>
      <vt:lpstr>Stroje.</vt:lpstr>
      <vt:lpstr>Paleta narzędzi.</vt:lpstr>
      <vt:lpstr>Paleta bloków.</vt:lpstr>
      <vt:lpstr>Jak wystartować i zatrzymać program?</vt:lpstr>
      <vt:lpstr>Slide 16</vt:lpstr>
      <vt:lpstr>Slide 17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71</cp:revision>
  <dcterms:created xsi:type="dcterms:W3CDTF">2014-10-21T19:55:20Z</dcterms:created>
  <dcterms:modified xsi:type="dcterms:W3CDTF">2015-01-27T11:56:13Z</dcterms:modified>
</cp:coreProperties>
</file>