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73.xml" ContentType="application/vnd.openxmlformats-officedocument.presentationml.tags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19"/>
  </p:notesMasterIdLst>
  <p:handoutMasterIdLst>
    <p:handoutMasterId r:id="rId20"/>
  </p:handoutMasterIdLst>
  <p:sldIdLst>
    <p:sldId id="311" r:id="rId2"/>
    <p:sldId id="341" r:id="rId3"/>
    <p:sldId id="342" r:id="rId4"/>
    <p:sldId id="340" r:id="rId5"/>
    <p:sldId id="343" r:id="rId6"/>
    <p:sldId id="353" r:id="rId7"/>
    <p:sldId id="351" r:id="rId8"/>
    <p:sldId id="345" r:id="rId9"/>
    <p:sldId id="354" r:id="rId10"/>
    <p:sldId id="346" r:id="rId11"/>
    <p:sldId id="355" r:id="rId12"/>
    <p:sldId id="347" r:id="rId13"/>
    <p:sldId id="356" r:id="rId14"/>
    <p:sldId id="348" r:id="rId15"/>
    <p:sldId id="357" r:id="rId16"/>
    <p:sldId id="358" r:id="rId17"/>
    <p:sldId id="349" r:id="rId18"/>
  </p:sldIdLst>
  <p:sldSz cx="9906000" cy="6858000" type="A4"/>
  <p:notesSz cx="6896100" cy="10033000"/>
  <p:custShowLst>
    <p:custShow name="Custom Show 1" id="0">
      <p:sldLst>
        <p:sld r:id="rId2"/>
        <p:sld r:id="rId5"/>
        <p:sld r:id="rId3"/>
      </p:sldLst>
    </p:custShow>
  </p:custShowLst>
  <p:custDataLst>
    <p:tags r:id="rId21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82246" autoAdjust="0"/>
  </p:normalViewPr>
  <p:slideViewPr>
    <p:cSldViewPr>
      <p:cViewPr>
        <p:scale>
          <a:sx n="50" d="100"/>
          <a:sy n="50" d="100"/>
        </p:scale>
        <p:origin x="-2424" y="-475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© 2009 Capgemini – All rights reserved</a:t>
            </a:r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Czujnik DS18B20 nie wymaga podłączenia zasilania. Może on działać w trybie pasożytniczym, w którym jest zasilany za pomocą sygnałów na wyprowadzeniu DQ przy okazji przesyłania danych. Pozwala to na podłączenie czujnika w większej odległości od </a:t>
            </a:r>
            <a:r>
              <a:rPr lang="pl-PL" dirty="0" err="1" smtClean="0"/>
              <a:t>Arduino</a:t>
            </a:r>
            <a:r>
              <a:rPr lang="pl-PL" dirty="0" smtClean="0"/>
              <a:t>, tylko za pomocą 2 przewodów.</a:t>
            </a:r>
          </a:p>
          <a:p>
            <a:endParaRPr lang="pl-PL" dirty="0" smtClean="0"/>
          </a:p>
          <a:p>
            <a:r>
              <a:rPr lang="pl-PL" dirty="0" smtClean="0"/>
              <a:t>Wyprowadzenie GND łączysz z pinem GND w </a:t>
            </a:r>
            <a:r>
              <a:rPr lang="pl-PL" dirty="0" err="1" smtClean="0"/>
              <a:t>Arduino</a:t>
            </a:r>
            <a:endParaRPr lang="pl-PL" dirty="0" smtClean="0"/>
          </a:p>
          <a:p>
            <a:r>
              <a:rPr lang="pl-PL" dirty="0" smtClean="0"/>
              <a:t>Wyprowadzenie VDD łączysz z wyprowadzeniem GND czujnika</a:t>
            </a:r>
          </a:p>
          <a:p>
            <a:r>
              <a:rPr lang="pl-PL" dirty="0" smtClean="0"/>
              <a:t>Wyprowadzenie DQ łączysz z </a:t>
            </a:r>
            <a:r>
              <a:rPr lang="pl-PL" dirty="0" err="1" smtClean="0"/>
              <a:t>dowonym</a:t>
            </a:r>
            <a:r>
              <a:rPr lang="pl-PL" dirty="0" smtClean="0"/>
              <a:t> pinem cyfrowym </a:t>
            </a:r>
            <a:r>
              <a:rPr lang="pl-PL" dirty="0" err="1" smtClean="0"/>
              <a:t>Arduino</a:t>
            </a:r>
            <a:endParaRPr lang="pl-PL" dirty="0" smtClean="0"/>
          </a:p>
          <a:p>
            <a:r>
              <a:rPr lang="pl-PL" dirty="0" smtClean="0"/>
              <a:t>Sygnał DQ łączysz przez rezystor podciągający do pinu 5V </a:t>
            </a:r>
            <a:r>
              <a:rPr lang="pl-PL" dirty="0" err="1" smtClean="0"/>
              <a:t>Arduino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© 2009 Capgemini – All rights reserved</a:t>
            </a: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Pierwszy czujnik łączysz z </a:t>
            </a:r>
            <a:r>
              <a:rPr lang="pl-PL" dirty="0" err="1" smtClean="0"/>
              <a:t>Arduino</a:t>
            </a:r>
            <a:r>
              <a:rPr lang="pl-PL" dirty="0" smtClean="0"/>
              <a:t> tak jak w poprzednim rozdziale: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Wyprowadzenie GND łączysz z pinem GND w </a:t>
            </a:r>
            <a:r>
              <a:rPr lang="pl-PL" dirty="0" err="1" smtClean="0"/>
              <a:t>Arduino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Wyprowadzenie VDD łączysz z wyprowadzeniem GND czujnika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Wyprowadzenie DQ łączysz z </a:t>
            </a:r>
            <a:r>
              <a:rPr lang="pl-PL" dirty="0" err="1" smtClean="0"/>
              <a:t>dowonym</a:t>
            </a:r>
            <a:r>
              <a:rPr lang="pl-PL" dirty="0" smtClean="0"/>
              <a:t> pinem cyfrowym </a:t>
            </a:r>
            <a:r>
              <a:rPr lang="pl-PL" dirty="0" err="1" smtClean="0"/>
              <a:t>Arduino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Sygnał DQ łączysz przez rezystor podciągający do pinu 5V </a:t>
            </a:r>
            <a:r>
              <a:rPr lang="pl-PL" dirty="0" err="1" smtClean="0"/>
              <a:t>Arduino</a:t>
            </a:r>
            <a:endParaRPr lang="pl-PL" dirty="0" smtClean="0"/>
          </a:p>
          <a:p>
            <a:r>
              <a:rPr lang="pl-PL" dirty="0" smtClean="0"/>
              <a:t>Kolejne czujniki wymagają już tylko podłączenia sygnałów DQ i GND z poprzedniego czujnika, lub z płytki bazowej.</a:t>
            </a:r>
          </a:p>
          <a:p>
            <a:r>
              <a:rPr lang="pl-PL" dirty="0" smtClean="0"/>
              <a:t>Wyprowadzenie GND łączysz z wyprowadzeniem GND poprzedniego czujnika</a:t>
            </a:r>
          </a:p>
          <a:p>
            <a:r>
              <a:rPr lang="pl-PL" dirty="0" smtClean="0"/>
              <a:t>Wyprowadzeni VDD łączysz z wyprowadzeniem GND czujnika</a:t>
            </a:r>
          </a:p>
          <a:p>
            <a:r>
              <a:rPr lang="pl-PL" dirty="0" smtClean="0"/>
              <a:t>Wyprowadzenie DQ </a:t>
            </a:r>
            <a:r>
              <a:rPr lang="pl-PL" dirty="0" err="1" smtClean="0"/>
              <a:t>łaczysz</a:t>
            </a:r>
            <a:r>
              <a:rPr lang="pl-PL" dirty="0" smtClean="0"/>
              <a:t> z wyprowadzeniem DQ poprzedniego czujnika</a:t>
            </a:r>
          </a:p>
          <a:p>
            <a:r>
              <a:rPr lang="pl-PL" b="1" dirty="0" smtClean="0"/>
              <a:t>Dobieranie rezystora </a:t>
            </a:r>
            <a:r>
              <a:rPr lang="pl-PL" b="1" dirty="0" err="1" smtClean="0"/>
              <a:t>podciagającego</a:t>
            </a:r>
            <a:endParaRPr lang="pl-PL" b="1" dirty="0" smtClean="0"/>
          </a:p>
          <a:p>
            <a:r>
              <a:rPr lang="pl-PL" dirty="0" smtClean="0"/>
              <a:t>Magistrala 1-Wire pozwala podłączyć czujniki do przewodu o długości nawet 100m. Jednak już przy kilku metrach mogą zacząć się kłopoty z transmisją. Jeśli masz kłopoty z odebraniem prawidłowej temperatury lub nawet połączeniem się z czujnikiem - musisz dobrać wartość rezystora podciągającego.</a:t>
            </a:r>
          </a:p>
          <a:p>
            <a:r>
              <a:rPr lang="pl-PL" dirty="0" smtClean="0"/>
              <a:t>Domyślnie ma on wartość 4,7 </a:t>
            </a:r>
            <a:r>
              <a:rPr lang="pl-PL" dirty="0" err="1" smtClean="0"/>
              <a:t>kΩ</a:t>
            </a:r>
            <a:r>
              <a:rPr lang="pl-PL" dirty="0" smtClean="0"/>
              <a:t>. Wynika ona z 2 rzeczy. Gdy czujnik wymusza stan niski w przewodzie, prąd nie powinien przekraczać 4 </a:t>
            </a:r>
            <a:r>
              <a:rPr lang="pl-PL" dirty="0" err="1" smtClean="0"/>
              <a:t>mA</a:t>
            </a:r>
            <a:r>
              <a:rPr lang="pl-PL" dirty="0" smtClean="0"/>
              <a:t>. Gdy czujnik potrzebuje zasilania, obwód powinien dostarczyć mu około 1 </a:t>
            </a:r>
            <a:r>
              <a:rPr lang="pl-PL" dirty="0" err="1" smtClean="0"/>
              <a:t>mA</a:t>
            </a:r>
            <a:r>
              <a:rPr lang="pl-PL" dirty="0" smtClean="0"/>
              <a:t>. Zatem między zaciskami DQ i GND powinien być prąd o wartości od 1 do 4 </a:t>
            </a:r>
            <a:r>
              <a:rPr lang="pl-PL" dirty="0" err="1" smtClean="0"/>
              <a:t>mA</a:t>
            </a:r>
            <a:r>
              <a:rPr lang="pl-PL" dirty="0" smtClean="0"/>
              <a:t>.</a:t>
            </a:r>
          </a:p>
          <a:p>
            <a:r>
              <a:rPr lang="pl-PL" dirty="0" smtClean="0"/>
              <a:t>Prąd można obliczyć ze wzoru</a:t>
            </a:r>
          </a:p>
          <a:p>
            <a:r>
              <a:rPr lang="pl-PL" dirty="0" smtClean="0"/>
              <a:t>prąd = napięcie / rezystancja = 5 V / 4700 Ω = 0,00106 A = 1,06 </a:t>
            </a:r>
            <a:r>
              <a:rPr lang="pl-PL" dirty="0" err="1" smtClean="0"/>
              <a:t>mA</a:t>
            </a:r>
            <a:r>
              <a:rPr lang="pl-PL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© 2009 Capgemini – All rights reserved</a:t>
            </a:r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uint8_t search(uint8_t *</a:t>
            </a:r>
            <a:r>
              <a:rPr lang="en-US" b="1" dirty="0" err="1" smtClean="0"/>
              <a:t>newAddr</a:t>
            </a:r>
            <a:r>
              <a:rPr lang="en-US" b="1" dirty="0" smtClean="0"/>
              <a:t>)</a:t>
            </a:r>
            <a:r>
              <a:rPr lang="pl-PL" b="1" dirty="0" smtClean="0"/>
              <a:t>:</a:t>
            </a:r>
          </a:p>
          <a:p>
            <a:r>
              <a:rPr lang="en-US" dirty="0" smtClean="0"/>
              <a:t>Look for the next device. Returns 1 if a new address has been returned. A zero might mean that the bus is shorted, there are no devices, or you have already retrieved all of them.  It</a:t>
            </a:r>
            <a:r>
              <a:rPr lang="pl-PL" baseline="0" dirty="0" smtClean="0"/>
              <a:t> </a:t>
            </a:r>
            <a:r>
              <a:rPr lang="en-US" dirty="0" smtClean="0"/>
              <a:t>might be a good idea to check the CRC to make sure you didn't get garbage.  The order is deterministic. You will always get the same devices in the same order.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© 2009 Capgemini – All rights reserved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© 2009 Capgemini – All rights reserved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© 2009 Capgemini – All rights reserved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Zasada działania:</a:t>
            </a:r>
          </a:p>
          <a:p>
            <a:r>
              <a:rPr lang="pl-PL" dirty="0" smtClean="0"/>
              <a:t>Czujnik ten posiada dwa oscylatory o częstotliwościach charakterystycznych dla dwóch różnych temperatur. Każdy z nich posiada charakterystyczną częstotliwość drgań dla swojej </a:t>
            </a:r>
            <a:r>
              <a:rPr lang="pl-PL" dirty="0" err="1" smtClean="0"/>
              <a:t>temperatrury</a:t>
            </a:r>
            <a:r>
              <a:rPr lang="pl-PL" dirty="0" smtClean="0"/>
              <a:t>. </a:t>
            </a:r>
            <a:r>
              <a:rPr lang="pl-PL" dirty="0" err="1" smtClean="0"/>
              <a:t>JEden</a:t>
            </a:r>
            <a:r>
              <a:rPr lang="pl-PL" dirty="0" smtClean="0"/>
              <a:t> z nich dla </a:t>
            </a:r>
            <a:r>
              <a:rPr lang="pl-PL" dirty="0" err="1" smtClean="0"/>
              <a:t>temperatry</a:t>
            </a:r>
            <a:r>
              <a:rPr lang="pl-PL" dirty="0" smtClean="0"/>
              <a:t> wysokiej drugi dla niskiej. Oba oscylatory odchodząc od swoich znamionowych </a:t>
            </a:r>
            <a:r>
              <a:rPr lang="pl-PL" dirty="0" err="1" smtClean="0"/>
              <a:t>teperatur</a:t>
            </a:r>
            <a:r>
              <a:rPr lang="pl-PL" dirty="0" smtClean="0"/>
              <a:t> pracy zmieniają swoją </a:t>
            </a:r>
            <a:r>
              <a:rPr lang="pl-PL" dirty="0" err="1" smtClean="0"/>
              <a:t>częstotliwosć</a:t>
            </a:r>
            <a:r>
              <a:rPr lang="pl-PL" dirty="0" smtClean="0"/>
              <a:t> drgań dzięki czemu w określonej </a:t>
            </a:r>
            <a:r>
              <a:rPr lang="pl-PL" dirty="0" err="1" smtClean="0"/>
              <a:t>teperaturze</a:t>
            </a:r>
            <a:r>
              <a:rPr lang="pl-PL" dirty="0" smtClean="0"/>
              <a:t> </a:t>
            </a:r>
            <a:r>
              <a:rPr lang="pl-PL" dirty="0" err="1" smtClean="0"/>
              <a:t>kazdy</a:t>
            </a:r>
            <a:r>
              <a:rPr lang="pl-PL" dirty="0" smtClean="0"/>
              <a:t> z nich znajduje sie w pewnej odległości od swojej znamionowej </a:t>
            </a:r>
            <a:r>
              <a:rPr lang="pl-PL" dirty="0" err="1" smtClean="0"/>
              <a:t>temperatruy</a:t>
            </a:r>
            <a:r>
              <a:rPr lang="pl-PL" dirty="0" smtClean="0"/>
              <a:t> i generuje odstrojoną częstotliwość drgań. Porównując te dwie częstotliwości otrzymujemy </a:t>
            </a:r>
            <a:r>
              <a:rPr lang="pl-PL" dirty="0" err="1" smtClean="0"/>
              <a:t>czestotliwość</a:t>
            </a:r>
            <a:r>
              <a:rPr lang="pl-PL" dirty="0" smtClean="0"/>
              <a:t> wypadkową proporcjonalną do </a:t>
            </a:r>
            <a:r>
              <a:rPr lang="pl-PL" dirty="0" err="1" smtClean="0"/>
              <a:t>tepmeratury</a:t>
            </a:r>
            <a:r>
              <a:rPr lang="pl-PL" dirty="0" smtClean="0"/>
              <a:t> otoczenia która wypracowywana jest przez układ </a:t>
            </a:r>
            <a:r>
              <a:rPr lang="pl-PL" dirty="0" err="1" smtClean="0"/>
              <a:t>porónujący</a:t>
            </a:r>
            <a:r>
              <a:rPr lang="pl-PL" dirty="0" smtClean="0"/>
              <a:t> i </a:t>
            </a:r>
            <a:r>
              <a:rPr lang="pl-PL" dirty="0" err="1" smtClean="0"/>
              <a:t>wypracowywujący</a:t>
            </a:r>
            <a:r>
              <a:rPr lang="pl-PL" dirty="0" smtClean="0"/>
              <a:t> prawidłową </a:t>
            </a:r>
            <a:r>
              <a:rPr lang="pl-PL" dirty="0" err="1" smtClean="0"/>
              <a:t>wartosć</a:t>
            </a:r>
            <a:r>
              <a:rPr lang="pl-PL" dirty="0" smtClean="0"/>
              <a:t> temperatury otoczenia.</a:t>
            </a:r>
          </a:p>
          <a:p>
            <a:r>
              <a:rPr lang="pl-PL" dirty="0" smtClean="0"/>
              <a:t>Układ czujnika </a:t>
            </a:r>
            <a:r>
              <a:rPr lang="pl-PL" dirty="0" err="1" smtClean="0"/>
              <a:t>emperatury</a:t>
            </a:r>
            <a:r>
              <a:rPr lang="pl-PL" dirty="0" smtClean="0"/>
              <a:t> </a:t>
            </a:r>
            <a:r>
              <a:rPr lang="pl-PL" dirty="0" err="1" smtClean="0"/>
              <a:t>wyposarzony</a:t>
            </a:r>
            <a:r>
              <a:rPr lang="pl-PL" dirty="0" smtClean="0"/>
              <a:t> jest w kontrole prawidłowości ramki CRC 16 bitowe oraz unikatowy adres (numer seryjny) który umożliwia rozpoznawanie czujników podpiętych do jednej </a:t>
            </a:r>
            <a:r>
              <a:rPr lang="pl-PL" dirty="0" err="1" smtClean="0"/>
              <a:t>lini</a:t>
            </a:r>
            <a:r>
              <a:rPr lang="pl-PL" dirty="0" smtClean="0"/>
              <a:t> danych.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© 2009 Capgemini – All rights reserved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Rozdzielczość jest jak podziałka milimetrowa w linijce pomiędzy kolejnymi centymetrami. Tak rozdzielczość w termometrze to podziałka między kolejnymi stopniami </a:t>
            </a:r>
            <a:r>
              <a:rPr lang="pl-PL" dirty="0" err="1" smtClean="0"/>
              <a:t>Celsujsza</a:t>
            </a:r>
            <a:r>
              <a:rPr lang="pl-PL" dirty="0" smtClean="0"/>
              <a:t>. Rozdzielczość wybiera się za pomocą liczby bitów. Zakres wyboru jest od 9 do 12 bitów. Wybór rozdzielczości pociąga też za sobą pewne konsekwencje. Im wyższa rozdzielczość tym dłużej trzeba czekać na wynik pomiaru.</a:t>
            </a:r>
          </a:p>
          <a:p>
            <a:endParaRPr lang="pl-PL" dirty="0" smtClean="0"/>
          </a:p>
          <a:p>
            <a:r>
              <a:rPr lang="pl-PL" dirty="0" smtClean="0"/>
              <a:t>Warto wspomnieć,</a:t>
            </a:r>
            <a:r>
              <a:rPr lang="pl-PL" baseline="0" dirty="0" smtClean="0"/>
              <a:t> że czujniki same w sobie obarczone są błędem pomiarowym i nie we wszystkich przypadkach dla używania 1 czujnika warto stosować dużą dokładność.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© 2009 Capgemini – All rights reserved</a:t>
            </a:r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Wyprowadzenie GND łączysz z pinem GND w </a:t>
            </a:r>
            <a:r>
              <a:rPr lang="pl-PL" dirty="0" err="1" smtClean="0"/>
              <a:t>Arduino</a:t>
            </a:r>
            <a:endParaRPr lang="pl-PL" dirty="0" smtClean="0"/>
          </a:p>
          <a:p>
            <a:r>
              <a:rPr lang="pl-PL" dirty="0" smtClean="0"/>
              <a:t>Wyprowadzenie VDD łączysz z pinem 5V w </a:t>
            </a:r>
            <a:r>
              <a:rPr lang="pl-PL" dirty="0" err="1" smtClean="0"/>
              <a:t>Arduino</a:t>
            </a:r>
            <a:endParaRPr lang="pl-PL" dirty="0" smtClean="0"/>
          </a:p>
          <a:p>
            <a:r>
              <a:rPr lang="pl-PL" dirty="0" smtClean="0"/>
              <a:t>Sygnał danych DQ łączysz z dowolnym pinem cyfrowym w </a:t>
            </a:r>
            <a:r>
              <a:rPr lang="pl-PL" dirty="0" err="1" smtClean="0"/>
              <a:t>Arduino</a:t>
            </a:r>
            <a:r>
              <a:rPr lang="pl-PL" dirty="0" smtClean="0"/>
              <a:t> (W moim przypadku to pin nr 2).</a:t>
            </a:r>
          </a:p>
          <a:p>
            <a:r>
              <a:rPr lang="pl-PL" dirty="0" smtClean="0"/>
              <a:t>Sygnał DQ łączysz przez rezystor podciągający o wartości 4,7 </a:t>
            </a:r>
            <a:r>
              <a:rPr lang="pl-PL" dirty="0" err="1" smtClean="0"/>
              <a:t>kΩ</a:t>
            </a:r>
            <a:r>
              <a:rPr lang="pl-PL" dirty="0" smtClean="0"/>
              <a:t> do pinu 5V </a:t>
            </a:r>
            <a:r>
              <a:rPr lang="pl-PL" dirty="0" err="1" smtClean="0"/>
              <a:t>Arduino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CzujnikTemperatury.pptx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CzujnikTemperatury.pptx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CzujnikTemperatury.pptx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CzujnikTemperatury.pptx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CzujnikTemperatury.pptx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test3.jpg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2146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CzujnikTemperatury.pptx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vmlDrawing" Target="../drawings/vmlDrawing1.v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7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CzujnikTemperatury.pptx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  <p:sldLayoutId id="2147483972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0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18.vml"/><Relationship Id="rId6" Type="http://schemas.openxmlformats.org/officeDocument/2006/relationships/tags" Target="../tags/tag52.xml"/><Relationship Id="rId11" Type="http://schemas.openxmlformats.org/officeDocument/2006/relationships/oleObject" Target="../embeddings/oleObject18.bin"/><Relationship Id="rId5" Type="http://schemas.openxmlformats.org/officeDocument/2006/relationships/tags" Target="../tags/tag51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50.xml"/><Relationship Id="rId9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vmlDrawing" Target="../drawings/vmlDrawing20.vml"/><Relationship Id="rId6" Type="http://schemas.openxmlformats.org/officeDocument/2006/relationships/tags" Target="../tags/tag59.xml"/><Relationship Id="rId11" Type="http://schemas.openxmlformats.org/officeDocument/2006/relationships/oleObject" Target="../embeddings/oleObject20.bin"/><Relationship Id="rId5" Type="http://schemas.openxmlformats.org/officeDocument/2006/relationships/tags" Target="../tags/tag58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57.xml"/><Relationship Id="rId9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vmlDrawing" Target="../drawings/vmlDrawing22.vml"/><Relationship Id="rId6" Type="http://schemas.openxmlformats.org/officeDocument/2006/relationships/tags" Target="../tags/tag66.xml"/><Relationship Id="rId11" Type="http://schemas.openxmlformats.org/officeDocument/2006/relationships/oleObject" Target="../embeddings/oleObject22.bin"/><Relationship Id="rId5" Type="http://schemas.openxmlformats.org/officeDocument/2006/relationships/tags" Target="../tags/tag65.xml"/><Relationship Id="rId10" Type="http://schemas.openxmlformats.org/officeDocument/2006/relationships/notesSlide" Target="../notesSlides/notesSlide14.xml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vmlDrawing" Target="../drawings/vmlDrawing25.vml"/><Relationship Id="rId6" Type="http://schemas.openxmlformats.org/officeDocument/2006/relationships/tags" Target="../tags/tag73.xml"/><Relationship Id="rId11" Type="http://schemas.openxmlformats.org/officeDocument/2006/relationships/oleObject" Target="../embeddings/oleObject25.bin"/><Relationship Id="rId5" Type="http://schemas.openxmlformats.org/officeDocument/2006/relationships/tags" Target="../tags/tag72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71.xml"/><Relationship Id="rId9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23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2.vml"/><Relationship Id="rId6" Type="http://schemas.openxmlformats.org/officeDocument/2006/relationships/tags" Target="../tags/tag31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30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4.vml"/><Relationship Id="rId6" Type="http://schemas.openxmlformats.org/officeDocument/2006/relationships/tags" Target="../tags/tag38.xml"/><Relationship Id="rId11" Type="http://schemas.openxmlformats.org/officeDocument/2006/relationships/oleObject" Target="../embeddings/oleObject14.bin"/><Relationship Id="rId5" Type="http://schemas.openxmlformats.org/officeDocument/2006/relationships/tags" Target="../tags/tag37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36.xml"/><Relationship Id="rId9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jpeg"/><Relationship Id="rId5" Type="http://schemas.openxmlformats.org/officeDocument/2006/relationships/image" Target="../media/image7.png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vmlDrawing" Target="../drawings/vmlDrawing16.vml"/><Relationship Id="rId6" Type="http://schemas.openxmlformats.org/officeDocument/2006/relationships/tags" Target="../tags/tag45.xml"/><Relationship Id="rId11" Type="http://schemas.openxmlformats.org/officeDocument/2006/relationships/oleObject" Target="../embeddings/oleObject16.bin"/><Relationship Id="rId5" Type="http://schemas.openxmlformats.org/officeDocument/2006/relationships/tags" Target="../tags/tag44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43.xml"/><Relationship Id="rId9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2708900"/>
            <a:ext cx="9906000" cy="1944270"/>
          </a:xfrm>
        </p:spPr>
        <p:txBody>
          <a:bodyPr/>
          <a:lstStyle/>
          <a:p>
            <a:r>
              <a:rPr lang="pl-PL" sz="6000" b="1" dirty="0" smtClean="0"/>
              <a:t>Termometr cyfrowy DS18B20 i </a:t>
            </a:r>
            <a:r>
              <a:rPr lang="pl-PL" sz="6000" b="1" dirty="0" err="1" smtClean="0"/>
              <a:t>Arduino</a:t>
            </a:r>
            <a:endParaRPr lang="en-US" sz="6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/>
        </p:nvGraphicFramePr>
        <p:xfrm>
          <a:off x="0" y="0"/>
          <a:ext cx="171979" cy="158750"/>
        </p:xfrm>
        <a:graphic>
          <a:graphicData uri="http://schemas.openxmlformats.org/presentationml/2006/ole">
            <p:oleObj spid="_x0000_s268290" name="think-cell Slide" r:id="rId11" imgW="0" imgH="0" progId="">
              <p:embed/>
            </p:oleObj>
          </a:graphicData>
        </a:graphic>
      </p:graphicFrame>
      <p:sp>
        <p:nvSpPr>
          <p:cNvPr id="9" name="AgendaShape"/>
          <p:cNvSpPr/>
          <p:nvPr>
            <p:custDataLst>
              <p:tags r:id="rId2"/>
            </p:custDataLst>
          </p:nvPr>
        </p:nvSpPr>
        <p:spPr>
          <a:xfrm flipH="1">
            <a:off x="272350" y="3140960"/>
            <a:ext cx="6480900" cy="374400"/>
          </a:xfrm>
          <a:prstGeom prst="round1Rect">
            <a:avLst>
              <a:gd name="adj" fmla="val 35275"/>
            </a:avLst>
          </a:prstGeom>
          <a:solidFill>
            <a:schemeClr val="accent1"/>
          </a:solidFill>
          <a:ln w="9525">
            <a:noFill/>
          </a:ln>
          <a:effectLst>
            <a:outerShdw blurRad="50800" dist="38099" dir="2700015" rotWithShape="0">
              <a:scrgbClr r="0" g="0" b="0">
                <a:alpha val="4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9D48B0A8-A3BB-4090-A486-05597CC747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CzujnikTemperatury.pptx</a:t>
            </a:r>
            <a:endParaRPr lang="en-US" dirty="0"/>
          </a:p>
        </p:txBody>
      </p:sp>
      <p:sp>
        <p:nvSpPr>
          <p:cNvPr id="15" name="Footnote"/>
          <p:cNvSpPr txBox="1"/>
          <p:nvPr>
            <p:custDataLst>
              <p:tags r:id="rId6"/>
            </p:custDataLst>
          </p:nvPr>
        </p:nvSpPr>
        <p:spPr>
          <a:xfrm>
            <a:off x="271148" y="6039319"/>
            <a:ext cx="5292281" cy="297517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marR="0" lvl="0" indent="-42976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7472" algn="r"/>
              </a:tabLst>
              <a:defRPr/>
            </a:pPr>
            <a:r>
              <a:rPr lang="en-US" sz="800" dirty="0"/>
              <a:t>	1	Please discover "Update Agenda" in  your  </a:t>
            </a:r>
            <a:r>
              <a:rPr lang="en-US" sz="800" dirty="0" err="1"/>
              <a:t>Capgemini</a:t>
            </a:r>
            <a:r>
              <a:rPr lang="en-US" sz="800" dirty="0"/>
              <a:t> Tools to get all the agenda slides and to refresh </a:t>
            </a:r>
            <a:r>
              <a:rPr lang="en-US" sz="800" dirty="0" smtClean="0"/>
              <a:t>them; there is also a layout without picture in the background available </a:t>
            </a:r>
            <a:endParaRPr lang="en-US" sz="800" dirty="0"/>
          </a:p>
        </p:txBody>
      </p:sp>
      <p:sp>
        <p:nvSpPr>
          <p:cNvPr id="27" name="AgendaTitel"/>
          <p:cNvSpPr txBox="1"/>
          <p:nvPr>
            <p:custDataLst>
              <p:tags r:id="rId7"/>
            </p:custDataLst>
          </p:nvPr>
        </p:nvSpPr>
        <p:spPr>
          <a:xfrm>
            <a:off x="1" y="0"/>
            <a:ext cx="9905999" cy="100213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AgendaText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73050" y="1844675"/>
            <a:ext cx="9000550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Co to jest DS18B20?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Parametry techniczne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</a:t>
            </a:r>
            <a:r>
              <a:rPr lang="pl-PL" sz="1800" dirty="0" smtClean="0"/>
              <a:t>czujnika DS18B20 do </a:t>
            </a:r>
            <a:r>
              <a:rPr lang="pl-PL" sz="1800" dirty="0" err="1" smtClean="0"/>
              <a:t>Arduino</a:t>
            </a: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b="1" dirty="0" smtClean="0"/>
              <a:t>Podłączenie czujnika DS18B20 za pomocą 2 przewodów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kilku czujników DS18B20 do </a:t>
            </a:r>
            <a:r>
              <a:rPr lang="pl-PL" sz="1800" dirty="0" err="1" smtClean="0"/>
              <a:t>Arduino</a:t>
            </a: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Programowanie czujnika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Odczyt temperatury z kilku czujników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en-US" sz="18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pl-PL" dirty="0" err="1" smtClean="0"/>
              <a:t>genda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64710" y="1124680"/>
            <a:ext cx="3871306" cy="518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95938" name="think-cell Slide" r:id="rId5" imgW="360" imgH="360" progId="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CzujnikTemperatury.pptx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Podłączenie czujnika za pomocą 2 przewodów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/>
        </p:nvGraphicFramePr>
        <p:xfrm>
          <a:off x="0" y="0"/>
          <a:ext cx="171979" cy="158750"/>
        </p:xfrm>
        <a:graphic>
          <a:graphicData uri="http://schemas.openxmlformats.org/presentationml/2006/ole">
            <p:oleObj spid="_x0000_s269314" name="think-cell Slide" r:id="rId11" imgW="0" imgH="0" progId="">
              <p:embed/>
            </p:oleObj>
          </a:graphicData>
        </a:graphic>
      </p:graphicFrame>
      <p:sp>
        <p:nvSpPr>
          <p:cNvPr id="9" name="AgendaShape"/>
          <p:cNvSpPr/>
          <p:nvPr>
            <p:custDataLst>
              <p:tags r:id="rId2"/>
            </p:custDataLst>
          </p:nvPr>
        </p:nvSpPr>
        <p:spPr>
          <a:xfrm flipH="1">
            <a:off x="273050" y="3558670"/>
            <a:ext cx="5616080" cy="374400"/>
          </a:xfrm>
          <a:prstGeom prst="round1Rect">
            <a:avLst>
              <a:gd name="adj" fmla="val 35275"/>
            </a:avLst>
          </a:prstGeom>
          <a:solidFill>
            <a:schemeClr val="accent1"/>
          </a:solidFill>
          <a:ln w="9525">
            <a:noFill/>
          </a:ln>
          <a:effectLst>
            <a:outerShdw blurRad="50800" dist="38099" dir="2700015" rotWithShape="0">
              <a:scrgbClr r="0" g="0" b="0">
                <a:alpha val="4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9D48B0A8-A3BB-4090-A486-05597CC747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CzujnikTemperatury.pptx</a:t>
            </a:r>
            <a:endParaRPr lang="en-US" dirty="0"/>
          </a:p>
        </p:txBody>
      </p:sp>
      <p:sp>
        <p:nvSpPr>
          <p:cNvPr id="15" name="Footnote"/>
          <p:cNvSpPr txBox="1"/>
          <p:nvPr>
            <p:custDataLst>
              <p:tags r:id="rId6"/>
            </p:custDataLst>
          </p:nvPr>
        </p:nvSpPr>
        <p:spPr>
          <a:xfrm>
            <a:off x="271148" y="6039319"/>
            <a:ext cx="5292281" cy="297517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marR="0" lvl="0" indent="-42976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7472" algn="r"/>
              </a:tabLst>
              <a:defRPr/>
            </a:pPr>
            <a:r>
              <a:rPr lang="en-US" sz="800" dirty="0"/>
              <a:t>	1	Please discover "Update Agenda" in  your  </a:t>
            </a:r>
            <a:r>
              <a:rPr lang="en-US" sz="800" dirty="0" err="1"/>
              <a:t>Capgemini</a:t>
            </a:r>
            <a:r>
              <a:rPr lang="en-US" sz="800" dirty="0"/>
              <a:t> Tools to get all the agenda slides and to refresh </a:t>
            </a:r>
            <a:r>
              <a:rPr lang="en-US" sz="800" dirty="0" smtClean="0"/>
              <a:t>them; there is also a layout without picture in the background available </a:t>
            </a:r>
            <a:endParaRPr lang="en-US" sz="800" dirty="0"/>
          </a:p>
        </p:txBody>
      </p:sp>
      <p:sp>
        <p:nvSpPr>
          <p:cNvPr id="27" name="AgendaTitel"/>
          <p:cNvSpPr txBox="1"/>
          <p:nvPr>
            <p:custDataLst>
              <p:tags r:id="rId7"/>
            </p:custDataLst>
          </p:nvPr>
        </p:nvSpPr>
        <p:spPr>
          <a:xfrm>
            <a:off x="1" y="0"/>
            <a:ext cx="9905999" cy="100213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AgendaText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73050" y="1844675"/>
            <a:ext cx="9000550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Co to jest DS18B20?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Parametry techniczne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</a:t>
            </a:r>
            <a:r>
              <a:rPr lang="pl-PL" sz="1800" dirty="0" smtClean="0"/>
              <a:t>czujnika DS18B20 do </a:t>
            </a:r>
            <a:r>
              <a:rPr lang="pl-PL" sz="1800" dirty="0" err="1" smtClean="0"/>
              <a:t>Arduino</a:t>
            </a: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czujnika DS18B20 za pomocą 2 przewodów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b="1" dirty="0" smtClean="0"/>
              <a:t>Podłączenie kilku czujników DS18B20 do </a:t>
            </a:r>
            <a:r>
              <a:rPr lang="pl-PL" sz="1800" b="1" dirty="0" err="1" smtClean="0"/>
              <a:t>Arduino</a:t>
            </a:r>
            <a:endParaRPr lang="pl-PL" sz="1800" b="1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Programowanie czujnika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Odczyt temperatury z kilku czujników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en-US" sz="18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pl-PL" dirty="0" err="1" smtClean="0"/>
              <a:t>genda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99010" name="think-cell Slide" r:id="rId4" imgW="360" imgH="360" progId="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CzujnikTemperatury.pptx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Podłączenie czujnika za pomocą 2 przewodów</a:t>
            </a:r>
            <a:endParaRPr lang="en-US" dirty="0"/>
          </a:p>
        </p:txBody>
      </p:sp>
      <p:pic>
        <p:nvPicPr>
          <p:cNvPr id="29901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16620" y="1268700"/>
            <a:ext cx="5141660" cy="504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1768558" y="3717040"/>
            <a:ext cx="4136574" cy="792110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/>
        </p:nvGraphicFramePr>
        <p:xfrm>
          <a:off x="0" y="0"/>
          <a:ext cx="171979" cy="158750"/>
        </p:xfrm>
        <a:graphic>
          <a:graphicData uri="http://schemas.openxmlformats.org/presentationml/2006/ole">
            <p:oleObj spid="_x0000_s270338" name="think-cell Slide" r:id="rId11" imgW="0" imgH="0" progId="">
              <p:embed/>
            </p:oleObj>
          </a:graphicData>
        </a:graphic>
      </p:graphicFrame>
      <p:sp>
        <p:nvSpPr>
          <p:cNvPr id="9" name="AgendaShape"/>
          <p:cNvSpPr/>
          <p:nvPr>
            <p:custDataLst>
              <p:tags r:id="rId2"/>
            </p:custDataLst>
          </p:nvPr>
        </p:nvSpPr>
        <p:spPr>
          <a:xfrm flipH="1">
            <a:off x="273050" y="4005080"/>
            <a:ext cx="5616080" cy="374400"/>
          </a:xfrm>
          <a:prstGeom prst="round1Rect">
            <a:avLst>
              <a:gd name="adj" fmla="val 35275"/>
            </a:avLst>
          </a:prstGeom>
          <a:solidFill>
            <a:schemeClr val="accent1"/>
          </a:solidFill>
          <a:ln w="9525">
            <a:noFill/>
          </a:ln>
          <a:effectLst>
            <a:outerShdw blurRad="50800" dist="38099" dir="2700015" rotWithShape="0">
              <a:scrgbClr r="0" g="0" b="0">
                <a:alpha val="4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9D48B0A8-A3BB-4090-A486-05597CC747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CzujnikTemperatury.pptx</a:t>
            </a:r>
            <a:endParaRPr lang="en-US" dirty="0"/>
          </a:p>
        </p:txBody>
      </p:sp>
      <p:sp>
        <p:nvSpPr>
          <p:cNvPr id="15" name="Footnote"/>
          <p:cNvSpPr txBox="1"/>
          <p:nvPr>
            <p:custDataLst>
              <p:tags r:id="rId6"/>
            </p:custDataLst>
          </p:nvPr>
        </p:nvSpPr>
        <p:spPr>
          <a:xfrm>
            <a:off x="271148" y="6039319"/>
            <a:ext cx="5292281" cy="297517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marR="0" lvl="0" indent="-42976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7472" algn="r"/>
              </a:tabLst>
              <a:defRPr/>
            </a:pPr>
            <a:r>
              <a:rPr lang="en-US" sz="800" dirty="0"/>
              <a:t>	1	Please discover "Update Agenda" in  your  </a:t>
            </a:r>
            <a:r>
              <a:rPr lang="en-US" sz="800" dirty="0" err="1"/>
              <a:t>Capgemini</a:t>
            </a:r>
            <a:r>
              <a:rPr lang="en-US" sz="800" dirty="0"/>
              <a:t> Tools to get all the agenda slides and to refresh </a:t>
            </a:r>
            <a:r>
              <a:rPr lang="en-US" sz="800" dirty="0" smtClean="0"/>
              <a:t>them; there is also a layout without picture in the background available </a:t>
            </a:r>
            <a:endParaRPr lang="en-US" sz="800" dirty="0"/>
          </a:p>
        </p:txBody>
      </p:sp>
      <p:sp>
        <p:nvSpPr>
          <p:cNvPr id="27" name="AgendaTitel"/>
          <p:cNvSpPr txBox="1"/>
          <p:nvPr>
            <p:custDataLst>
              <p:tags r:id="rId7"/>
            </p:custDataLst>
          </p:nvPr>
        </p:nvSpPr>
        <p:spPr>
          <a:xfrm>
            <a:off x="1" y="0"/>
            <a:ext cx="9905999" cy="100213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AgendaText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73050" y="1844675"/>
            <a:ext cx="9000550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Co to jest DS18B20?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Parametry techniczne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</a:t>
            </a:r>
            <a:r>
              <a:rPr lang="pl-PL" sz="1800" dirty="0" smtClean="0"/>
              <a:t>czujnika DS18B20 do </a:t>
            </a:r>
            <a:r>
              <a:rPr lang="pl-PL" sz="1800" dirty="0" err="1" smtClean="0"/>
              <a:t>Arduino</a:t>
            </a: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czujnika DS18B20 za pomocą 2 przewodów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kilku czujników DS18B20 do </a:t>
            </a:r>
            <a:r>
              <a:rPr lang="pl-PL" sz="1800" dirty="0" err="1" smtClean="0"/>
              <a:t>Arduino</a:t>
            </a: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b="1" dirty="0" smtClean="0"/>
              <a:t>Programowanie czujnika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Odczyt temperatury z kilku czujników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en-US" sz="18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pl-PL" dirty="0" err="1" smtClean="0"/>
              <a:t>genda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11298" name="think-cell Slide" r:id="rId4" imgW="360" imgH="360" progId="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CzujnikTemperatury.pptx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704410" y="1484730"/>
            <a:ext cx="7633060" cy="46806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Biblioteka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OneWire.h</a:t>
            </a: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Konstruktor: </a:t>
            </a:r>
            <a:r>
              <a:rPr lang="pl-PL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OneWire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onewire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pl-PL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ONEWIRE_PIN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Reset linii: </a:t>
            </a:r>
            <a:r>
              <a:rPr lang="pl-PL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onewire.reset_search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();</a:t>
            </a:r>
            <a:endParaRPr lang="pl-PL" sz="2000" b="1" i="1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Wyszukanie kolejnego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urzadzenia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uint8_t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(uint8_t *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newAddr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Wyznaczenie sumy kontrolnej: </a:t>
            </a:r>
            <a:r>
              <a:rPr lang="fr-FR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crc8(</a:t>
            </a:r>
            <a:r>
              <a:rPr lang="fr-FR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fr-FR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uint8_t *</a:t>
            </a:r>
            <a:r>
              <a:rPr lang="fr-FR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addr</a:t>
            </a:r>
            <a:r>
              <a:rPr lang="fr-FR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, uint8_t </a:t>
            </a:r>
            <a:r>
              <a:rPr lang="fr-FR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fr-FR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pl-PL" sz="2000" b="1" i="1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Odczyt ostatniego pomiaru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 urządzenia: </a:t>
            </a:r>
            <a:r>
              <a:rPr lang="pl-PL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sensors.readTemperature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l-PL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pl-PL" sz="2000" b="1" i="1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endParaRPr lang="pl-PL" dirty="0" smtClean="0"/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</a:pP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DS18B20?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12322" name="think-cell Slide" r:id="rId4" imgW="360" imgH="360" progId="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CzujnikTemperatury.pptx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704410" y="1484730"/>
            <a:ext cx="7633060" cy="46806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Biblioteka DS18B20.h</a:t>
            </a: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Inicjalizacja 1Wire: </a:t>
            </a:r>
            <a:r>
              <a:rPr lang="pl-PL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OneWire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onewire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l-PL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ONEWIRE_PIN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Konstruktor: 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DS18B20 </a:t>
            </a:r>
            <a:r>
              <a:rPr lang="pl-PL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sensors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(&amp;</a:t>
            </a:r>
            <a:r>
              <a:rPr lang="pl-PL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onewire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Inicjalizacja: </a:t>
            </a:r>
            <a:r>
              <a:rPr lang="pl-PL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sensors.begin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Żądanie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pomiaru temperatury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l-PL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sensors.request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Sprawdzenie czy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pomiar zakończony: </a:t>
            </a:r>
            <a:r>
              <a:rPr lang="pl-PL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sensors.available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Odczyt ostatniego pomiaru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 urządzenia: </a:t>
            </a:r>
            <a:r>
              <a:rPr lang="pl-PL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sensors.readTemperature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l-PL" sz="2000" b="1" i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pl-PL" sz="20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pl-PL" sz="2000" b="1" i="1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endParaRPr lang="pl-PL" dirty="0" smtClean="0"/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</a:pP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DS18B20?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/>
        </p:nvGraphicFramePr>
        <p:xfrm>
          <a:off x="0" y="0"/>
          <a:ext cx="171979" cy="158750"/>
        </p:xfrm>
        <a:graphic>
          <a:graphicData uri="http://schemas.openxmlformats.org/presentationml/2006/ole">
            <p:oleObj spid="_x0000_s271362" name="think-cell Slide" r:id="rId11" imgW="0" imgH="0" progId="">
              <p:embed/>
            </p:oleObj>
          </a:graphicData>
        </a:graphic>
      </p:graphicFrame>
      <p:sp>
        <p:nvSpPr>
          <p:cNvPr id="9" name="AgendaShape"/>
          <p:cNvSpPr/>
          <p:nvPr>
            <p:custDataLst>
              <p:tags r:id="rId2"/>
            </p:custDataLst>
          </p:nvPr>
        </p:nvSpPr>
        <p:spPr>
          <a:xfrm flipH="1">
            <a:off x="273050" y="4494800"/>
            <a:ext cx="5616080" cy="374400"/>
          </a:xfrm>
          <a:prstGeom prst="round1Rect">
            <a:avLst>
              <a:gd name="adj" fmla="val 35275"/>
            </a:avLst>
          </a:prstGeom>
          <a:solidFill>
            <a:schemeClr val="accent1"/>
          </a:solidFill>
          <a:ln w="9525">
            <a:noFill/>
          </a:ln>
          <a:effectLst>
            <a:outerShdw blurRad="50800" dist="38099" dir="2700015" rotWithShape="0">
              <a:scrgbClr r="0" g="0" b="0">
                <a:alpha val="4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9D48B0A8-A3BB-4090-A486-05597CC747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CzujnikTemperatury.pptx</a:t>
            </a:r>
            <a:endParaRPr lang="en-US" dirty="0"/>
          </a:p>
        </p:txBody>
      </p:sp>
      <p:sp>
        <p:nvSpPr>
          <p:cNvPr id="15" name="Footnote"/>
          <p:cNvSpPr txBox="1"/>
          <p:nvPr>
            <p:custDataLst>
              <p:tags r:id="rId6"/>
            </p:custDataLst>
          </p:nvPr>
        </p:nvSpPr>
        <p:spPr>
          <a:xfrm>
            <a:off x="271148" y="6039319"/>
            <a:ext cx="5292281" cy="297517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marR="0" lvl="0" indent="-42976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7472" algn="r"/>
              </a:tabLst>
              <a:defRPr/>
            </a:pPr>
            <a:r>
              <a:rPr lang="en-US" sz="800" dirty="0"/>
              <a:t>	1	Please discover "Update Agenda" in  your  </a:t>
            </a:r>
            <a:r>
              <a:rPr lang="en-US" sz="800" dirty="0" err="1"/>
              <a:t>Capgemini</a:t>
            </a:r>
            <a:r>
              <a:rPr lang="en-US" sz="800" dirty="0"/>
              <a:t> Tools to get all the agenda slides and to refresh </a:t>
            </a:r>
            <a:r>
              <a:rPr lang="en-US" sz="800" dirty="0" smtClean="0"/>
              <a:t>them; there is also a layout without picture in the background available </a:t>
            </a:r>
            <a:endParaRPr lang="en-US" sz="800" dirty="0"/>
          </a:p>
        </p:txBody>
      </p:sp>
      <p:sp>
        <p:nvSpPr>
          <p:cNvPr id="27" name="AgendaTitel"/>
          <p:cNvSpPr txBox="1"/>
          <p:nvPr>
            <p:custDataLst>
              <p:tags r:id="rId7"/>
            </p:custDataLst>
          </p:nvPr>
        </p:nvSpPr>
        <p:spPr>
          <a:xfrm>
            <a:off x="1" y="0"/>
            <a:ext cx="9905999" cy="100213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AgendaText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73050" y="1844675"/>
            <a:ext cx="9000550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Co to jest DS18B20?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Parametry techniczne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</a:t>
            </a:r>
            <a:r>
              <a:rPr lang="pl-PL" sz="1800" dirty="0" smtClean="0"/>
              <a:t>czujnika DS18B20 do </a:t>
            </a:r>
            <a:r>
              <a:rPr lang="pl-PL" sz="1800" dirty="0" err="1" smtClean="0"/>
              <a:t>Arduino</a:t>
            </a: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czujnika DS18B20 za pomocą 2 przewodów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kilku czujników DS18B20 do </a:t>
            </a:r>
            <a:r>
              <a:rPr lang="pl-PL" sz="1800" dirty="0" err="1" smtClean="0"/>
              <a:t>Arduino</a:t>
            </a: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Programowanie czujnika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b="1" dirty="0" smtClean="0"/>
              <a:t>Odczyt temperatury z kilku czujników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en-US" sz="18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pl-PL" dirty="0" err="1" smtClean="0"/>
              <a:t>genda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/>
        </p:nvGraphicFramePr>
        <p:xfrm>
          <a:off x="0" y="0"/>
          <a:ext cx="171979" cy="158750"/>
        </p:xfrm>
        <a:graphic>
          <a:graphicData uri="http://schemas.openxmlformats.org/presentationml/2006/ole">
            <p:oleObj spid="_x0000_s263170" name="think-cell Slide" r:id="rId10" imgW="0" imgH="0" progId="">
              <p:embed/>
            </p:oleObj>
          </a:graphicData>
        </a:graphic>
      </p:graphicFrame>
      <p:sp>
        <p:nvSpPr>
          <p:cNvPr id="11" name="Datumsplatzhalter 10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fld id="{9D48B0A8-A3BB-4090-A486-05597CC747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CzujnikTemperatury.pptx</a:t>
            </a:r>
            <a:endParaRPr lang="en-US" dirty="0"/>
          </a:p>
        </p:txBody>
      </p:sp>
      <p:sp>
        <p:nvSpPr>
          <p:cNvPr id="15" name="Footnote"/>
          <p:cNvSpPr txBox="1"/>
          <p:nvPr>
            <p:custDataLst>
              <p:tags r:id="rId5"/>
            </p:custDataLst>
          </p:nvPr>
        </p:nvSpPr>
        <p:spPr>
          <a:xfrm>
            <a:off x="271148" y="6039319"/>
            <a:ext cx="5292281" cy="297517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marR="0" lvl="0" indent="-42976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7472" algn="r"/>
              </a:tabLst>
              <a:defRPr/>
            </a:pPr>
            <a:r>
              <a:rPr lang="en-US" sz="800" dirty="0"/>
              <a:t>	1	Please discover "Update Agenda" in  your  </a:t>
            </a:r>
            <a:r>
              <a:rPr lang="en-US" sz="800" dirty="0" err="1"/>
              <a:t>Capgemini</a:t>
            </a:r>
            <a:r>
              <a:rPr lang="en-US" sz="800" dirty="0"/>
              <a:t> Tools to get all the agenda slides and to refresh </a:t>
            </a:r>
            <a:r>
              <a:rPr lang="en-US" sz="800" dirty="0" smtClean="0"/>
              <a:t>them; there is also a layout without picture in the background available </a:t>
            </a:r>
            <a:endParaRPr lang="en-US" sz="800" dirty="0"/>
          </a:p>
        </p:txBody>
      </p:sp>
      <p:sp>
        <p:nvSpPr>
          <p:cNvPr id="27" name="AgendaTitel"/>
          <p:cNvSpPr txBox="1"/>
          <p:nvPr>
            <p:custDataLst>
              <p:tags r:id="rId6"/>
            </p:custDataLst>
          </p:nvPr>
        </p:nvSpPr>
        <p:spPr>
          <a:xfrm>
            <a:off x="1" y="0"/>
            <a:ext cx="9905999" cy="100213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AgendaText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73050" y="1844675"/>
            <a:ext cx="9000550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Co to jest DS18B20?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Parametry techniczne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</a:t>
            </a:r>
            <a:r>
              <a:rPr lang="pl-PL" sz="1800" dirty="0" smtClean="0"/>
              <a:t>czujnika DS18B20 do </a:t>
            </a:r>
            <a:r>
              <a:rPr lang="pl-PL" sz="1800" dirty="0" err="1" smtClean="0"/>
              <a:t>Arduino</a:t>
            </a: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czujnika DS18B20 za pomocą 2 przewodów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kilku czujników DS18B20 do </a:t>
            </a:r>
            <a:r>
              <a:rPr lang="pl-PL" sz="1800" dirty="0" err="1" smtClean="0"/>
              <a:t>Arduino</a:t>
            </a: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Programowanie czujnika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Odczyt temperatury z kilku czujników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en-US" sz="18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pl-PL" dirty="0" err="1" smtClean="0"/>
              <a:t>genda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/>
        </p:nvGraphicFramePr>
        <p:xfrm>
          <a:off x="0" y="0"/>
          <a:ext cx="171979" cy="158750"/>
        </p:xfrm>
        <a:graphic>
          <a:graphicData uri="http://schemas.openxmlformats.org/presentationml/2006/ole">
            <p:oleObj spid="_x0000_s264194" name="think-cell Slide" r:id="rId11" imgW="0" imgH="0" progId="">
              <p:embed/>
            </p:oleObj>
          </a:graphicData>
        </a:graphic>
      </p:graphicFrame>
      <p:sp>
        <p:nvSpPr>
          <p:cNvPr id="9" name="AgendaShape"/>
          <p:cNvSpPr/>
          <p:nvPr>
            <p:custDataLst>
              <p:tags r:id="rId2"/>
            </p:custDataLst>
          </p:nvPr>
        </p:nvSpPr>
        <p:spPr>
          <a:xfrm flipH="1">
            <a:off x="273050" y="1844675"/>
            <a:ext cx="5616080" cy="374400"/>
          </a:xfrm>
          <a:prstGeom prst="round1Rect">
            <a:avLst>
              <a:gd name="adj" fmla="val 35275"/>
            </a:avLst>
          </a:prstGeom>
          <a:solidFill>
            <a:schemeClr val="accent1"/>
          </a:solidFill>
          <a:ln w="9525">
            <a:noFill/>
          </a:ln>
          <a:effectLst>
            <a:outerShdw blurRad="50800" dist="38099" dir="2700015" rotWithShape="0">
              <a:scrgbClr r="0" g="0" b="0">
                <a:alpha val="4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9D48B0A8-A3BB-4090-A486-05597CC747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CzujnikTemperatury.pptx</a:t>
            </a:r>
            <a:endParaRPr lang="en-US" dirty="0"/>
          </a:p>
        </p:txBody>
      </p:sp>
      <p:sp>
        <p:nvSpPr>
          <p:cNvPr id="15" name="Footnote"/>
          <p:cNvSpPr txBox="1"/>
          <p:nvPr>
            <p:custDataLst>
              <p:tags r:id="rId6"/>
            </p:custDataLst>
          </p:nvPr>
        </p:nvSpPr>
        <p:spPr>
          <a:xfrm>
            <a:off x="271148" y="6039319"/>
            <a:ext cx="5292281" cy="297517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marR="0" lvl="0" indent="-42976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7472" algn="r"/>
              </a:tabLst>
              <a:defRPr/>
            </a:pPr>
            <a:r>
              <a:rPr lang="en-US" sz="800" dirty="0"/>
              <a:t>	1	Please discover "Update Agenda" in  your  </a:t>
            </a:r>
            <a:r>
              <a:rPr lang="en-US" sz="800" dirty="0" err="1"/>
              <a:t>Capgemini</a:t>
            </a:r>
            <a:r>
              <a:rPr lang="en-US" sz="800" dirty="0"/>
              <a:t> Tools to get all the agenda slides and to refresh </a:t>
            </a:r>
            <a:r>
              <a:rPr lang="en-US" sz="800" dirty="0" smtClean="0"/>
              <a:t>them; there is also a layout without picture in the background available </a:t>
            </a:r>
            <a:endParaRPr lang="en-US" sz="800" dirty="0"/>
          </a:p>
        </p:txBody>
      </p:sp>
      <p:sp>
        <p:nvSpPr>
          <p:cNvPr id="27" name="AgendaTitel"/>
          <p:cNvSpPr txBox="1"/>
          <p:nvPr>
            <p:custDataLst>
              <p:tags r:id="rId7"/>
            </p:custDataLst>
          </p:nvPr>
        </p:nvSpPr>
        <p:spPr>
          <a:xfrm>
            <a:off x="1" y="0"/>
            <a:ext cx="9905999" cy="100213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AgendaText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73050" y="1844675"/>
            <a:ext cx="9000550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b="1" dirty="0" smtClean="0"/>
              <a:t>Co to jest DS18B20?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Parametry techniczne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</a:t>
            </a:r>
            <a:r>
              <a:rPr lang="pl-PL" sz="1800" dirty="0" smtClean="0"/>
              <a:t>czujnika DS18B20 do </a:t>
            </a:r>
            <a:r>
              <a:rPr lang="pl-PL" sz="1800" dirty="0" err="1" smtClean="0"/>
              <a:t>Arduino</a:t>
            </a: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czujnika DS18B20 za pomocą 2 przewodów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kilku czujników DS18B20 do </a:t>
            </a:r>
            <a:r>
              <a:rPr lang="pl-PL" sz="1800" dirty="0" err="1" smtClean="0"/>
              <a:t>Arduino</a:t>
            </a: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Programowanie czujnika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Odczyt temperatury z kilku czujników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en-US" sz="18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pl-PL" dirty="0" err="1" smtClean="0"/>
              <a:t>genda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2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48670" y="1196690"/>
            <a:ext cx="3429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CzujnikTemperatury.pptx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704410" y="1484730"/>
            <a:ext cx="7633060" cy="46806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Czujnik temperatury firmy Dallas Microsystems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Czujnik używa protokołu 1Wire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Zasada działania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Budowa: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Układ zasilający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64 Bitowa pamięć ROM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Jednostka pamięci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Jednostka zarządzająca magistralą akwizycji danych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</a:pP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 DS18B20?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/>
        </p:nvGraphicFramePr>
        <p:xfrm>
          <a:off x="0" y="0"/>
          <a:ext cx="171979" cy="158750"/>
        </p:xfrm>
        <a:graphic>
          <a:graphicData uri="http://schemas.openxmlformats.org/presentationml/2006/ole">
            <p:oleObj spid="_x0000_s265218" name="think-cell Slide" r:id="rId11" imgW="0" imgH="0" progId="">
              <p:embed/>
            </p:oleObj>
          </a:graphicData>
        </a:graphic>
      </p:graphicFrame>
      <p:sp>
        <p:nvSpPr>
          <p:cNvPr id="9" name="AgendaShape"/>
          <p:cNvSpPr/>
          <p:nvPr>
            <p:custDataLst>
              <p:tags r:id="rId2"/>
            </p:custDataLst>
          </p:nvPr>
        </p:nvSpPr>
        <p:spPr>
          <a:xfrm flipH="1">
            <a:off x="273050" y="2284095"/>
            <a:ext cx="5616080" cy="374400"/>
          </a:xfrm>
          <a:prstGeom prst="round1Rect">
            <a:avLst>
              <a:gd name="adj" fmla="val 35275"/>
            </a:avLst>
          </a:prstGeom>
          <a:solidFill>
            <a:schemeClr val="accent1"/>
          </a:solidFill>
          <a:ln w="9525">
            <a:noFill/>
          </a:ln>
          <a:effectLst>
            <a:outerShdw blurRad="50800" dist="38099" dir="2700015" rotWithShape="0">
              <a:scrgbClr r="0" g="0" b="0">
                <a:alpha val="4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9D48B0A8-A3BB-4090-A486-05597CC747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CzujnikTemperatury.pptx</a:t>
            </a:r>
            <a:endParaRPr lang="en-US" dirty="0"/>
          </a:p>
        </p:txBody>
      </p:sp>
      <p:sp>
        <p:nvSpPr>
          <p:cNvPr id="15" name="Footnote"/>
          <p:cNvSpPr txBox="1"/>
          <p:nvPr>
            <p:custDataLst>
              <p:tags r:id="rId6"/>
            </p:custDataLst>
          </p:nvPr>
        </p:nvSpPr>
        <p:spPr>
          <a:xfrm>
            <a:off x="271148" y="6039319"/>
            <a:ext cx="5292281" cy="297517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marR="0" lvl="0" indent="-42976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7472" algn="r"/>
              </a:tabLst>
              <a:defRPr/>
            </a:pPr>
            <a:r>
              <a:rPr lang="en-US" sz="800" dirty="0"/>
              <a:t>	1	Please discover "Update Agenda" in  your  </a:t>
            </a:r>
            <a:r>
              <a:rPr lang="en-US" sz="800" dirty="0" err="1"/>
              <a:t>Capgemini</a:t>
            </a:r>
            <a:r>
              <a:rPr lang="en-US" sz="800" dirty="0"/>
              <a:t> Tools to get all the agenda slides and to refresh </a:t>
            </a:r>
            <a:r>
              <a:rPr lang="en-US" sz="800" dirty="0" smtClean="0"/>
              <a:t>them; there is also a layout without picture in the background available </a:t>
            </a:r>
            <a:endParaRPr lang="en-US" sz="800" dirty="0"/>
          </a:p>
        </p:txBody>
      </p:sp>
      <p:sp>
        <p:nvSpPr>
          <p:cNvPr id="27" name="AgendaTitel"/>
          <p:cNvSpPr txBox="1"/>
          <p:nvPr>
            <p:custDataLst>
              <p:tags r:id="rId7"/>
            </p:custDataLst>
          </p:nvPr>
        </p:nvSpPr>
        <p:spPr>
          <a:xfrm>
            <a:off x="1" y="0"/>
            <a:ext cx="9905999" cy="100213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AgendaText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73050" y="1844675"/>
            <a:ext cx="9000550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Co to jest DS18B20?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b="1" dirty="0" smtClean="0"/>
              <a:t>Parametry techniczne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</a:t>
            </a:r>
            <a:r>
              <a:rPr lang="pl-PL" sz="1800" dirty="0" smtClean="0"/>
              <a:t>czujnika DS18B20 do </a:t>
            </a:r>
            <a:r>
              <a:rPr lang="pl-PL" sz="1800" dirty="0" err="1" smtClean="0"/>
              <a:t>Arduino</a:t>
            </a: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czujnika DS18B20 za pomocą 2 przewodów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kilku czujników DS18B20 do </a:t>
            </a:r>
            <a:r>
              <a:rPr lang="pl-PL" sz="1800" dirty="0" err="1" smtClean="0"/>
              <a:t>Arduino</a:t>
            </a: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Programowanie czujnika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Odczyt temperatury z kilku czujników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en-US" sz="18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pl-PL" dirty="0" err="1" smtClean="0"/>
              <a:t>genda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8770" name="think-cell Slide" r:id="rId4" imgW="360" imgH="360" progId="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CzujnikTemperatury.pptx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704410" y="1484730"/>
            <a:ext cx="7633060" cy="46806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Parametry: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Napięcie zasilania od 3 do 5,5V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Zakres mierzonych temperatur: od -55 do 125 °C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Cyfrowa rozdzielczość od 9 do 12 bitów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Dokładność pomiaru od +/- 0,5 °C dla zakresu -10 do 85 °C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techniczne czujnika</a:t>
            </a:r>
            <a:endParaRPr lang="en-US" dirty="0"/>
          </a:p>
        </p:txBody>
      </p:sp>
      <p:pic>
        <p:nvPicPr>
          <p:cNvPr id="288772" name="Picture 4" descr="http://botland.com.pl/img/art/inne/02712_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8430" y="4437140"/>
            <a:ext cx="5657850" cy="1524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4" name="Picture 4" descr="http://akademia.nettigo.pl/ds18b20/error-tem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7170" y="3284980"/>
            <a:ext cx="2860946" cy="291621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Rozdzielczość DS18B20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CzujnikTemperatury.pptx</a:t>
            </a:r>
            <a:endParaRPr lang="de-D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</p:nvPr>
        </p:nvGraphicFramePr>
        <p:xfrm>
          <a:off x="920440" y="1412720"/>
          <a:ext cx="7992412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8103"/>
                <a:gridCol w="1998103"/>
                <a:gridCol w="1998103"/>
                <a:gridCol w="1998103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Rozdzielczość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Dokładność pomiaru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Czas pomiaru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Ilość pomiarów na sekundę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9 bitów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 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93,75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10 bitów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0,25 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187,5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5,3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11 bitów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0,125 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375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2,6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12 bitów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0,0625 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1,3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6722" name="Picture 2" descr="http://akademia.nettigo.pl/ds18b20/resoluti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0440" y="3789050"/>
            <a:ext cx="3816530" cy="25178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/>
        </p:nvGraphicFramePr>
        <p:xfrm>
          <a:off x="0" y="0"/>
          <a:ext cx="171979" cy="158750"/>
        </p:xfrm>
        <a:graphic>
          <a:graphicData uri="http://schemas.openxmlformats.org/presentationml/2006/ole">
            <p:oleObj spid="_x0000_s267266" name="think-cell Slide" r:id="rId11" imgW="0" imgH="0" progId="">
              <p:embed/>
            </p:oleObj>
          </a:graphicData>
        </a:graphic>
      </p:graphicFrame>
      <p:sp>
        <p:nvSpPr>
          <p:cNvPr id="9" name="AgendaShape"/>
          <p:cNvSpPr/>
          <p:nvPr>
            <p:custDataLst>
              <p:tags r:id="rId2"/>
            </p:custDataLst>
          </p:nvPr>
        </p:nvSpPr>
        <p:spPr>
          <a:xfrm flipH="1">
            <a:off x="272350" y="2708900"/>
            <a:ext cx="5616080" cy="374400"/>
          </a:xfrm>
          <a:prstGeom prst="round1Rect">
            <a:avLst>
              <a:gd name="adj" fmla="val 35275"/>
            </a:avLst>
          </a:prstGeom>
          <a:solidFill>
            <a:schemeClr val="accent1"/>
          </a:solidFill>
          <a:ln w="9525">
            <a:noFill/>
          </a:ln>
          <a:effectLst>
            <a:outerShdw blurRad="50800" dist="38099" dir="2700015" rotWithShape="0">
              <a:scrgbClr r="0" g="0" b="0">
                <a:alpha val="4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9D48B0A8-A3BB-4090-A486-05597CC747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CzujnikTemperatury.pptx</a:t>
            </a:r>
            <a:endParaRPr lang="en-US" dirty="0"/>
          </a:p>
        </p:txBody>
      </p:sp>
      <p:sp>
        <p:nvSpPr>
          <p:cNvPr id="15" name="Footnote"/>
          <p:cNvSpPr txBox="1"/>
          <p:nvPr>
            <p:custDataLst>
              <p:tags r:id="rId6"/>
            </p:custDataLst>
          </p:nvPr>
        </p:nvSpPr>
        <p:spPr>
          <a:xfrm>
            <a:off x="271148" y="6039319"/>
            <a:ext cx="5292281" cy="297517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marR="0" lvl="0" indent="-42976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7472" algn="r"/>
              </a:tabLst>
              <a:defRPr/>
            </a:pPr>
            <a:r>
              <a:rPr lang="en-US" sz="800" dirty="0"/>
              <a:t>	1	Please discover "Update Agenda" in  your  </a:t>
            </a:r>
            <a:r>
              <a:rPr lang="en-US" sz="800" dirty="0" err="1"/>
              <a:t>Capgemini</a:t>
            </a:r>
            <a:r>
              <a:rPr lang="en-US" sz="800" dirty="0"/>
              <a:t> Tools to get all the agenda slides and to refresh </a:t>
            </a:r>
            <a:r>
              <a:rPr lang="en-US" sz="800" dirty="0" smtClean="0"/>
              <a:t>them; there is also a layout without picture in the background available </a:t>
            </a:r>
            <a:endParaRPr lang="en-US" sz="800" dirty="0"/>
          </a:p>
        </p:txBody>
      </p:sp>
      <p:sp>
        <p:nvSpPr>
          <p:cNvPr id="27" name="AgendaTitel"/>
          <p:cNvSpPr txBox="1"/>
          <p:nvPr>
            <p:custDataLst>
              <p:tags r:id="rId7"/>
            </p:custDataLst>
          </p:nvPr>
        </p:nvSpPr>
        <p:spPr>
          <a:xfrm>
            <a:off x="1" y="0"/>
            <a:ext cx="9905999" cy="100213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AgendaText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73050" y="1844675"/>
            <a:ext cx="9000550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Co to jest DS18B20?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Parametry techniczne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b="1" dirty="0" smtClean="0"/>
              <a:t>Podłączenie </a:t>
            </a:r>
            <a:r>
              <a:rPr lang="pl-PL" sz="1800" b="1" dirty="0" smtClean="0"/>
              <a:t>czujnika DS18B20 do </a:t>
            </a:r>
            <a:r>
              <a:rPr lang="pl-PL" sz="1800" b="1" dirty="0" err="1" smtClean="0"/>
              <a:t>Arduino</a:t>
            </a:r>
            <a:endParaRPr lang="pl-PL" sz="1800" b="1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czujnika DS18B20 za pomocą 2 przewodów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Podłączenie kilku czujników DS18B20 do </a:t>
            </a:r>
            <a:r>
              <a:rPr lang="pl-PL" sz="1800" dirty="0" err="1" smtClean="0"/>
              <a:t>Arduino</a:t>
            </a: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Programowanie czujnika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pl-PL" sz="1800" dirty="0" smtClean="0"/>
              <a:t>Odczyt temperatury z kilku czujników DS18B20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pl-PL" sz="1800" dirty="0" smtClean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en-US" sz="18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pl-PL" dirty="0" err="1" smtClean="0"/>
              <a:t>genda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93890" name="think-cell Slide" r:id="rId4" imgW="360" imgH="360" progId="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CzujnikTemperatury.pptx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416370" y="1700760"/>
            <a:ext cx="3096430" cy="39605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Niezbędne elementy: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Rezystor 4,7 k</a:t>
            </a:r>
            <a:r>
              <a:rPr lang="el-GR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Ω</a:t>
            </a: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Płytka stykowa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–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Przewody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None/>
            </a:pP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Konstrukcja układu</a:t>
            </a:r>
            <a:endParaRPr lang="en-US" dirty="0"/>
          </a:p>
        </p:txBody>
      </p:sp>
      <p:pic>
        <p:nvPicPr>
          <p:cNvPr id="2938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32900" y="1268700"/>
            <a:ext cx="481965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6mRCcZ6CUe2eLojB_J4c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Tm9lQ.eUycgVvlrcWEP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55NqMCfLkSpS4bkMzPkA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rWXuM0h0qF4eCiVoP0s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Jqb2UE60Cs75t6YLQSv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S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VMiiSQyE.cGD3dhkkfm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6mRCcZ6CUe2eLojB_J4c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Tm9lQ.eUycgVvlrcWE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55NqMCfLkSpS4bkMzPkA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rWXuM0h0qF4eCiVoP0s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Jqb2UE60Cs75t6YLQSv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S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VMiiSQyE.cGD3dhkkfm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6mRCcZ6CUe2eLojB_J4c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Tm9lQ.eUycgVvlrcWEP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55NqMCfLkSpS4bkMzPkA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rWXuM0h0qF4eCiVoP0s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Jqb2UE60Cs75t6YLQSv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S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VMiiSQyE.cGD3dhkkfm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6mRCcZ6CUe2eLojB_J4c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Tm9lQ.eUycgVvlrcWEP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55NqMCfLkSpS4bkMzPkA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rWXuM0h0qF4eCiVoP0s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Jqb2UE60Cs75t6YLQSv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S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VMiiSQyE.cGD3dhkkfm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6mRCcZ6CUe2eLojB_J4c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Tm9lQ.eUycgVvlrcWEP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55NqMCfLkSpS4bkMzPkA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rWXuM0h0qF4eCiVoP0s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Jqb2UE60Cs75t6YLQSv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S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VMiiSQyE.cGD3dhkkfm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6mRCcZ6CUe2eLojB_J4c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Tm9lQ.eUycgVvlrcWEP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55NqMCfLkSpS4bkMzPkA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rWXuM0h0qF4eCiVoP0s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Jqb2UE60Cs75t6YLQSv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S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VMiiSQyE.cGD3dhkkfm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6mRCcZ6CUe2eLojB_J4c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Tm9lQ.eUycgVvlrcWEP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55NqMCfLkSpS4bkMzPkA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rWXuM0h0qF4eCiVoP0s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Jqb2UE60Cs75t6YLQSv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S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VMiiSQyE.cGD3dhkkfm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6mRCcZ6CUe2eLojB_J4c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Tm9lQ.eUycgVvlrcWEP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55NqMCfLkSpS4bkMzPkA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rWXuM0h0qF4eCiVoP0s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Jqb2UE60Cs75t6YLQSv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S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1342</Words>
  <Application>Microsoft Office PowerPoint</Application>
  <PresentationFormat>A4 Paper (210x297 mm)</PresentationFormat>
  <Paragraphs>245</Paragraphs>
  <Slides>17</Slides>
  <Notes>17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Blank</vt:lpstr>
      <vt:lpstr>think-cell Slide</vt:lpstr>
      <vt:lpstr>Termometr cyfrowy DS18B20 i Arduino</vt:lpstr>
      <vt:lpstr>Agenda</vt:lpstr>
      <vt:lpstr>Agenda</vt:lpstr>
      <vt:lpstr>Co to jest DS18B20?</vt:lpstr>
      <vt:lpstr>Agenda</vt:lpstr>
      <vt:lpstr>Parametry techniczne czujnika</vt:lpstr>
      <vt:lpstr>Rozdzielczość DS18B20 </vt:lpstr>
      <vt:lpstr>Agenda</vt:lpstr>
      <vt:lpstr>Konstrukcja układu</vt:lpstr>
      <vt:lpstr>Agenda</vt:lpstr>
      <vt:lpstr>Podłączenie czujnika za pomocą 2 przewodów</vt:lpstr>
      <vt:lpstr>Agenda</vt:lpstr>
      <vt:lpstr>Podłączenie czujnika za pomocą 2 przewodów</vt:lpstr>
      <vt:lpstr>Agenda</vt:lpstr>
      <vt:lpstr>Programowanie DS18B20?</vt:lpstr>
      <vt:lpstr>Programowanie DS18B20?</vt:lpstr>
      <vt:lpstr>Agenda</vt:lpstr>
      <vt:lpstr>Custom Show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mmotowid</cp:lastModifiedBy>
  <cp:revision>197</cp:revision>
  <dcterms:created xsi:type="dcterms:W3CDTF">2014-10-21T19:55:20Z</dcterms:created>
  <dcterms:modified xsi:type="dcterms:W3CDTF">2016-06-21T09:42:48Z</dcterms:modified>
</cp:coreProperties>
</file>