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Default Extension="vml" ContentType="application/vnd.openxmlformats-officedocument.vmlDrawing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</p:sldMasterIdLst>
  <p:notesMasterIdLst>
    <p:notesMasterId r:id="rId13"/>
  </p:notesMasterIdLst>
  <p:handoutMasterIdLst>
    <p:handoutMasterId r:id="rId14"/>
  </p:handoutMasterIdLst>
  <p:sldIdLst>
    <p:sldId id="311" r:id="rId2"/>
    <p:sldId id="363" r:id="rId3"/>
    <p:sldId id="340" r:id="rId4"/>
    <p:sldId id="366" r:id="rId5"/>
    <p:sldId id="348" r:id="rId6"/>
    <p:sldId id="359" r:id="rId7"/>
    <p:sldId id="362" r:id="rId8"/>
    <p:sldId id="367" r:id="rId9"/>
    <p:sldId id="364" r:id="rId10"/>
    <p:sldId id="351" r:id="rId11"/>
    <p:sldId id="356" r:id="rId12"/>
  </p:sldIdLst>
  <p:sldSz cx="9906000" cy="6858000" type="A4"/>
  <p:notesSz cx="6896100" cy="10033000"/>
  <p:custDataLst>
    <p:tags r:id="rId15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263147"/>
    <a:srgbClr val="000000"/>
    <a:srgbClr val="A2BFAF"/>
    <a:srgbClr val="ACB7B2"/>
    <a:srgbClr val="AF1C63"/>
    <a:srgbClr val="6A9529"/>
    <a:srgbClr val="00A0D6"/>
    <a:srgbClr val="0085B3"/>
    <a:srgbClr val="005B7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10" autoAdjust="0"/>
    <p:restoredTop sz="93571" autoAdjust="0"/>
  </p:normalViewPr>
  <p:slideViewPr>
    <p:cSldViewPr>
      <p:cViewPr>
        <p:scale>
          <a:sx n="90" d="100"/>
          <a:sy n="90" d="100"/>
        </p:scale>
        <p:origin x="-878" y="-58"/>
      </p:cViewPr>
      <p:guideLst>
        <p:guide orient="horz" pos="935"/>
        <p:guide orient="horz" pos="1117"/>
        <p:guide pos="172"/>
        <p:guide pos="606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4134" y="-102"/>
      </p:cViewPr>
      <p:guideLst>
        <p:guide orient="horz" pos="3161"/>
        <p:guide pos="2173"/>
      </p:guideLst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6896100" cy="501105"/>
          </a:xfrm>
          <a:prstGeom prst="rect">
            <a:avLst/>
          </a:prstGeom>
        </p:spPr>
        <p:txBody>
          <a:bodyPr vert="horz" lIns="35154" tIns="35154" rIns="246080" bIns="35154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GLOBAL TEMPLATE_3.PPTX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6044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6195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r">
              <a:defRPr sz="1200"/>
            </a:lvl1pPr>
          </a:lstStyle>
          <a:p>
            <a:fld id="{2FB4FF29-EE9A-4D47-9F1A-289A80693C0F}" type="datetimeFigureOut">
              <a:rPr lang="en-US" smtClean="0"/>
              <a:pPr/>
              <a:t>7/1/2016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4063"/>
            <a:ext cx="5432425" cy="3760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721" tIns="48361" rIns="96721" bIns="48361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9611" y="4765676"/>
            <a:ext cx="5516880" cy="4514851"/>
          </a:xfrm>
          <a:prstGeom prst="rect">
            <a:avLst/>
          </a:prstGeom>
        </p:spPr>
        <p:txBody>
          <a:bodyPr vert="horz" lIns="96721" tIns="48361" rIns="96721" bIns="4836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l">
              <a:defRPr sz="800"/>
            </a:lvl1pPr>
          </a:lstStyle>
          <a:p>
            <a:r>
              <a:rPr lang="en-US" smtClean="0"/>
              <a:t>GLOBAL TEMPLATE_3.PPTX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6195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r">
              <a:defRPr sz="8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lnSpc>
        <a:spcPct val="90000"/>
      </a:lnSpc>
      <a:spcAft>
        <a:spcPts val="40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1950" indent="-18415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397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175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54063"/>
            <a:ext cx="5432425" cy="3760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IDE</a:t>
            </a:r>
            <a:r>
              <a:rPr lang="pl-PL" baseline="0" dirty="0" smtClean="0"/>
              <a:t> dostarczane przez twórców </a:t>
            </a:r>
            <a:r>
              <a:rPr lang="pl-PL" baseline="0" dirty="0" err="1" smtClean="0"/>
              <a:t>arduino</a:t>
            </a:r>
            <a:endParaRPr lang="pl-PL" baseline="0" dirty="0" smtClean="0"/>
          </a:p>
          <a:p>
            <a:r>
              <a:rPr lang="pl-PL" baseline="0" dirty="0" smtClean="0"/>
              <a:t>Wygodne na początek.</a:t>
            </a:r>
          </a:p>
          <a:p>
            <a:r>
              <a:rPr lang="pl-PL" baseline="0" dirty="0" smtClean="0"/>
              <a:t>Łatwo dokłada się nowe biblioteki i przykłady z netu.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IDE</a:t>
            </a:r>
            <a:r>
              <a:rPr lang="pl-PL" baseline="0" dirty="0" smtClean="0"/>
              <a:t> dostarczane przez twórców </a:t>
            </a:r>
            <a:r>
              <a:rPr lang="pl-PL" baseline="0" dirty="0" err="1" smtClean="0"/>
              <a:t>arduino</a:t>
            </a:r>
            <a:endParaRPr lang="pl-PL" baseline="0" dirty="0" smtClean="0"/>
          </a:p>
          <a:p>
            <a:r>
              <a:rPr lang="pl-PL" baseline="0" dirty="0" smtClean="0"/>
              <a:t>Wygodne na początek.</a:t>
            </a:r>
          </a:p>
          <a:p>
            <a:r>
              <a:rPr lang="pl-PL" baseline="0" dirty="0" smtClean="0"/>
              <a:t>Łatwo dokłada się nowe biblioteki i przykłady z netu.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Funkcja </a:t>
            </a:r>
            <a:r>
              <a:rPr lang="pl-PL" dirty="0" err="1" smtClean="0"/>
              <a:t>main</a:t>
            </a:r>
            <a:r>
              <a:rPr lang="pl-PL" dirty="0" smtClean="0"/>
              <a:t> </a:t>
            </a:r>
            <a:r>
              <a:rPr lang="pl-PL" dirty="0" err="1" smtClean="0"/>
              <a:t>Arduino</a:t>
            </a:r>
            <a:r>
              <a:rPr lang="pl-PL" dirty="0" smtClean="0"/>
              <a:t> wygląda następująco: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int</a:t>
            </a:r>
            <a:r>
              <a:rPr lang="en-US" dirty="0" smtClean="0"/>
              <a:t> main(void)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{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init();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</a:t>
            </a:r>
            <a:r>
              <a:rPr lang="en-US" dirty="0" err="1" smtClean="0"/>
              <a:t>initVariant</a:t>
            </a:r>
            <a:r>
              <a:rPr lang="en-US" dirty="0" smtClean="0"/>
              <a:t>();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setup();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for (;;) {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loop();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if (</a:t>
            </a:r>
            <a:r>
              <a:rPr lang="en-US" dirty="0" err="1" smtClean="0"/>
              <a:t>serialEventRun</a:t>
            </a:r>
            <a:r>
              <a:rPr lang="en-US" dirty="0" smtClean="0"/>
              <a:t>) </a:t>
            </a:r>
            <a:r>
              <a:rPr lang="en-US" dirty="0" err="1" smtClean="0"/>
              <a:t>serialEventRun</a:t>
            </a:r>
            <a:r>
              <a:rPr lang="en-US" dirty="0" smtClean="0"/>
              <a:t>();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}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    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return 0;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9.xml"/><Relationship Id="rId7" Type="http://schemas.openxmlformats.org/officeDocument/2006/relationships/oleObject" Target="../embeddings/oleObject2.bin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12.xml"/><Relationship Id="rId7" Type="http://schemas.openxmlformats.org/officeDocument/2006/relationships/oleObject" Target="../embeddings/oleObject3.bin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4" name="Picture 4" descr="http://upload.wikimedia.org/wikipedia/commons/d/d9/Arduino_ftdi_chip-1.jp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1156875"/>
            <a:ext cx="9906000" cy="5270915"/>
          </a:xfrm>
          <a:prstGeom prst="rect">
            <a:avLst/>
          </a:prstGeom>
          <a:noFill/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97282" name="think-cell Slide" r:id="rId7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1556740"/>
            <a:ext cx="9906000" cy="1944270"/>
          </a:xfrm>
        </p:spPr>
        <p:txBody>
          <a:bodyPr vert="horz" lIns="36000" tIns="36000" rIns="360000" bIns="36000" rtlCol="0" anchor="ctr">
            <a:noAutofit/>
          </a:bodyPr>
          <a:lstStyle>
            <a:lvl1pPr algn="ct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21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4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14" name="Picture 4" descr="robocap_2048x2048.jpg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7545360" y="0"/>
            <a:ext cx="1800250" cy="1800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452" name="Picture 4" descr="http://wallpaperest.com/wallpapers/electronic-circuit-dual-screen_159428.jp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1340710"/>
            <a:ext cx="9906000" cy="5078360"/>
          </a:xfrm>
          <a:prstGeom prst="rect">
            <a:avLst/>
          </a:prstGeom>
          <a:noFill/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32450" name="think-cell Slide" r:id="rId7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1556740"/>
            <a:ext cx="9906000" cy="1944270"/>
          </a:xfrm>
        </p:spPr>
        <p:txBody>
          <a:bodyPr vert="horz" lIns="36000" tIns="36000" rIns="360000" bIns="36000" rtlCol="0" anchor="ctr">
            <a:noAutofit/>
          </a:bodyPr>
          <a:lstStyle>
            <a:lvl1pPr algn="ct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21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4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14" name="Picture 4" descr="robocap_2048x2048.jpg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7545360" y="0"/>
            <a:ext cx="1800250" cy="1800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1554" name="think-cell Slide" r:id="rId3" imgW="360" imgH="360" progId="">
              <p:embed/>
            </p:oleObj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arduino_ide.pptx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8786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arduino_ide.pptx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73050" y="1501977"/>
            <a:ext cx="9359900" cy="4636539"/>
          </a:xfrm>
        </p:spPr>
        <p:txBody>
          <a:bodyPr/>
          <a:lstStyle>
            <a:lvl2pPr marL="180975" indent="-180975">
              <a:defRPr/>
            </a:lvl2pPr>
            <a:lvl3pPr marL="361950" indent="-177800">
              <a:tabLst/>
              <a:defRPr/>
            </a:lvl3pPr>
            <a:lvl4pPr marL="542925" indent="-180975">
              <a:defRPr/>
            </a:lvl4pPr>
            <a:lvl5pPr marL="714375" indent="-171450" defTabSz="804863">
              <a:defRPr/>
            </a:lvl5pPr>
            <a:lvl6pPr marL="896938" indent="-179388">
              <a:tabLst/>
              <a:defRPr/>
            </a:lvl6pPr>
            <a:lvl7pPr marL="1079500" indent="-180975">
              <a:tabLst/>
              <a:defRPr/>
            </a:lvl7pPr>
            <a:lvl8pPr marL="1255713" indent="-176213">
              <a:buFont typeface="Symbol" pitchFamily="18" charset="2"/>
              <a:buChar char="-"/>
              <a:defRPr/>
            </a:lvl8pPr>
            <a:lvl9pPr marL="1431925" indent="-174625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Subtitle_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9810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arduino_ide.pptx</a:t>
            </a:r>
            <a:endParaRPr lang="de-D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73050" y="1772771"/>
            <a:ext cx="9359900" cy="4464620"/>
          </a:xfrm>
        </p:spPr>
        <p:txBody>
          <a:bodyPr/>
          <a:lstStyle>
            <a:lvl4pPr marL="542925" indent="-180975">
              <a:defRPr/>
            </a:lvl4pPr>
            <a:lvl5pPr marL="714375" indent="-171450"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ing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41314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arduino_ide.pptx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1857" name="think-cell Slide" r:id="rId4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arduino_ide.pptx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tags" Target="../tags/tag5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7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049" name="think-cell Slide" r:id="rId16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cxnSp>
        <p:nvCxnSpPr>
          <p:cNvPr id="15" name="Straight Connector 5"/>
          <p:cNvCxnSpPr/>
          <p:nvPr>
            <p:custDataLst>
              <p:tags r:id="rId12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2"/>
            <p:custDataLst>
              <p:tags r:id="rId13"/>
            </p:custDataLst>
          </p:nvPr>
        </p:nvSpPr>
        <p:spPr>
          <a:xfrm>
            <a:off x="6741831" y="6427223"/>
            <a:ext cx="2660643" cy="19581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altLang="en-US" sz="700" b="0" i="0" kern="1200" noProof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Helvetica Light"/>
              </a:defRPr>
            </a:lvl1pPr>
          </a:lstStyle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3"/>
            <p:custDataLst>
              <p:tags r:id="rId14"/>
            </p:custDataLst>
          </p:nvPr>
        </p:nvSpPr>
        <p:spPr>
          <a:xfrm>
            <a:off x="6741831" y="6623402"/>
            <a:ext cx="2660643" cy="183502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sz="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mtClean="0"/>
              <a:t>arduino_ide.pptx</a:t>
            </a:r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  <p:custDataLst>
              <p:tags r:id="rId15"/>
            </p:custDataLst>
          </p:nvPr>
        </p:nvSpPr>
        <p:spPr>
          <a:xfrm>
            <a:off x="9560277" y="6653996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algn="ctr" defTabSz="957756" rtl="0" eaLnBrk="1" latinLnBrk="0" hangingPunct="1">
              <a:defRPr lang="de-DE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80BADDE-CEDF-4108-ADCD-25C7E5D681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273050" y="1501977"/>
            <a:ext cx="9359900" cy="4636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FootnoteAndSource" hidden="1"/>
          <p:cNvSpPr txBox="1"/>
          <p:nvPr/>
        </p:nvSpPr>
        <p:spPr>
          <a:xfrm>
            <a:off x="271148" y="6174740"/>
            <a:ext cx="4681852" cy="162096"/>
          </a:xfrm>
          <a:prstGeom prst="rect">
            <a:avLst/>
          </a:prstGeom>
          <a:noFill/>
        </p:spPr>
        <p:txBody>
          <a:bodyPr vert="horz" wrap="square" lIns="0" tIns="25400" rIns="0" bIns="25400" rtlCol="0">
            <a:spAutoFit/>
          </a:bodyPr>
          <a:lstStyle/>
          <a:p>
            <a:pPr marL="429768" indent="-429768" defTabSz="914400">
              <a:lnSpc>
                <a:spcPct val="90000"/>
              </a:lnSpc>
              <a:tabLst>
                <a:tab pos="347472" algn="r"/>
              </a:tabLst>
            </a:pPr>
            <a:r>
              <a:rPr lang="de-DE" sz="800" dirty="0" smtClean="0"/>
              <a:t>	Source:	Source Text</a:t>
            </a:r>
          </a:p>
        </p:txBody>
      </p:sp>
      <p:grpSp>
        <p:nvGrpSpPr>
          <p:cNvPr id="25" name="Group_Sticker" hidden="1"/>
          <p:cNvGrpSpPr/>
          <p:nvPr/>
        </p:nvGrpSpPr>
        <p:grpSpPr>
          <a:xfrm>
            <a:off x="9056716" y="1176324"/>
            <a:ext cx="561974" cy="247650"/>
            <a:chOff x="9056716" y="1176324"/>
            <a:chExt cx="561974" cy="247650"/>
          </a:xfrm>
        </p:grpSpPr>
        <p:sp>
          <p:nvSpPr>
            <p:cNvPr id="19" name="Rectangle 109"/>
            <p:cNvSpPr>
              <a:spLocks noChangeArrowheads="1"/>
            </p:cNvSpPr>
            <p:nvPr/>
          </p:nvSpPr>
          <p:spPr bwMode="auto">
            <a:xfrm>
              <a:off x="9056716" y="1176324"/>
              <a:ext cx="561974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46038" rIns="0" bIns="46038" anchor="ctr">
              <a:spAutoFit/>
            </a:bodyPr>
            <a:lstStyle/>
            <a:p>
              <a:pPr algn="ctr" eaLnBrk="0" hangingPunct="0">
                <a:lnSpc>
                  <a:spcPct val="100000"/>
                </a:lnSpc>
                <a:tabLst>
                  <a:tab pos="6400800" algn="r"/>
                  <a:tab pos="8636000" algn="r"/>
                </a:tabLst>
              </a:pPr>
              <a:r>
                <a:rPr lang="en-GB" sz="1000" b="1" dirty="0" smtClean="0"/>
                <a:t>STICKER</a:t>
              </a:r>
              <a:endParaRPr lang="en-GB" sz="1000" b="1" dirty="0"/>
            </a:p>
          </p:txBody>
        </p:sp>
        <p:sp>
          <p:nvSpPr>
            <p:cNvPr id="20" name="Line 110"/>
            <p:cNvSpPr>
              <a:spLocks noChangeShapeType="1"/>
            </p:cNvSpPr>
            <p:nvPr/>
          </p:nvSpPr>
          <p:spPr bwMode="auto">
            <a:xfrm>
              <a:off x="9056716" y="11842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111"/>
            <p:cNvSpPr>
              <a:spLocks noChangeShapeType="1"/>
            </p:cNvSpPr>
            <p:nvPr/>
          </p:nvSpPr>
          <p:spPr bwMode="auto">
            <a:xfrm>
              <a:off x="9056716" y="14128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4" name="CapgeminiBox" hidden="1"/>
          <p:cNvSpPr>
            <a:spLocks/>
          </p:cNvSpPr>
          <p:nvPr/>
        </p:nvSpPr>
        <p:spPr>
          <a:xfrm>
            <a:off x="-2262238" y="0"/>
            <a:ext cx="2262238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9388" algn="l" defTabSz="80168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53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6325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300" indent="-17462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3513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v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err="1" smtClean="0"/>
              <a:t>Capgemini</a:t>
            </a:r>
            <a:r>
              <a:rPr lang="en-US" dirty="0" smtClean="0"/>
              <a:t> Global V7.7</a:t>
            </a:r>
          </a:p>
        </p:txBody>
      </p:sp>
      <p:pic>
        <p:nvPicPr>
          <p:cNvPr id="2051" name="Picture 3" descr="Creative Common License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7257320" y="6453420"/>
            <a:ext cx="838200" cy="304801"/>
          </a:xfrm>
          <a:prstGeom prst="rect">
            <a:avLst/>
          </a:prstGeom>
          <a:noFill/>
        </p:spPr>
      </p:pic>
      <p:pic>
        <p:nvPicPr>
          <p:cNvPr id="21" name="Picture 4" descr="robocap_2048x2048.jpg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8625510" y="72010"/>
            <a:ext cx="908650" cy="9086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71" r:id="rId2"/>
    <p:sldLayoutId id="2147483970" r:id="rId3"/>
    <p:sldLayoutId id="2147483965" r:id="rId4"/>
    <p:sldLayoutId id="2147483966" r:id="rId5"/>
    <p:sldLayoutId id="2147483969" r:id="rId6"/>
    <p:sldLayoutId id="2147483964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342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0" indent="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None/>
        <a:defRPr sz="1400" b="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182563" indent="-182563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36195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542925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–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714375" indent="-171450" algn="l" defTabSz="801688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895350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76325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7462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433513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v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9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2.png"/><Relationship Id="rId2" Type="http://schemas.openxmlformats.org/officeDocument/2006/relationships/tags" Target="../tags/tag28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8.bin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9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9.bin"/><Relationship Id="rId4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7.png"/><Relationship Id="rId2" Type="http://schemas.openxmlformats.org/officeDocument/2006/relationships/tags" Target="../tags/tag2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8.png"/><Relationship Id="rId2" Type="http://schemas.openxmlformats.org/officeDocument/2006/relationships/tags" Target="../tags/tag2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9.png"/><Relationship Id="rId2" Type="http://schemas.openxmlformats.org/officeDocument/2006/relationships/tags" Target="../tags/tag2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0.png"/><Relationship Id="rId2" Type="http://schemas.openxmlformats.org/officeDocument/2006/relationships/tags" Target="../tags/tag2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3.png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0.png"/><Relationship Id="rId2" Type="http://schemas.openxmlformats.org/officeDocument/2006/relationships/tags" Target="../tags/tag25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6.pn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0.png"/><Relationship Id="rId2" Type="http://schemas.openxmlformats.org/officeDocument/2006/relationships/tags" Target="../tags/tag2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8.png"/><Relationship Id="rId4" Type="http://schemas.openxmlformats.org/officeDocument/2006/relationships/notesSlide" Target="../notesSlides/notesSlide8.xml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9.jpeg"/><Relationship Id="rId2" Type="http://schemas.openxmlformats.org/officeDocument/2006/relationships/tags" Target="../tags/tag2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7.bin"/><Relationship Id="rId4" Type="http://schemas.openxmlformats.org/officeDocument/2006/relationships/notesSlide" Target="../notesSlides/notesSlide9.xml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75778" name="think-cell Slide" r:id="rId4" imgW="360" imgH="360" progId="">
              <p:embed/>
            </p:oleObj>
          </a:graphicData>
        </a:graphic>
      </p:graphicFrame>
      <p:pic>
        <p:nvPicPr>
          <p:cNvPr id="2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57070" y="0"/>
            <a:ext cx="1928580" cy="1928580"/>
          </a:xfrm>
          <a:prstGeom prst="rect">
            <a:avLst/>
          </a:prstGeom>
          <a:noFill/>
        </p:spPr>
      </p:pic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2708900"/>
            <a:ext cx="9906000" cy="1944270"/>
          </a:xfrm>
        </p:spPr>
        <p:txBody>
          <a:bodyPr/>
          <a:lstStyle/>
          <a:p>
            <a:r>
              <a:rPr lang="pl-PL" sz="6000" b="1" dirty="0" err="1" smtClean="0"/>
              <a:t>Arduino</a:t>
            </a:r>
            <a:r>
              <a:rPr lang="pl-PL" sz="6000" b="1" dirty="0" smtClean="0"/>
              <a:t> Software (IDE) </a:t>
            </a:r>
            <a:endParaRPr lang="en-US" sz="60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77506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err="1" smtClean="0">
                <a:latin typeface="Arial" pitchFamily="34" charset="0"/>
                <a:cs typeface="Arial" pitchFamily="34" charset="0"/>
              </a:rPr>
              <a:t>Arduino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– cyfrowe wyjście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arduino_ide.pptx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7507" name="Picture 3" descr="C:\git\RoboCap\arduino\wks\A_03_01_digital_output\digital_output_bb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36470" y="1412720"/>
            <a:ext cx="7540355" cy="46800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5889130" y="4005080"/>
            <a:ext cx="460382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l-PL" sz="1800" b="1" dirty="0" smtClean="0">
                <a:latin typeface="Courier New" pitchFamily="49" charset="0"/>
                <a:cs typeface="Courier New" pitchFamily="49" charset="0"/>
              </a:rPr>
              <a:t>13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65460" y="4005080"/>
            <a:ext cx="598241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l-PL" sz="1800" b="1" dirty="0" smtClean="0">
                <a:latin typeface="Courier New" pitchFamily="49" charset="0"/>
                <a:cs typeface="Courier New" pitchFamily="49" charset="0"/>
              </a:rPr>
              <a:t>GND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82626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err="1" smtClean="0">
                <a:latin typeface="Arial" pitchFamily="34" charset="0"/>
                <a:cs typeface="Arial" pitchFamily="34" charset="0"/>
              </a:rPr>
              <a:t>Arduino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– cyfrowe wyjście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arduino_ide.pptx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Content Placeholder 7"/>
          <p:cNvSpPr>
            <a:spLocks noGrp="1"/>
          </p:cNvSpPr>
          <p:nvPr>
            <p:ph idx="4294967295"/>
          </p:nvPr>
        </p:nvSpPr>
        <p:spPr>
          <a:xfrm>
            <a:off x="4016870" y="1196690"/>
            <a:ext cx="5760800" cy="50407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b="1" dirty="0" err="1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Arduino.h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pl-PL" sz="1800" b="1" dirty="0" smtClean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endParaRPr lang="pl-PL" sz="1800" b="1" dirty="0" smtClean="0">
              <a:solidFill>
                <a:srgbClr val="888888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b="1" dirty="0" smtClean="0">
                <a:solidFill>
                  <a:srgbClr val="888888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66BB"/>
                </a:solidFill>
                <a:latin typeface="Courier New" pitchFamily="49" charset="0"/>
                <a:cs typeface="Courier New" pitchFamily="49" charset="0"/>
              </a:rPr>
              <a:t>setup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{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pinMode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0000DD"/>
                </a:solidFill>
                <a:latin typeface="Courier New" pitchFamily="49" charset="0"/>
                <a:cs typeface="Courier New" pitchFamily="49" charset="0"/>
              </a:rPr>
              <a:t>13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OUTPUT);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endParaRPr lang="pl-PL" sz="1800" b="1" dirty="0" smtClean="0">
              <a:solidFill>
                <a:srgbClr val="888888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b="1" dirty="0" smtClean="0">
                <a:solidFill>
                  <a:srgbClr val="888888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66BB"/>
                </a:solidFill>
                <a:latin typeface="Courier New" pitchFamily="49" charset="0"/>
                <a:cs typeface="Courier New" pitchFamily="49" charset="0"/>
              </a:rPr>
              <a:t>loop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{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digitalWrite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0000DD"/>
                </a:solidFill>
                <a:latin typeface="Courier New" pitchFamily="49" charset="0"/>
                <a:cs typeface="Courier New" pitchFamily="49" charset="0"/>
              </a:rPr>
              <a:t>13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HIGH);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delay(</a:t>
            </a:r>
            <a:r>
              <a:rPr lang="en-US" sz="1800" b="1" dirty="0" smtClean="0">
                <a:solidFill>
                  <a:srgbClr val="0000DD"/>
                </a:solidFill>
                <a:latin typeface="Courier New" pitchFamily="49" charset="0"/>
                <a:cs typeface="Courier New" pitchFamily="49" charset="0"/>
              </a:rPr>
              <a:t>1000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digitalWrite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0000DD"/>
                </a:solidFill>
                <a:latin typeface="Courier New" pitchFamily="49" charset="0"/>
                <a:cs typeface="Courier New" pitchFamily="49" charset="0"/>
              </a:rPr>
              <a:t>13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LOW);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delay(</a:t>
            </a:r>
            <a:r>
              <a:rPr lang="en-US" sz="1800" b="1" dirty="0" smtClean="0">
                <a:solidFill>
                  <a:srgbClr val="0000DD"/>
                </a:solidFill>
                <a:latin typeface="Courier New" pitchFamily="49" charset="0"/>
                <a:cs typeface="Courier New" pitchFamily="49" charset="0"/>
              </a:rPr>
              <a:t>1000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l-PL" sz="1800" dirty="0" smtClean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pl-PL" sz="18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ontent Placeholder 7"/>
          <p:cNvSpPr>
            <a:spLocks noGrp="1"/>
          </p:cNvSpPr>
          <p:nvPr>
            <p:ph idx="4294967295"/>
          </p:nvPr>
        </p:nvSpPr>
        <p:spPr>
          <a:xfrm>
            <a:off x="344360" y="1340710"/>
            <a:ext cx="3600500" cy="496869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pinMode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(pin, </a:t>
            </a: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mode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mode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pl-PL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OUTPUT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20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INPUT_PULLUP</a:t>
            </a:r>
            <a:r>
              <a:rPr lang="pl-PL" sz="2000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/>
            </a:r>
            <a:br>
              <a:rPr lang="pl-PL" sz="2000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</a:b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konfiguracja cyfrowego wtyku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digitalWrite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(pin, </a:t>
            </a: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pl-PL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HIGH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LOW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ustawianie wartości cyfrowego wtyku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delay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zatrzymanie programu na czas określony w parametrze (milisekundy)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</a:pPr>
            <a:endParaRPr lang="pl-PL" sz="20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307202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err="1" smtClean="0">
                <a:latin typeface="Arial" pitchFamily="34" charset="0"/>
                <a:cs typeface="Arial" pitchFamily="34" charset="0"/>
              </a:rPr>
              <a:t>Arduino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Nano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arduino_ide.pptx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203" name="Picture 3" descr="C:\Users\jczas\Downloads\nanopdf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352500" y="1139460"/>
            <a:ext cx="7308793" cy="51699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721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err="1" smtClean="0">
                <a:latin typeface="Arial" pitchFamily="34" charset="0"/>
                <a:cs typeface="Arial" pitchFamily="34" charset="0"/>
              </a:rPr>
              <a:t>Arduino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IDE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arduino_ide.pptx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700760"/>
            <a:ext cx="4608640" cy="446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Arduino</a:t>
            </a:r>
            <a:r>
              <a:rPr lang="pl-PL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IDE 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jest dostępne na </a:t>
            </a:r>
            <a:r>
              <a:rPr lang="pl-PL" sz="2000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arduino.cc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jako wersja </a:t>
            </a:r>
            <a:r>
              <a:rPr lang="pl-PL" sz="2000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standalone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Arduino</a:t>
            </a:r>
            <a:r>
              <a:rPr lang="pl-PL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IDE 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zawiera kompilator, programator, </a:t>
            </a:r>
            <a:r>
              <a:rPr lang="pl-PL" sz="2000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biblioteke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000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Arduino.h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i sporo bibliotek dla popularnych podzespołów i przykładów.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Arduino</a:t>
            </a:r>
            <a:r>
              <a:rPr lang="pl-PL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IDE 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ma kolorowanie składni.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Arduino</a:t>
            </a:r>
            <a:r>
              <a:rPr lang="pl-PL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IDE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nie ma uzupełniania nazw zmiennych i funkcji i nie daje ławo dostępu do nagłówków klas i funkcji.</a:t>
            </a:r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4" descr="http://www.mobibrw.com/wp-content/uploads/2013/06/arduino_ide_ubuntu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69030" y="1196690"/>
            <a:ext cx="4248150" cy="5057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329730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>
                <a:latin typeface="Arial" pitchFamily="34" charset="0"/>
                <a:cs typeface="Arial" pitchFamily="34" charset="0"/>
              </a:rPr>
              <a:t>Eclipse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dirty="0" err="1" smtClean="0">
                <a:latin typeface="Arial" pitchFamily="34" charset="0"/>
                <a:cs typeface="Arial" pitchFamily="34" charset="0"/>
              </a:rPr>
              <a:t>Arduino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IDE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arduino_ide.pptx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4653170"/>
            <a:ext cx="9289290" cy="18722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de-DE" sz="20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Eclipse</a:t>
            </a:r>
            <a:r>
              <a:rPr lang="de-DE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Arduino</a:t>
            </a:r>
            <a:r>
              <a:rPr lang="pl-PL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IDE 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jest dostępne na </a:t>
            </a:r>
            <a:r>
              <a:rPr lang="pl-PL" sz="2000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eclipse.baeyens.it</a:t>
            </a:r>
            <a:endParaRPr lang="pl-PL" sz="20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Eclipse</a:t>
            </a:r>
            <a:r>
              <a:rPr lang="pl-PL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Arduino</a:t>
            </a:r>
            <a:r>
              <a:rPr lang="pl-PL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IDE 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zawiera kompilator, programator, </a:t>
            </a:r>
            <a:r>
              <a:rPr lang="pl-PL" sz="2000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biblioteke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000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Arduino.h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i sporo bibliotek dla popularnych podzespołów i przykładów.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de-DE" sz="20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Eclipse</a:t>
            </a:r>
            <a:r>
              <a:rPr lang="de-DE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Arduino</a:t>
            </a:r>
            <a:r>
              <a:rPr lang="pl-PL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IDE 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ma kolorowanie</a:t>
            </a:r>
            <a:r>
              <a:rPr lang="de-DE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i 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uzupełniani</a:t>
            </a:r>
            <a:r>
              <a:rPr lang="de-DE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e 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składni.</a:t>
            </a:r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9731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64460" y="1183544"/>
            <a:ext cx="7561050" cy="3469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62146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err="1" smtClean="0">
                <a:latin typeface="Arial" pitchFamily="34" charset="0"/>
                <a:cs typeface="Arial" pitchFamily="34" charset="0"/>
              </a:rPr>
              <a:t>Arduino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– struktura „</a:t>
            </a:r>
            <a:r>
              <a:rPr lang="pl-PL" dirty="0" err="1" smtClean="0">
                <a:latin typeface="Arial" pitchFamily="34" charset="0"/>
                <a:cs typeface="Arial" pitchFamily="34" charset="0"/>
              </a:rPr>
              <a:t>main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”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arduino_ide.pptx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340710"/>
            <a:ext cx="3672510" cy="48966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Program dla 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Arduino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importuje bibliotekę </a:t>
            </a:r>
            <a:r>
              <a:rPr lang="pl-PL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Arduino.h</a:t>
            </a:r>
            <a:r>
              <a:rPr lang="pl-PL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i składa </a:t>
            </a:r>
            <a:b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się z dwóch funkcji: </a:t>
            </a:r>
            <a:b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setup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l-PL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i </a:t>
            </a: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loop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l-PL" sz="2000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Funkcja 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setup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l-PL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uruchamiana jest raz </a:t>
            </a:r>
            <a:b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po starcie lub resecie 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Arduino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Funkcja </a:t>
            </a: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loop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uruchamiana jest w nieskończonej pętli.</a:t>
            </a:r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Content Placeholder 7"/>
          <p:cNvSpPr>
            <a:spLocks noGrp="1"/>
          </p:cNvSpPr>
          <p:nvPr>
            <p:ph idx="4294967295"/>
          </p:nvPr>
        </p:nvSpPr>
        <p:spPr>
          <a:xfrm>
            <a:off x="4016870" y="1196690"/>
            <a:ext cx="5760800" cy="50407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b="1" dirty="0" smtClean="0">
                <a:solidFill>
                  <a:srgbClr val="CC0000"/>
                </a:solidFill>
                <a:latin typeface="Courier New"/>
                <a:ea typeface="Times New Roman"/>
                <a:cs typeface="Times New Roman"/>
              </a:rPr>
              <a:t>#include &lt;</a:t>
            </a:r>
            <a:r>
              <a:rPr lang="en-US" sz="1800" b="1" dirty="0" err="1" smtClean="0">
                <a:solidFill>
                  <a:srgbClr val="CC0000"/>
                </a:solidFill>
                <a:latin typeface="Courier New"/>
                <a:ea typeface="Times New Roman"/>
                <a:cs typeface="Times New Roman"/>
              </a:rPr>
              <a:t>Arduino.h</a:t>
            </a:r>
            <a:r>
              <a:rPr lang="en-US" sz="1800" b="1" dirty="0" smtClean="0">
                <a:solidFill>
                  <a:srgbClr val="CC0000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pl-PL" sz="1800" b="1" dirty="0" smtClean="0">
              <a:solidFill>
                <a:srgbClr val="CC0000"/>
              </a:solidFill>
              <a:latin typeface="Courier New"/>
              <a:ea typeface="Times New Roman"/>
              <a:cs typeface="Times New Roman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pl-PL" sz="18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18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0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 smtClean="0">
                <a:solidFill>
                  <a:srgbClr val="888888"/>
                </a:solidFill>
                <a:latin typeface="Courier New"/>
                <a:ea typeface="Times New Roman"/>
                <a:cs typeface="Times New Roman"/>
              </a:rPr>
              <a:t>void</a:t>
            </a: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800" b="1" dirty="0" smtClean="0">
                <a:solidFill>
                  <a:srgbClr val="0066BB"/>
                </a:solidFill>
                <a:latin typeface="Courier New"/>
                <a:ea typeface="Times New Roman"/>
                <a:cs typeface="Times New Roman"/>
              </a:rPr>
              <a:t>setup</a:t>
            </a: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() {</a:t>
            </a:r>
            <a:endParaRPr lang="pl-PL" sz="1800" dirty="0" smtClean="0">
              <a:latin typeface="Courier New"/>
              <a:ea typeface="Times New Roman"/>
              <a:cs typeface="Times New Roman"/>
            </a:endParaRPr>
          </a:p>
          <a:p>
            <a:pPr>
              <a:lnSpc>
                <a:spcPct val="10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800" dirty="0" smtClean="0">
                <a:solidFill>
                  <a:srgbClr val="888888"/>
                </a:solidFill>
                <a:latin typeface="Courier New"/>
                <a:ea typeface="Times New Roman"/>
                <a:cs typeface="Times New Roman"/>
              </a:rPr>
              <a:t>// </a:t>
            </a:r>
            <a:r>
              <a:rPr lang="pl-PL" sz="1800" dirty="0" smtClean="0">
                <a:solidFill>
                  <a:srgbClr val="888888"/>
                </a:solidFill>
                <a:latin typeface="Courier New"/>
                <a:ea typeface="Times New Roman"/>
                <a:cs typeface="Times New Roman"/>
              </a:rPr>
              <a:t>...</a:t>
            </a:r>
            <a:endParaRPr lang="pl-PL" sz="1800" dirty="0" smtClean="0">
              <a:latin typeface="Courier New"/>
              <a:ea typeface="Times New Roman"/>
              <a:cs typeface="Times New Roman"/>
            </a:endParaRPr>
          </a:p>
          <a:p>
            <a:pPr>
              <a:lnSpc>
                <a:spcPct val="10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}</a:t>
            </a:r>
            <a:endParaRPr lang="en-US" sz="18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0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pl-PL" sz="1800" dirty="0" smtClean="0">
              <a:latin typeface="Courier New"/>
              <a:ea typeface="Times New Roman"/>
              <a:cs typeface="Times New Roman"/>
            </a:endParaRPr>
          </a:p>
          <a:p>
            <a:pPr>
              <a:lnSpc>
                <a:spcPct val="10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 </a:t>
            </a:r>
            <a:endParaRPr lang="en-US" sz="18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0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 smtClean="0">
                <a:solidFill>
                  <a:srgbClr val="888888"/>
                </a:solidFill>
                <a:latin typeface="Courier New"/>
                <a:ea typeface="Times New Roman"/>
                <a:cs typeface="Times New Roman"/>
              </a:rPr>
              <a:t>void</a:t>
            </a: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800" b="1" dirty="0" smtClean="0">
                <a:solidFill>
                  <a:srgbClr val="0066BB"/>
                </a:solidFill>
                <a:latin typeface="Courier New"/>
                <a:ea typeface="Times New Roman"/>
                <a:cs typeface="Times New Roman"/>
              </a:rPr>
              <a:t>loop</a:t>
            </a: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() {</a:t>
            </a:r>
            <a:endParaRPr lang="pl-PL" sz="1800" dirty="0" smtClean="0">
              <a:latin typeface="Courier New"/>
              <a:ea typeface="Times New Roman"/>
              <a:cs typeface="Times New Roman"/>
            </a:endParaRPr>
          </a:p>
          <a:p>
            <a:pPr>
              <a:lnSpc>
                <a:spcPct val="10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800" dirty="0" smtClean="0">
                <a:solidFill>
                  <a:srgbClr val="888888"/>
                </a:solidFill>
                <a:latin typeface="Courier New"/>
                <a:ea typeface="Times New Roman"/>
                <a:cs typeface="Times New Roman"/>
              </a:rPr>
              <a:t>// </a:t>
            </a:r>
            <a:r>
              <a:rPr lang="pl-PL" sz="1800" dirty="0" smtClean="0">
                <a:solidFill>
                  <a:srgbClr val="888888"/>
                </a:solidFill>
                <a:latin typeface="Courier New"/>
                <a:ea typeface="Times New Roman"/>
                <a:cs typeface="Times New Roman"/>
              </a:rPr>
              <a:t>...</a:t>
            </a:r>
            <a:endParaRPr lang="pl-PL" sz="1800" dirty="0" smtClean="0">
              <a:latin typeface="Courier New"/>
              <a:ea typeface="Times New Roman"/>
              <a:cs typeface="Times New Roman"/>
            </a:endParaRPr>
          </a:p>
          <a:p>
            <a:pPr>
              <a:lnSpc>
                <a:spcPct val="10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}</a:t>
            </a:r>
            <a:endParaRPr lang="en-US" sz="1800" dirty="0" smtClean="0">
              <a:latin typeface="Calibri"/>
              <a:ea typeface="Calibri"/>
              <a:cs typeface="Times New Roman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pl-PL" sz="18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91842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err="1" smtClean="0">
                <a:latin typeface="Arial" pitchFamily="34" charset="0"/>
                <a:cs typeface="Arial" pitchFamily="34" charset="0"/>
              </a:rPr>
              <a:t>Arduino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– instalacja drivera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arduino_ide.pptx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4797190"/>
            <a:ext cx="9217280" cy="1440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Nieznane urządzenie</a:t>
            </a:r>
            <a:br>
              <a:rPr lang="pl-PL" sz="2000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</a:b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&gt; Aktualizuj oprogramowanie sterownika...</a:t>
            </a:r>
            <a:b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&gt; Przeglądaj mój komputer w poszukiwaniu oprogramowania sterownika</a:t>
            </a:r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1844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16620" y="3573020"/>
            <a:ext cx="2571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AutoShape 4" descr="https://mail.google.com/mail/u/0/?ui=2&amp;ik=03db6030c3&amp;view=fimg&amp;th=14da992dece96eef&amp;attid=0.1.1&amp;disp=emb&amp;attbid=ANGjdJ93xquGt9Ys9P-FzPf5a673UNdYk-5HXi419EbwRgSFpupNTu5LJldsJwwPXbkgxZspoJf42N4M1QpWhMa9F41-3tt4MRzcOXsOFf-QUXDyUQwLsDlbt6NVASc&amp;sz=s0-l75-ft&amp;ats=1433788970182&amp;rm=14da992dece96eef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https://mail.google.com/mail/u/0/?ui=2&amp;ik=03db6030c3&amp;view=fimg&amp;th=14da992dece96eef&amp;attid=0.1.1&amp;disp=emb&amp;attbid=ANGjdJ93xquGt9Ys9P-FzPf5a673UNdYk-5HXi419EbwRgSFpupNTu5LJldsJwwPXbkgxZspoJf42N4M1QpWhMa9F41-3tt4MRzcOXsOFf-QUXDyUQwLsDlbt6NVASc&amp;sz=s0-l75-ft&amp;ats=1433788970182&amp;rm=14da992dece96eef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848" name="AutoShape 8" descr="https://mail.google.com/mail/u/0/?ui=2&amp;ik=03db6030c3&amp;view=fimg&amp;th=14da992dece96eef&amp;attid=0.1.1&amp;disp=emb&amp;attbid=ANGjdJ93xquGt9Ys9P-FzPf5a673UNdYk-5HXi419EbwRgSFpupNTu5LJldsJwwPXbkgxZspoJf42N4M1QpWhMa9F41-3tt4MRzcOXsOFf-QUXDyUQwLsDlbt6NVASc&amp;sz=s0-l75-ft&amp;ats=1433788970182&amp;rm=14da992dece96eef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850" name="AutoShape 10" descr="https://mail.google.com/mail/u/0/?ui=2&amp;ik=03db6030c3&amp;view=fimg&amp;th=14da992dece96eef&amp;attid=0.1.1&amp;disp=emb&amp;attbid=ANGjdJ93xquGt9Ys9P-FzPf5a673UNdYk-5HXi419EbwRgSFpupNTu5LJldsJwwPXbkgxZspoJf42N4M1QpWhMa9F41-3tt4MRzcOXsOFf-QUXDyUQwLsDlbt6NVASc&amp;sz=s0-l75-ft&amp;ats=1433788970182&amp;rm=14da992dece96eef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1852" name="Picture 12" descr="https://gm1.ggpht.com/FdhXnAUyhSqxGcRO8dqjv96EzDpM-bvcoQbqGdj_BOCB0TEezVY9RHEtA4jYnDpgm0-s5z6RSyPUtstLb26-owsjdwUD7ON9tKwJQet8LVZNMFHxs5ESHHyBCsxguzWglvlQU-YjIb0FJ65zo-wVWgMruuPv6oldV9almeruakUPspQNBmHUVnuAp7QqMRxrPBr5VMHjKgj0PywY1IYHaPvDahHw2WP5_3zTxMjsMiWMk4FaloL_9fSgcXVkWVGRy64QQXcDCQBJMEwNBSGFwNCpj8YM7saOSTPT4jkCo8CpAb-RdSTAYRQ8-UNhydMtmOOy7zGXDAtjXoAMMiYr4ekwKo4HjHXVn4-7a8MpP1xRRG37SywC3EarCToZv4qOfA6_iOLCrCj0zXG0ggasVvkbB80SaImd_fiVyQcYkB1Tglstc1qJ1sIFbI4XOWMVi59ENXFEBkGIaLjOZzlbYRggo6-ajcFrvo7ODXbLhIHGaLiNb3Qcx6RlFqmI0ap4tSigMKngjR4R-prD8JQyz0TxldDsi6Bp4BjF1M5lXGe4TotauETssluY3cfLiNsZBG9Hcnw4sGPANxQ7J5xQxAO3fFHkMgEDFCXdqQ=s0-l75-ft-l75-ft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44360" y="1628750"/>
            <a:ext cx="3571875" cy="2857500"/>
          </a:xfrm>
          <a:prstGeom prst="rect">
            <a:avLst/>
          </a:prstGeom>
          <a:noFill/>
        </p:spPr>
      </p:pic>
      <p:pic>
        <p:nvPicPr>
          <p:cNvPr id="291854" name="Picture 14" descr="https://gm1.ggpht.com/_ge5EMQSVB1xaPILMVSFBWsL762YyTFn26V8PakFS_vSLNTjEJ0CYKmdiJfAVD7K4O6EpOnS4MJmQBgy0Z4RHa1lWltOqrISAKGU9zWvHcsdx8i7rpjwKb_MCSaC3XxnCgXwFpvYmHe4Q25xmhsq_B4E6Feiv1ZtiR_pTkgWSkC-iqJ6mSCuh249amUiKpMpsVsAmhqIJbQ8AXxXIi7C1v1SjwOA_7B2Z-gn5OU2GvK0mdxeOlNUUAxMLcFqNeXvQdwiYHdm97ftqxVbqtgk0ZDVK6kJ3Xok8ISR8z_H_796oEPjN6iLUcLnRtnQMae0nfOGs_-nkzF2rf3IrJMYuaj1jyGMN4C66omw6-I8DavqHWwKZNNuMLbYycOUahOI5VGsnHVpGUrU0RoA-RT0J_BlPlWTD5Um95--Y5boXNcgDsPAJ1GxuMBLt3mdwk_cKXXdNVacoh2VuxvPwtnmkAKZe7MVWlmhyIV_-oiQ_TTQXCskRNUYCTtWdRCI0WTQU65Z5Sdn7Uk5UEvEFAu4egcvRVoEFomLVGBAezbQ7nRfO3dtqYm4CAIO4ix2hiM3iTEBfrBSwi4mZ9n2eGQ2B2ZmNyQWg_p_1jXPng=s0-l75-ft-l75-ft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160890" y="1628750"/>
            <a:ext cx="2468913" cy="2880400"/>
          </a:xfrm>
          <a:prstGeom prst="rect">
            <a:avLst/>
          </a:prstGeom>
          <a:noFill/>
        </p:spPr>
      </p:pic>
      <p:sp>
        <p:nvSpPr>
          <p:cNvPr id="291856" name="AutoShape 16" descr="Wy&amp;sacute;wietlanie gotow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858" name="AutoShape 18" descr="Wy&amp;sacute;wietlanie gotow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" name="Picture 20" descr="https://gm1.ggpht.com/y3d0y1PJUZ5ZIvXJAUwLSUBJb3UvkxT0n_7u9qahXamKd2gDcVKcfu8jU0LQy2acj5rCXQHs2vHn9THKoOimSEkYT-hTa7-88bcw1wjjDuf35Gqly3NjX2yTv6H6Abl2pt30bo3z8JkKi59ojZE2JKSViEFlCfwBgqqWWQxVMLLEGjI4-DOiqL2CpZDe6yrMkknwx3PKFb6fP54TKTbdP4njx41jcPKrl9v4vlySA0lOW0U4VlNnIKksjd8DXahoQHLDflvRitecCVOWjFfeGXF11icTC_OicHJfPKsgsgK-Coctpz8kn_IsEf5LZ9_YOA1kpXs1MeC9vPLWh3pg_jksZ3etgm1QbAJz6CgGbFj1IKFtFNoXCBfJ6xXhFuC6BEfW8ZSMJjRM9KI21ETQK6Lj3Y4A1YOngwaGXyTwuviIGNVkgfBIXHXT9ogwWbQbjxhmWbP7_D89HPQteBZatFoLYXL-W2sdjfzWgeyC4c4wJuAr4JcUtmZV7lBUrkShofZjwegPpXhcRiWtuPJPlrePLvxXo_heGKQOpCcp7jNo6TY3OdMBe2fzz5-2bli6eJAczwNfzWK0M8AYrQT8EpQjzrYxgP7NaSyPVA=w1406-h656-l75-ft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816524" y="1628750"/>
            <a:ext cx="2817126" cy="28803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30617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err="1" smtClean="0">
                <a:latin typeface="Arial" pitchFamily="34" charset="0"/>
                <a:cs typeface="Arial" pitchFamily="34" charset="0"/>
              </a:rPr>
              <a:t>Arduino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IDE – kompilacja i wgrywanie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arduino_ide.pptx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340710"/>
            <a:ext cx="4896680" cy="496869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Wybieramy rodzaj płyty</a:t>
            </a:r>
            <a:b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r>
              <a:rPr lang="pl-PL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Tools&gt;Board&gt;Arduino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Uno</a:t>
            </a:r>
            <a:endParaRPr lang="pl-PL" sz="2000" b="1" dirty="0" smtClean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TODO </a:t>
            </a:r>
            <a:r>
              <a:rPr lang="pl-PL" sz="2000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install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driver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Wybieramy port</a:t>
            </a:r>
            <a:b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r>
              <a:rPr lang="pl-PL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Tools&gt;Serial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Port&gt;COM</a:t>
            </a:r>
            <a:r>
              <a:rPr lang="pl-PL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endParaRPr lang="pl-PL" sz="20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Kompilacja</a:t>
            </a:r>
            <a:b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r>
              <a:rPr lang="pl-PL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Sketch&gt;Verify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Compile</a:t>
            </a:r>
            <a:endParaRPr lang="pl-PL" sz="2000" b="1" dirty="0" smtClean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Wgranie</a:t>
            </a:r>
            <a:b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r>
              <a:rPr lang="pl-PL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File&gt;Upload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endParaRPr lang="pl-PL" sz="20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1844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16620" y="3573020"/>
            <a:ext cx="2571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1845" name="Picture 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928580" y="4365130"/>
            <a:ext cx="2571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1846" name="Picture 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817120" y="4443255"/>
            <a:ext cx="301942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6179" name="Picture 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097020" y="1412720"/>
            <a:ext cx="4177978" cy="259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330754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>
                <a:latin typeface="Arial" pitchFamily="34" charset="0"/>
                <a:cs typeface="Arial" pitchFamily="34" charset="0"/>
              </a:rPr>
              <a:t>Eclipse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dirty="0" err="1" smtClean="0">
                <a:latin typeface="Arial" pitchFamily="34" charset="0"/>
                <a:cs typeface="Arial" pitchFamily="34" charset="0"/>
              </a:rPr>
              <a:t>Arduino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IDE – kompilacja i wgrywanie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arduino_ide.pptx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56320" y="1628750"/>
            <a:ext cx="6048840" cy="446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Wybieramy rodzaj płyty</a:t>
            </a:r>
            <a:b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r>
              <a:rPr lang="de-DE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Project&gt;Properties&gt;</a:t>
            </a:r>
            <a:r>
              <a:rPr lang="de-DE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Arduino</a:t>
            </a:r>
            <a:r>
              <a:rPr lang="de-DE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de-DE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Arduino</a:t>
            </a:r>
            <a:r>
              <a:rPr lang="de-DE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Nano</a:t>
            </a:r>
            <a:endParaRPr lang="pl-PL" sz="2000" b="1" dirty="0" smtClean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Wybieramy </a:t>
            </a:r>
            <a:r>
              <a:rPr lang="de-DE" sz="2000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port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r>
              <a:rPr lang="pl-PL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Project&gt;Properties&gt;Arduino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de-DE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COM</a:t>
            </a:r>
            <a:r>
              <a:rPr lang="de-DE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Wybieramy </a:t>
            </a:r>
            <a:r>
              <a:rPr lang="de-DE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typ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procesora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r>
              <a:rPr lang="pl-PL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Project&gt;Properties&gt;Arduino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de-DE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ATmega168</a:t>
            </a:r>
            <a:endParaRPr lang="pl-PL" sz="2000" b="1" dirty="0" smtClean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Kompilacja</a:t>
            </a:r>
            <a:b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r>
              <a:rPr lang="de-DE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Arduino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Verify</a:t>
            </a:r>
            <a:endParaRPr lang="pl-PL" sz="2000" b="1" dirty="0" smtClean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Wgranie</a:t>
            </a:r>
            <a:b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r>
              <a:rPr lang="de-DE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Arduino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Upload</a:t>
            </a:r>
            <a:r>
              <a:rPr lang="de-DE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Sketch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endParaRPr lang="pl-PL" sz="20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1844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84560" y="4468005"/>
            <a:ext cx="2571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1845" name="Picture 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496520" y="5322600"/>
            <a:ext cx="2571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0755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745110" y="1124680"/>
            <a:ext cx="4066025" cy="259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0756" name="Picture 4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321190" y="4653170"/>
            <a:ext cx="28194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310274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err="1" smtClean="0">
                <a:latin typeface="Arial" pitchFamily="34" charset="0"/>
                <a:cs typeface="Arial" pitchFamily="34" charset="0"/>
              </a:rPr>
              <a:t>Breadboard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– płytka do prototypowania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arduino_ide.pptx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5949350"/>
            <a:ext cx="990600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http://www.baldengineer.com/electronics-introduction-to-breadboards.html</a:t>
            </a:r>
            <a:endParaRPr lang="en-US" dirty="0"/>
          </a:p>
        </p:txBody>
      </p:sp>
      <p:pic>
        <p:nvPicPr>
          <p:cNvPr id="310281" name="Picture 9" descr="C:\Users\jczas\Downloads\bb\breadboard-with-components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6200000">
            <a:off x="5879773" y="2646247"/>
            <a:ext cx="4843386" cy="1944272"/>
          </a:xfrm>
          <a:prstGeom prst="rect">
            <a:avLst/>
          </a:prstGeom>
          <a:noFill/>
        </p:spPr>
      </p:pic>
      <p:pic>
        <p:nvPicPr>
          <p:cNvPr id="310283" name="Picture 11" descr="C:\Users\jczas\Downloads\bb\breadboard_component-columns-highlighted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48430" y="3501010"/>
            <a:ext cx="6120000" cy="2457792"/>
          </a:xfrm>
          <a:prstGeom prst="rect">
            <a:avLst/>
          </a:prstGeom>
          <a:noFill/>
        </p:spPr>
      </p:pic>
      <p:pic>
        <p:nvPicPr>
          <p:cNvPr id="310284" name="Picture 12" descr="C:\Users\jczas\Downloads\bb\breadboard_power_rails_highlighted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48430" y="1124680"/>
            <a:ext cx="6120000" cy="2395626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 rot="16200000">
            <a:off x="-409691" y="2274399"/>
            <a:ext cx="187743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l-PL" sz="1800" b="1" dirty="0" smtClean="0"/>
              <a:t>Szyny zasilania</a:t>
            </a:r>
            <a:endParaRPr lang="en-US" sz="1800" b="1" dirty="0" smtClean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-659758" y="4578719"/>
            <a:ext cx="237757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l-PL" sz="1800" b="1" dirty="0" smtClean="0"/>
              <a:t>Szyny podzespołów</a:t>
            </a:r>
            <a:endParaRPr lang="en-US" sz="1800" b="1" dirty="0" smtClean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704410" y="4437142"/>
            <a:ext cx="432060" cy="144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04410" y="4941210"/>
            <a:ext cx="432060" cy="1440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 flipH="1" flipV="1">
            <a:off x="560390" y="1628750"/>
            <a:ext cx="792110" cy="504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6200000" flipH="1">
            <a:off x="668405" y="2672895"/>
            <a:ext cx="576080" cy="504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T0JJmjVk6lxcVGuUitv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qR1X3BrwU.VSG31sSn7O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F7E4_bT50q5umNJBv1k_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Blan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2"/>
          </a:solidFill>
        </a:ln>
      </a:spPr>
      <a:bodyPr rtlCol="0" anchor="t" anchorCtr="0"/>
      <a:lstStyle>
        <a:defPPr marL="0" defTabSz="714375" fontAlgn="base">
          <a:lnSpc>
            <a:spcPct val="90000"/>
          </a:lnSpc>
          <a:buClr>
            <a:schemeClr val="tx2"/>
          </a:buClr>
          <a:defRPr sz="1400"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  <a:prstDash val="soli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337</Words>
  <Application>Microsoft Office PowerPoint</Application>
  <PresentationFormat>A4 Paper (210x297 mm)</PresentationFormat>
  <Paragraphs>127</Paragraphs>
  <Slides>11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Blank</vt:lpstr>
      <vt:lpstr>think-cell Slide</vt:lpstr>
      <vt:lpstr>Arduino Software (IDE) </vt:lpstr>
      <vt:lpstr>Arduino Nano</vt:lpstr>
      <vt:lpstr>Arduino IDE</vt:lpstr>
      <vt:lpstr>Eclipse Arduino IDE</vt:lpstr>
      <vt:lpstr>Arduino – struktura „main”</vt:lpstr>
      <vt:lpstr>Arduino – instalacja drivera</vt:lpstr>
      <vt:lpstr>Arduino IDE – kompilacja i wgrywanie</vt:lpstr>
      <vt:lpstr>Eclipse Arduino IDE – kompilacja i wgrywanie</vt:lpstr>
      <vt:lpstr>Breadboard – płytka do prototypowania</vt:lpstr>
      <vt:lpstr>Arduino – cyfrowe wyjście</vt:lpstr>
      <vt:lpstr>Arduino – cyfrowe wyjście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creator>Lukasz Laszkiewicz</dc:creator>
  <cp:lastModifiedBy>Lukasz Gadomski</cp:lastModifiedBy>
  <cp:revision>597</cp:revision>
  <dcterms:created xsi:type="dcterms:W3CDTF">2014-10-21T19:55:20Z</dcterms:created>
  <dcterms:modified xsi:type="dcterms:W3CDTF">2016-07-01T07:34:56Z</dcterms:modified>
</cp:coreProperties>
</file>