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5"/>
  </p:notesMasterIdLst>
  <p:sldIdLst>
    <p:sldId id="256" r:id="rId2"/>
    <p:sldId id="272" r:id="rId3"/>
    <p:sldId id="259" r:id="rId4"/>
    <p:sldId id="260" r:id="rId5"/>
    <p:sldId id="273" r:id="rId6"/>
    <p:sldId id="258" r:id="rId7"/>
    <p:sldId id="261" r:id="rId8"/>
    <p:sldId id="270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1" r:id="rId19"/>
    <p:sldId id="275" r:id="rId20"/>
    <p:sldId id="277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den Bottemiller" initials="JB" lastIdx="1" clrIdx="0">
    <p:extLst>
      <p:ext uri="{19B8F6BF-5375-455C-9EA6-DF929625EA0E}">
        <p15:presenceInfo xmlns:p15="http://schemas.microsoft.com/office/powerpoint/2012/main" userId="5540e476f7b0f7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465" autoAdjust="0"/>
  </p:normalViewPr>
  <p:slideViewPr>
    <p:cSldViewPr snapToGrid="0">
      <p:cViewPr varScale="1">
        <p:scale>
          <a:sx n="98" d="100"/>
          <a:sy n="98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9CDD-D090-4D6E-B8FB-91684AD40A8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E57BA-A7ED-4011-BAD1-7CA5F31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concept of arrays, and the methodical approach to building a super-global constant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Arduino is a single board micro controller system that is self programmable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this class iterate?</a:t>
            </a:r>
          </a:p>
          <a:p>
            <a:r>
              <a:rPr lang="en-US" baseline="0" dirty="0" smtClean="0"/>
              <a:t>Commands are similar to the Arduino concept, just at a more specified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Won’t go over arrays–</a:t>
            </a:r>
            <a:r>
              <a:rPr lang="en-US" baseline="0" dirty="0" smtClean="0"/>
              <a:t> too much content, not enough time. Or big O() notation – not that it’s very important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shouldn’t know all of this,</a:t>
            </a:r>
            <a:r>
              <a:rPr lang="en-US" baseline="0" dirty="0" smtClean="0"/>
              <a:t> we’ll come back to this multiple times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en-US" baseline="0" dirty="0" smtClean="0"/>
              <a:t> properties do not need default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singleton pattern on the</a:t>
            </a:r>
            <a:r>
              <a:rPr lang="en-US" baseline="0" dirty="0" smtClean="0"/>
              <a:t> Calendar class. The </a:t>
            </a:r>
            <a:r>
              <a:rPr lang="en-US" baseline="0" dirty="0" err="1" smtClean="0"/>
              <a:t>getInstance</a:t>
            </a:r>
            <a:r>
              <a:rPr lang="en-US" baseline="0" dirty="0" smtClean="0"/>
              <a:t>() method is actually returning another object and that object has the method get()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Anyclass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objName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Anyclass</a:t>
            </a:r>
            <a:r>
              <a:rPr lang="en-US" baseline="0" dirty="0" smtClean="0"/>
              <a:t>(); (Declaring an object variable)</a:t>
            </a:r>
          </a:p>
          <a:p>
            <a:r>
              <a:rPr lang="en-US" baseline="0" dirty="0" smtClean="0"/>
              <a:t>How about packages?</a:t>
            </a:r>
          </a:p>
          <a:p>
            <a:r>
              <a:rPr lang="en-US" baseline="0" dirty="0" smtClean="0"/>
              <a:t>What does a constructor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and Dog are different,</a:t>
            </a:r>
            <a:r>
              <a:rPr lang="en-US" baseline="0" dirty="0" smtClean="0"/>
              <a:t> but they are both Animals, therefore they can extend the Animal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 TRUE &amp;&amp; TRUE = TRUE, </a:t>
            </a:r>
          </a:p>
          <a:p>
            <a:r>
              <a:rPr lang="en-US" baseline="0" dirty="0" smtClean="0"/>
              <a:t>TRUE &amp;&amp; FALSE = FALSE, </a:t>
            </a:r>
          </a:p>
          <a:p>
            <a:r>
              <a:rPr lang="en-US" baseline="0" dirty="0" smtClean="0"/>
              <a:t>TRUE || FALSE = TRUE,</a:t>
            </a:r>
          </a:p>
          <a:p>
            <a:r>
              <a:rPr lang="en-US" baseline="0" dirty="0" smtClean="0"/>
              <a:t>1 &gt; 0 = TRUE,</a:t>
            </a:r>
          </a:p>
          <a:p>
            <a:r>
              <a:rPr lang="en-US" baseline="0" dirty="0" smtClean="0"/>
              <a:t>1 &lt; 0 =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3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47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5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8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26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0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6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1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 Programming and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Jaden bottemiller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9" y="464103"/>
            <a:ext cx="6721599" cy="107593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Functions are groups (“blocks”) of code that runs to perform a specific operation</a:t>
            </a:r>
          </a:p>
          <a:p>
            <a:pPr lvl="1"/>
            <a:r>
              <a:rPr lang="en-US" dirty="0" smtClean="0"/>
              <a:t>Functions can take arguments/parameters to perform an operation</a:t>
            </a:r>
          </a:p>
          <a:p>
            <a:pPr lvl="1"/>
            <a:r>
              <a:rPr lang="en-US" dirty="0" smtClean="0"/>
              <a:t> Functions can return a value, but they do not have to</a:t>
            </a:r>
          </a:p>
          <a:p>
            <a:pPr lvl="2"/>
            <a:r>
              <a:rPr lang="en-US" dirty="0" smtClean="0"/>
              <a:t>Returning a value means to give the value of the return variable back to where it came from.</a:t>
            </a:r>
          </a:p>
          <a:p>
            <a:r>
              <a:rPr lang="en-US" dirty="0" smtClean="0"/>
              <a:t>They are useful to reduce the amount of code and to make it easier for one to change specific operations in a large project (an example of code modularization)</a:t>
            </a:r>
          </a:p>
          <a:p>
            <a:r>
              <a:rPr lang="en-US" dirty="0" smtClean="0"/>
              <a:t>If a function’s return data type is “void,” then it does not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3661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(OOPs)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2939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Classes, Methods, and Properties are all part of OOP</a:t>
                </a:r>
              </a:p>
              <a:p>
                <a:pPr lvl="1"/>
                <a:r>
                  <a:rPr lang="en-US" dirty="0" smtClean="0"/>
                  <a:t>Methods = Functions within classes</a:t>
                </a:r>
              </a:p>
              <a:p>
                <a:pPr lvl="1"/>
                <a:r>
                  <a:rPr lang="en-US" dirty="0" smtClean="0"/>
                  <a:t>Properties = Variables that are attributed to the class (not all variables in a class)</a:t>
                </a:r>
              </a:p>
              <a:p>
                <a:pPr lvl="2"/>
                <a:r>
                  <a:rPr lang="en-US" dirty="0" smtClean="0"/>
                  <a:t>Properties do not need a default value</a:t>
                </a:r>
              </a:p>
              <a:p>
                <a:r>
                  <a:rPr lang="en-US" dirty="0" smtClean="0"/>
                  <a:t>Classes are the most fundamental object in Java</a:t>
                </a:r>
              </a:p>
              <a:p>
                <a:r>
                  <a:rPr lang="en-US" dirty="0" smtClean="0"/>
                  <a:t>There are many classes that we will use</a:t>
                </a:r>
              </a:p>
              <a:p>
                <a:r>
                  <a:rPr lang="en-US" dirty="0" smtClean="0"/>
                  <a:t>Some classes (called sub-classes) will inherit properties and methods from other classes</a:t>
                </a:r>
              </a:p>
              <a:p>
                <a:r>
                  <a:rPr lang="en-US" dirty="0" smtClean="0"/>
                  <a:t>We denote constructors by using only the exact class name, and make it look like a method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dirty="0" smtClean="0"/>
                  <a:t> *on handout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293984"/>
              </a:xfrm>
              <a:blipFill rotWithShape="0">
                <a:blip r:embed="rId3"/>
                <a:stretch>
                  <a:fillRect l="-862" t="-1705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 and object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variable scope change the visibility of object elements to other objects</a:t>
            </a:r>
          </a:p>
          <a:p>
            <a:r>
              <a:rPr lang="en-US" dirty="0" smtClean="0"/>
              <a:t>Classes can inherit attributes from “super classes,” to become “sub classes”</a:t>
            </a:r>
          </a:p>
          <a:p>
            <a:pPr lvl="1"/>
            <a:r>
              <a:rPr lang="en-US" sz="1400" dirty="0" smtClean="0"/>
              <a:t>Animal</a:t>
            </a:r>
          </a:p>
          <a:p>
            <a:pPr lvl="2"/>
            <a:r>
              <a:rPr lang="en-US" sz="1200" dirty="0" smtClean="0"/>
              <a:t>Cat</a:t>
            </a:r>
          </a:p>
          <a:p>
            <a:pPr lvl="2"/>
            <a:r>
              <a:rPr lang="en-US" sz="1200" dirty="0" smtClean="0"/>
              <a:t>Dog</a:t>
            </a:r>
          </a:p>
          <a:p>
            <a:r>
              <a:rPr lang="en-US" dirty="0" smtClean="0"/>
              <a:t>We can access visible object attributes by using “dot notation” within our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9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Statements, calls,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61" y="1935804"/>
            <a:ext cx="9905999" cy="464981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Conditionals are true or false statements</a:t>
            </a:r>
          </a:p>
          <a:p>
            <a:r>
              <a:rPr lang="en-US" dirty="0" smtClean="0"/>
              <a:t>A conditional call returns true or false by whether or not the condition is true</a:t>
            </a:r>
          </a:p>
          <a:p>
            <a:r>
              <a:rPr lang="en-US" dirty="0" smtClean="0"/>
              <a:t>An iteration runs a block of code over and over again until the condition becomes false</a:t>
            </a:r>
          </a:p>
          <a:p>
            <a:r>
              <a:rPr lang="en-US" dirty="0" smtClean="0"/>
              <a:t>Conditional Operators:</a:t>
            </a:r>
          </a:p>
          <a:p>
            <a:pPr lvl="1"/>
            <a:r>
              <a:rPr lang="en-US" dirty="0" smtClean="0"/>
              <a:t>“!” This is the “not” operator, it inverts a conditional</a:t>
            </a:r>
          </a:p>
          <a:p>
            <a:pPr lvl="1"/>
            <a:r>
              <a:rPr lang="en-US" dirty="0" smtClean="0"/>
              <a:t>&lt;, &lt;=, &gt;, &gt;= are valid operators also</a:t>
            </a:r>
          </a:p>
          <a:p>
            <a:pPr lvl="1"/>
            <a:r>
              <a:rPr lang="en-US" dirty="0" smtClean="0"/>
              <a:t>“==” This is opposed to the single equals, which is an assignment operator</a:t>
            </a:r>
          </a:p>
          <a:p>
            <a:pPr lvl="1"/>
            <a:r>
              <a:rPr lang="en-US" dirty="0" smtClean="0"/>
              <a:t>We can nest conditionals into one conditional</a:t>
            </a:r>
          </a:p>
          <a:p>
            <a:pPr lvl="2"/>
            <a:r>
              <a:rPr lang="en-US" dirty="0" smtClean="0"/>
              <a:t>“||” This is the “or” operator which connects one conditional statement to another, the whole conditional will return true if either one returns true</a:t>
            </a:r>
          </a:p>
          <a:p>
            <a:pPr lvl="2"/>
            <a:r>
              <a:rPr lang="en-US" dirty="0" smtClean="0"/>
              <a:t>“&amp;&amp;” This is the “and” operator, same as or, but the whole conditional will only return true if both are true</a:t>
            </a:r>
          </a:p>
        </p:txBody>
      </p:sp>
    </p:spTree>
    <p:extLst>
      <p:ext uri="{BB962C8B-B14F-4D97-AF65-F5344CB8AC3E}">
        <p14:creationId xmlns:p14="http://schemas.microsoft.com/office/powerpoint/2010/main" val="2699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Comment conventions</a:t>
            </a:r>
          </a:p>
          <a:p>
            <a:r>
              <a:rPr lang="en-US" dirty="0" smtClean="0"/>
              <a:t>Debugging and ease-of-change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programming, we define class names with a capital letter (e.g. class Robot)</a:t>
            </a:r>
          </a:p>
          <a:p>
            <a:r>
              <a:rPr lang="en-US" dirty="0" smtClean="0"/>
              <a:t>Sometimes underscores to denote spaces are okay, but we won’t use those (mostly because of Robot Builder), we will use caps (</a:t>
            </a:r>
            <a:r>
              <a:rPr lang="en-US" dirty="0" err="1" smtClean="0"/>
              <a:t>createOne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First letter should be lowercase on everything other than classes</a:t>
            </a:r>
          </a:p>
          <a:p>
            <a:r>
              <a:rPr lang="en-US" dirty="0" smtClean="0"/>
              <a:t>Name lengths should be one or two words max.</a:t>
            </a:r>
          </a:p>
        </p:txBody>
      </p:sp>
    </p:spTree>
    <p:extLst>
      <p:ext uri="{BB962C8B-B14F-4D97-AF65-F5344CB8AC3E}">
        <p14:creationId xmlns:p14="http://schemas.microsoft.com/office/powerpoint/2010/main" val="2682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47032"/>
          </a:xfrm>
        </p:spPr>
        <p:txBody>
          <a:bodyPr>
            <a:normAutofit/>
          </a:bodyPr>
          <a:lstStyle/>
          <a:p>
            <a:r>
              <a:rPr lang="en-US" dirty="0" smtClean="0"/>
              <a:t>Anytime you feel there is ambiguity as to what you are doing, you should clarify with a comment.</a:t>
            </a:r>
          </a:p>
          <a:p>
            <a:r>
              <a:rPr lang="en-US" dirty="0" smtClean="0"/>
              <a:t>If you create a function that was not automatically added by Robot Builder, then you should always comment on that function to clarify at least once.</a:t>
            </a:r>
          </a:p>
          <a:p>
            <a:r>
              <a:rPr lang="en-US" dirty="0" smtClean="0"/>
              <a:t>DON’T DELETE DEFAULT COMMENTS OR WRITE CODE BETWEEN AUTOGENERATED COMMENTS</a:t>
            </a:r>
          </a:p>
          <a:p>
            <a:pPr lvl="1"/>
            <a:r>
              <a:rPr lang="en-US" dirty="0"/>
              <a:t>// BEGIN AUTOGENERATED CODE and // </a:t>
            </a:r>
            <a:r>
              <a:rPr lang="en-US" dirty="0" smtClean="0"/>
              <a:t>END AUTOGENERATED </a:t>
            </a:r>
            <a:r>
              <a:rPr lang="en-US" dirty="0"/>
              <a:t>CODE</a:t>
            </a:r>
            <a:endParaRPr lang="en-US" dirty="0" smtClean="0"/>
          </a:p>
          <a:p>
            <a:r>
              <a:rPr lang="en-US" dirty="0" smtClean="0"/>
              <a:t>Comments should be only about programming (i.e. no messages back and forth)</a:t>
            </a:r>
          </a:p>
        </p:txBody>
      </p:sp>
    </p:spTree>
    <p:extLst>
      <p:ext uri="{BB962C8B-B14F-4D97-AF65-F5344CB8AC3E}">
        <p14:creationId xmlns:p14="http://schemas.microsoft.com/office/powerpoint/2010/main" val="26529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Ease of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r>
              <a:rPr lang="en-US" dirty="0" smtClean="0"/>
              <a:t> convert to old versions of code for testing</a:t>
            </a:r>
          </a:p>
          <a:p>
            <a:r>
              <a:rPr lang="en-US" dirty="0" smtClean="0"/>
              <a:t>Should all constants in the program be available in a table of super-global constants or a single super-global array?</a:t>
            </a:r>
          </a:p>
          <a:p>
            <a:pPr lvl="1"/>
            <a:r>
              <a:rPr lang="en-US" dirty="0" smtClean="0"/>
              <a:t>Easy change of global constant for testing.</a:t>
            </a:r>
          </a:p>
          <a:p>
            <a:pPr lvl="1"/>
            <a:r>
              <a:rPr lang="en-US" dirty="0" smtClean="0"/>
              <a:t>But, accessing a variable is slightly more complicated</a:t>
            </a:r>
          </a:p>
          <a:p>
            <a:r>
              <a:rPr lang="en-US" dirty="0" smtClean="0"/>
              <a:t>Method of making one super-global array or table</a:t>
            </a:r>
          </a:p>
        </p:txBody>
      </p:sp>
    </p:spTree>
    <p:extLst>
      <p:ext uri="{BB962C8B-B14F-4D97-AF65-F5344CB8AC3E}">
        <p14:creationId xmlns:p14="http://schemas.microsoft.com/office/powerpoint/2010/main" val="215442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our code will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SOFWATE Architecture?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(SA) is the method in which we, essentially, utilize objects in our code. </a:t>
            </a:r>
          </a:p>
          <a:p>
            <a:r>
              <a:rPr lang="en-US" dirty="0" smtClean="0"/>
              <a:t>Some methods of SA are not modularized– in other words, they may only run on one class</a:t>
            </a:r>
          </a:p>
          <a:p>
            <a:r>
              <a:rPr lang="en-US" dirty="0" smtClean="0"/>
              <a:t>Modularization is the use of objects to compartmentalize functions, rather than to run one huge function over and over</a:t>
            </a:r>
          </a:p>
        </p:txBody>
      </p:sp>
    </p:spTree>
    <p:extLst>
      <p:ext uri="{BB962C8B-B14F-4D97-AF65-F5344CB8AC3E}">
        <p14:creationId xmlns:p14="http://schemas.microsoft.com/office/powerpoint/2010/main" val="13769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112149" cy="3541714"/>
          </a:xfrm>
        </p:spPr>
        <p:txBody>
          <a:bodyPr/>
          <a:lstStyle/>
          <a:p>
            <a:r>
              <a:rPr lang="en-US" dirty="0" smtClean="0"/>
              <a:t>On an Arduino, the architecture looks similar to this:</a:t>
            </a:r>
          </a:p>
          <a:p>
            <a:endParaRPr lang="en-US" dirty="0"/>
          </a:p>
          <a:p>
            <a:r>
              <a:rPr lang="en-US" dirty="0" smtClean="0"/>
              <a:t>Notice, only one class, and one loop. This is fine for small projects, but this is larger and should be more straightforward and modularized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78" y="812279"/>
            <a:ext cx="351521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Modularized Command Based Programming</a:t>
            </a:r>
          </a:p>
          <a:p>
            <a:pPr lvl="1"/>
            <a:r>
              <a:rPr lang="en-US" dirty="0" smtClean="0"/>
              <a:t>This means that we will separate a lot of what we do into subclasses, and other classes.</a:t>
            </a:r>
          </a:p>
          <a:p>
            <a:r>
              <a:rPr lang="en-US" dirty="0" smtClean="0"/>
              <a:t>Robot Builder modularizes our programming automatically for the most part (generates the Command classes and the classes for controllers, etc.)</a:t>
            </a:r>
          </a:p>
          <a:p>
            <a:r>
              <a:rPr lang="en-US" dirty="0" smtClean="0"/>
              <a:t>Hierarchy:</a:t>
            </a:r>
          </a:p>
          <a:p>
            <a:pPr lvl="1"/>
            <a:r>
              <a:rPr lang="en-US" dirty="0" smtClean="0"/>
              <a:t>Systems (the robot)</a:t>
            </a:r>
          </a:p>
          <a:p>
            <a:pPr lvl="2"/>
            <a:r>
              <a:rPr lang="en-US" dirty="0" smtClean="0"/>
              <a:t>Subsystems (motor controllers, PID subsystems, </a:t>
            </a:r>
          </a:p>
          <a:p>
            <a:pPr lvl="3"/>
            <a:r>
              <a:rPr lang="en-US" dirty="0" smtClean="0"/>
              <a:t>I/O Devices</a:t>
            </a:r>
          </a:p>
          <a:p>
            <a:pPr lvl="2"/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81" y="3804311"/>
            <a:ext cx="3877278" cy="28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5" y="1682885"/>
            <a:ext cx="7255454" cy="4516877"/>
          </a:xfrm>
        </p:spPr>
      </p:pic>
    </p:spTree>
    <p:extLst>
      <p:ext uri="{BB962C8B-B14F-4D97-AF65-F5344CB8AC3E}">
        <p14:creationId xmlns:p14="http://schemas.microsoft.com/office/powerpoint/2010/main" val="7815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Four Components to our programming team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Smart Dashboard</a:t>
            </a:r>
          </a:p>
          <a:p>
            <a:r>
              <a:rPr lang="en-US" dirty="0" smtClean="0"/>
              <a:t>Vision Processing (tentative)</a:t>
            </a:r>
          </a:p>
          <a:p>
            <a:r>
              <a:rPr lang="en-US" dirty="0" smtClean="0"/>
              <a:t>Cypress Programmable System on-chip (PSOC) – Auxiliary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</a:p>
          <a:p>
            <a:pPr lvl="1"/>
            <a:r>
              <a:rPr lang="en-US" dirty="0" smtClean="0"/>
              <a:t>It is a common issue in a development team to maintain one, updated copy of their project</a:t>
            </a:r>
          </a:p>
          <a:p>
            <a:pPr lvl="1"/>
            <a:r>
              <a:rPr lang="en-US" dirty="0" smtClean="0"/>
              <a:t>In order to make programming as a team easier, all updates to code must be recorded</a:t>
            </a:r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GitHub is a program that will allow us to track versions of our code and sync them all together wherever we are when coding.</a:t>
            </a:r>
          </a:p>
        </p:txBody>
      </p:sp>
    </p:spTree>
    <p:extLst>
      <p:ext uri="{BB962C8B-B14F-4D97-AF65-F5344CB8AC3E}">
        <p14:creationId xmlns:p14="http://schemas.microsoft.com/office/powerpoint/2010/main" val="24211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and add to project</a:t>
            </a:r>
          </a:p>
          <a:p>
            <a:r>
              <a:rPr lang="en-US" dirty="0" smtClean="0"/>
              <a:t>Norms:</a:t>
            </a:r>
          </a:p>
          <a:p>
            <a:pPr lvl="1"/>
            <a:r>
              <a:rPr lang="en-US" b="1" dirty="0" smtClean="0"/>
              <a:t>ALWAYS </a:t>
            </a:r>
            <a:r>
              <a:rPr lang="en-US" dirty="0" smtClean="0"/>
              <a:t>sync the files from GitHub to your local machine </a:t>
            </a:r>
            <a:r>
              <a:rPr lang="en-US" b="1" dirty="0" smtClean="0"/>
              <a:t>BEFORE </a:t>
            </a:r>
            <a:r>
              <a:rPr lang="en-US" dirty="0" smtClean="0"/>
              <a:t>modifying code.</a:t>
            </a:r>
          </a:p>
          <a:p>
            <a:pPr lvl="1"/>
            <a:r>
              <a:rPr lang="en-US" b="1" dirty="0" smtClean="0"/>
              <a:t>ALWAYS</a:t>
            </a:r>
            <a:r>
              <a:rPr lang="en-US" dirty="0"/>
              <a:t> </a:t>
            </a:r>
            <a:r>
              <a:rPr lang="en-US" dirty="0" smtClean="0"/>
              <a:t>record changes when uploading code.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6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 in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Linguistics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programming and </a:t>
            </a:r>
            <a:br>
              <a:rPr lang="en-US" dirty="0" smtClean="0"/>
            </a:br>
            <a:r>
              <a:rPr lang="en-US" dirty="0" smtClean="0"/>
              <a:t>computer science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program conceptualization</a:t>
            </a:r>
          </a:p>
          <a:p>
            <a:r>
              <a:rPr lang="en-US" dirty="0" smtClean="0"/>
              <a:t>Instructions to the computer (function calls, function creation)</a:t>
            </a:r>
          </a:p>
          <a:p>
            <a:r>
              <a:rPr lang="en-US" dirty="0" smtClean="0"/>
              <a:t>Variables and data typing</a:t>
            </a:r>
          </a:p>
          <a:p>
            <a:r>
              <a:rPr lang="en-US" dirty="0" smtClean="0"/>
              <a:t>Object Oriented Programming (classes, methods, properties)</a:t>
            </a:r>
          </a:p>
          <a:p>
            <a:r>
              <a:rPr lang="en-US" dirty="0" smtClean="0"/>
              <a:t>Variable scope and accessing object properties</a:t>
            </a:r>
          </a:p>
          <a:p>
            <a:r>
              <a:rPr lang="en-US" dirty="0" smtClean="0"/>
              <a:t>Conditionals, conditional statements, conditional iterative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program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0783"/>
          </a:xfrm>
        </p:spPr>
        <p:txBody>
          <a:bodyPr>
            <a:normAutofit/>
          </a:bodyPr>
          <a:lstStyle/>
          <a:p>
            <a:r>
              <a:rPr lang="en-US" dirty="0" smtClean="0"/>
              <a:t>A program runs just like we would read a book, one line at a time.</a:t>
            </a:r>
          </a:p>
          <a:p>
            <a:r>
              <a:rPr lang="en-US" dirty="0" smtClean="0"/>
              <a:t>There are three aspects of running a program:</a:t>
            </a:r>
          </a:p>
          <a:p>
            <a:pPr lvl="1"/>
            <a:r>
              <a:rPr lang="en-US" dirty="0" smtClean="0"/>
              <a:t>Semantics – These define the meaning of certain statements in a language. </a:t>
            </a:r>
          </a:p>
          <a:p>
            <a:pPr lvl="2"/>
            <a:r>
              <a:rPr lang="en-US" dirty="0" smtClean="0"/>
              <a:t>“I’m having a friend for dinner,” can mean two different things– this isn’t allowed in CS</a:t>
            </a:r>
          </a:p>
          <a:p>
            <a:pPr lvl="1"/>
            <a:r>
              <a:rPr lang="en-US" dirty="0" smtClean="0"/>
              <a:t>Static Semantics – The meaning of a syntactically correct statement</a:t>
            </a:r>
          </a:p>
          <a:p>
            <a:pPr lvl="2"/>
            <a:r>
              <a:rPr lang="en-US" dirty="0" smtClean="0"/>
              <a:t>“I are big,” this is syntactically correct, but it is not grammatically (or “static semantically”) correct</a:t>
            </a:r>
          </a:p>
          <a:p>
            <a:pPr lvl="1"/>
            <a:r>
              <a:rPr lang="en-US" dirty="0" smtClean="0"/>
              <a:t>Syntax – This defines what a correctly coded program </a:t>
            </a:r>
            <a:r>
              <a:rPr lang="en-US" i="1" dirty="0" smtClean="0"/>
              <a:t>looks</a:t>
            </a:r>
            <a:r>
              <a:rPr lang="en-US" dirty="0" smtClean="0"/>
              <a:t> like in the IDE (e.g. the form of the language: using semicolons at the end of lines and putting curly braces around functions and objects, or the order in which we put statements)</a:t>
            </a:r>
          </a:p>
          <a:p>
            <a:pPr lvl="2"/>
            <a:r>
              <a:rPr lang="en-US" dirty="0" smtClean="0"/>
              <a:t>“hat a had I,” is incorrect syntax; “I had a hat” is correct – The concept is similar in computer science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syntax and semantics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0" y="1693065"/>
            <a:ext cx="10484413" cy="4858630"/>
          </a:xfrm>
        </p:spPr>
      </p:pic>
    </p:spTree>
    <p:extLst>
      <p:ext uri="{BB962C8B-B14F-4D97-AF65-F5344CB8AC3E}">
        <p14:creationId xmlns:p14="http://schemas.microsoft.com/office/powerpoint/2010/main" val="14979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variables as place holders for raw values.</a:t>
            </a:r>
          </a:p>
          <a:p>
            <a:pPr lvl="1"/>
            <a:r>
              <a:rPr lang="en-US" dirty="0" smtClean="0"/>
              <a:t>Variables are useful since we don’t always know what a computation will end up being, so we need to assign the answer to a variable</a:t>
            </a:r>
          </a:p>
          <a:p>
            <a:pPr lvl="1"/>
            <a:r>
              <a:rPr lang="en-US" dirty="0" smtClean="0"/>
              <a:t>They allow us to easily alter values in a program, without having to change every instance of that value</a:t>
            </a:r>
          </a:p>
          <a:p>
            <a:r>
              <a:rPr lang="en-US" dirty="0" smtClean="0"/>
              <a:t>Spelling is key</a:t>
            </a:r>
          </a:p>
          <a:p>
            <a:r>
              <a:rPr lang="en-US" dirty="0" smtClean="0"/>
              <a:t>There are different types of variables</a:t>
            </a:r>
          </a:p>
          <a:p>
            <a:pPr lvl="1"/>
            <a:r>
              <a:rPr lang="en-US" dirty="0" smtClean="0"/>
              <a:t>We have to instantiate a variable by declaring its type, its name, and a default value (in most cases), but we only have to do that once per variable in our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00" y="618518"/>
            <a:ext cx="4022211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1343</TotalTime>
  <Words>1467</Words>
  <Application>Microsoft Office PowerPoint</Application>
  <PresentationFormat>Widescreen</PresentationFormat>
  <Paragraphs>151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Intro to java Programming and Software architecture</vt:lpstr>
      <vt:lpstr>Team organization</vt:lpstr>
      <vt:lpstr>Github and file organization</vt:lpstr>
      <vt:lpstr>More on GitHub</vt:lpstr>
      <vt:lpstr>Computer Programming in JAVA</vt:lpstr>
      <vt:lpstr>Basic Java programming and  computer science concepts</vt:lpstr>
      <vt:lpstr>How does a program run?</vt:lpstr>
      <vt:lpstr>Basic Java syntax and semantics</vt:lpstr>
      <vt:lpstr>Variables and data typing</vt:lpstr>
      <vt:lpstr>Functions</vt:lpstr>
      <vt:lpstr>Object oriented programming (OOPs)</vt:lpstr>
      <vt:lpstr>Variable scope and object Inheritance</vt:lpstr>
      <vt:lpstr>Conditional Statements, calls, iterations</vt:lpstr>
      <vt:lpstr>Programming norms</vt:lpstr>
      <vt:lpstr>Naming Conventions</vt:lpstr>
      <vt:lpstr>Comment conventions</vt:lpstr>
      <vt:lpstr>Debugging / Ease of Change</vt:lpstr>
      <vt:lpstr>Software Architecture</vt:lpstr>
      <vt:lpstr>What is SOFWATE Architecture?</vt:lpstr>
      <vt:lpstr>Basic Architecture example</vt:lpstr>
      <vt:lpstr>Our Software Architecture</vt:lpstr>
      <vt:lpstr>Command Architecture</vt:lpstr>
      <vt:lpstr>Four Components to our programming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Programming and program architecture</dc:title>
  <dc:creator>Jaden Bottemiller</dc:creator>
  <cp:lastModifiedBy>Jaden Bottemiller</cp:lastModifiedBy>
  <cp:revision>50</cp:revision>
  <dcterms:created xsi:type="dcterms:W3CDTF">2014-12-11T19:45:13Z</dcterms:created>
  <dcterms:modified xsi:type="dcterms:W3CDTF">2014-12-13T23:38:38Z</dcterms:modified>
</cp:coreProperties>
</file>