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CD4FB5-CA11-4BAD-B797-8A543671717B}" type="datetimeFigureOut">
              <a:rPr lang="en-US" smtClean="0"/>
              <a:t>16/12/2022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155847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CD4FB5-CA11-4BAD-B797-8A543671717B}" type="datetimeFigureOut">
              <a:rPr lang="en-US" smtClean="0"/>
              <a:t>16/12/2022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379782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CD4FB5-CA11-4BAD-B797-8A543671717B}" type="datetimeFigureOut">
              <a:rPr lang="en-US" smtClean="0"/>
              <a:t>16/12/2022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279016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CD4FB5-CA11-4BAD-B797-8A543671717B}" type="datetimeFigureOut">
              <a:rPr lang="en-US" smtClean="0"/>
              <a:t>16/12/2022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179452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D4FB5-CA11-4BAD-B797-8A543671717B}" type="datetimeFigureOut">
              <a:rPr lang="en-US" smtClean="0"/>
              <a:t>16/12/2022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250609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CD4FB5-CA11-4BAD-B797-8A543671717B}" type="datetimeFigureOut">
              <a:rPr lang="en-US" smtClean="0"/>
              <a:t>16/12/2022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321154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CD4FB5-CA11-4BAD-B797-8A543671717B}" type="datetimeFigureOut">
              <a:rPr lang="en-US" smtClean="0"/>
              <a:t>16/12/2022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24892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CD4FB5-CA11-4BAD-B797-8A543671717B}" type="datetimeFigureOut">
              <a:rPr lang="en-US" smtClean="0"/>
              <a:t>16/12/2022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156898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D4FB5-CA11-4BAD-B797-8A543671717B}" type="datetimeFigureOut">
              <a:rPr lang="en-US" smtClean="0"/>
              <a:t>16/12/2022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21172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CD4FB5-CA11-4BAD-B797-8A543671717B}" type="datetimeFigureOut">
              <a:rPr lang="en-US" smtClean="0"/>
              <a:t>16/12/2022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165072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CD4FB5-CA11-4BAD-B797-8A543671717B}" type="datetimeFigureOut">
              <a:rPr lang="en-US" smtClean="0"/>
              <a:t>16/12/2022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A84E-1A7D-4D53-B6AF-B3E077EF09C3}" type="slidenum">
              <a:rPr lang="en-US" smtClean="0"/>
              <a:t>‹#›</a:t>
            </a:fld>
            <a:endParaRPr lang="en-US"/>
          </a:p>
        </p:txBody>
      </p:sp>
    </p:spTree>
    <p:extLst>
      <p:ext uri="{BB962C8B-B14F-4D97-AF65-F5344CB8AC3E}">
        <p14:creationId xmlns:p14="http://schemas.microsoft.com/office/powerpoint/2010/main" val="232197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D4FB5-CA11-4BAD-B797-8A543671717B}" type="datetimeFigureOut">
              <a:rPr lang="en-US" smtClean="0"/>
              <a:t>16/12/2022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1A84E-1A7D-4D53-B6AF-B3E077EF09C3}" type="slidenum">
              <a:rPr lang="en-US" smtClean="0"/>
              <a:t>‹#›</a:t>
            </a:fld>
            <a:endParaRPr lang="en-US"/>
          </a:p>
        </p:txBody>
      </p:sp>
    </p:spTree>
    <p:extLst>
      <p:ext uri="{BB962C8B-B14F-4D97-AF65-F5344CB8AC3E}">
        <p14:creationId xmlns:p14="http://schemas.microsoft.com/office/powerpoint/2010/main" val="69172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Driver Drowsiness Detection System</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8466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OpenCV Python Tutorial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627" y="365125"/>
            <a:ext cx="10802346" cy="5590832"/>
          </a:xfrm>
          <a:prstGeom prst="rect">
            <a:avLst/>
          </a:prstGeom>
          <a:noFill/>
          <a:ln>
            <a:noFill/>
          </a:ln>
        </p:spPr>
      </p:pic>
    </p:spTree>
    <p:extLst>
      <p:ext uri="{BB962C8B-B14F-4D97-AF65-F5344CB8AC3E}">
        <p14:creationId xmlns:p14="http://schemas.microsoft.com/office/powerpoint/2010/main" val="369674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a:t>First, we create a </a:t>
            </a:r>
            <a:r>
              <a:rPr lang="en-IN" b="1" dirty="0"/>
              <a:t>Cascade Classifier</a:t>
            </a:r>
            <a:r>
              <a:rPr lang="en-IN" dirty="0"/>
              <a:t> object to extract the features of the face as explained earlier. The path to the XML file which contains the face features is the parameter here.</a:t>
            </a:r>
            <a:endParaRPr lang="en-US" dirty="0"/>
          </a:p>
          <a:p>
            <a:r>
              <a:rPr lang="en-IN" dirty="0"/>
              <a:t>The next step would be to read an image with a face on it and convert it into a black and white image using </a:t>
            </a:r>
            <a:r>
              <a:rPr lang="en-IN" b="1" dirty="0"/>
              <a:t>COLOR_BGR2GREY</a:t>
            </a:r>
            <a:r>
              <a:rPr lang="en-IN" dirty="0"/>
              <a:t>.  Followed by this, we search for the coordinates for the image. This is done using </a:t>
            </a:r>
            <a:r>
              <a:rPr lang="en-IN" b="1" dirty="0"/>
              <a:t>detect Multi Scale</a:t>
            </a:r>
            <a:r>
              <a:rPr lang="en-IN" dirty="0"/>
              <a:t>.</a:t>
            </a:r>
            <a:endParaRPr lang="en-US" dirty="0"/>
          </a:p>
          <a:p>
            <a:r>
              <a:rPr lang="en-IN" dirty="0"/>
              <a:t>What coordinates, you ask? It’s the coordinates for the face rectangle. The </a:t>
            </a:r>
            <a:r>
              <a:rPr lang="en-IN" b="1" dirty="0" err="1"/>
              <a:t>scaleFactor</a:t>
            </a:r>
            <a:r>
              <a:rPr lang="en-IN" b="1" dirty="0"/>
              <a:t> </a:t>
            </a:r>
            <a:r>
              <a:rPr lang="en-IN" dirty="0"/>
              <a:t>is used to decrease the shape value by 5% until the face is found. So, on the whole – Smaller the value, greater is the accuracy.</a:t>
            </a:r>
            <a:endParaRPr lang="en-US" dirty="0"/>
          </a:p>
          <a:p>
            <a:r>
              <a:rPr lang="en-IN" dirty="0"/>
              <a:t>Finally, the face is printed on the window.</a:t>
            </a:r>
            <a:endParaRPr lang="en-US" dirty="0"/>
          </a:p>
          <a:p>
            <a:r>
              <a:rPr lang="en-IN" dirty="0"/>
              <a:t>Adding the rectangular face box:</a:t>
            </a:r>
            <a:endParaRPr lang="en-US" b="1" dirty="0"/>
          </a:p>
          <a:p>
            <a:r>
              <a:rPr lang="en-IN" dirty="0"/>
              <a:t>This logic is very simple – As simple as making use of a for loop statement. Check out the following image</a:t>
            </a:r>
            <a:endParaRPr lang="en-US" dirty="0"/>
          </a:p>
          <a:p>
            <a:endParaRPr lang="en-US" dirty="0"/>
          </a:p>
        </p:txBody>
      </p:sp>
    </p:spTree>
    <p:extLst>
      <p:ext uri="{BB962C8B-B14F-4D97-AF65-F5344CB8AC3E}">
        <p14:creationId xmlns:p14="http://schemas.microsoft.com/office/powerpoint/2010/main" val="158713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penCV Python Tutorial - Edureka"/>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72920" y="1748353"/>
            <a:ext cx="10331902" cy="4380598"/>
          </a:xfrm>
          <a:prstGeom prst="rect">
            <a:avLst/>
          </a:prstGeom>
          <a:noFill/>
          <a:ln>
            <a:noFill/>
          </a:ln>
        </p:spPr>
      </p:pic>
    </p:spTree>
    <p:extLst>
      <p:ext uri="{BB962C8B-B14F-4D97-AF65-F5344CB8AC3E}">
        <p14:creationId xmlns:p14="http://schemas.microsoft.com/office/powerpoint/2010/main" val="271297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We define the method to create a rectangle using </a:t>
            </a:r>
            <a:r>
              <a:rPr lang="en-IN" b="1" dirty="0"/>
              <a:t>cv2.rectangle </a:t>
            </a:r>
            <a:r>
              <a:rPr lang="en-IN" dirty="0"/>
              <a:t>by passing parameters such as the image object, RGB values of the box outline and the width of the rectangle.</a:t>
            </a:r>
            <a:endParaRPr lang="en-US" dirty="0"/>
          </a:p>
          <a:p>
            <a:endParaRPr lang="en-US" dirty="0"/>
          </a:p>
        </p:txBody>
      </p:sp>
    </p:spTree>
    <p:extLst>
      <p:ext uri="{BB962C8B-B14F-4D97-AF65-F5344CB8AC3E}">
        <p14:creationId xmlns:p14="http://schemas.microsoft.com/office/powerpoint/2010/main" val="104171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Capturing Video:</a:t>
            </a:r>
            <a:br>
              <a:rPr lang="en-US" b="1" dirty="0"/>
            </a:br>
            <a:endParaRPr lang="en-US" dirty="0"/>
          </a:p>
        </p:txBody>
      </p:sp>
      <p:pic>
        <p:nvPicPr>
          <p:cNvPr id="7" name="Content Placeholder 6" descr="OpenCV Python Tutorial - Edureka"/>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5121" y="1319834"/>
            <a:ext cx="9828738" cy="4553744"/>
          </a:xfrm>
          <a:prstGeom prst="rect">
            <a:avLst/>
          </a:prstGeom>
          <a:noFill/>
          <a:ln>
            <a:noFill/>
          </a:ln>
        </p:spPr>
      </p:pic>
    </p:spTree>
    <p:extLst>
      <p:ext uri="{BB962C8B-B14F-4D97-AF65-F5344CB8AC3E}">
        <p14:creationId xmlns:p14="http://schemas.microsoft.com/office/powerpoint/2010/main" val="295192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t>First, we import the OpenCV library as usual. Next, we have a method called </a:t>
            </a:r>
            <a:r>
              <a:rPr lang="en-IN" b="1" dirty="0"/>
              <a:t>Video Capture </a:t>
            </a:r>
            <a:r>
              <a:rPr lang="en-IN" dirty="0"/>
              <a:t>which is used to create the Video Capture object. This method is used to trigger the camera on the user’s machine. The parameter to this function denotes if the program should make use of the built-in camera or an add-on camera. ‘0’ denotes the built-in camera in this case.</a:t>
            </a:r>
            <a:endParaRPr lang="en-US" dirty="0"/>
          </a:p>
          <a:p>
            <a:r>
              <a:rPr lang="en-IN" dirty="0"/>
              <a:t>And lastly, the </a:t>
            </a:r>
            <a:r>
              <a:rPr lang="en-IN" b="1" dirty="0"/>
              <a:t>release</a:t>
            </a:r>
            <a:r>
              <a:rPr lang="en-IN" dirty="0"/>
              <a:t> method is used to release the camera in a few milliseconds.</a:t>
            </a:r>
            <a:endParaRPr lang="en-US" dirty="0"/>
          </a:p>
          <a:p>
            <a:r>
              <a:rPr lang="en-IN" dirty="0"/>
              <a:t>When you go ahead and type in and try to execute the above code, you will notice that the camera light switches on for a split second and turns off later. Why does this happen?</a:t>
            </a:r>
            <a:endParaRPr lang="en-US" dirty="0"/>
          </a:p>
          <a:p>
            <a:r>
              <a:rPr lang="en-IN" dirty="0"/>
              <a:t>This happens because there is no time delay to keep the camera functional.</a:t>
            </a:r>
            <a:endParaRPr lang="en-US" dirty="0"/>
          </a:p>
          <a:p>
            <a:endParaRPr lang="en-US" dirty="0"/>
          </a:p>
        </p:txBody>
      </p:sp>
    </p:spTree>
    <p:extLst>
      <p:ext uri="{BB962C8B-B14F-4D97-AF65-F5344CB8AC3E}">
        <p14:creationId xmlns:p14="http://schemas.microsoft.com/office/powerpoint/2010/main" val="136101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penCV Python Tutorial - Edureka"/>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83237" y="1776972"/>
            <a:ext cx="9001021" cy="3783569"/>
          </a:xfrm>
          <a:prstGeom prst="rect">
            <a:avLst/>
          </a:prstGeom>
          <a:noFill/>
          <a:ln>
            <a:noFill/>
          </a:ln>
        </p:spPr>
      </p:pic>
    </p:spTree>
    <p:extLst>
      <p:ext uri="{BB962C8B-B14F-4D97-AF65-F5344CB8AC3E}">
        <p14:creationId xmlns:p14="http://schemas.microsoft.com/office/powerpoint/2010/main" val="134178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Looking at the above code, we have a new line called </a:t>
            </a:r>
            <a:r>
              <a:rPr lang="en-IN" b="1" dirty="0" err="1"/>
              <a:t>time.sleep</a:t>
            </a:r>
            <a:r>
              <a:rPr lang="en-IN" b="1" dirty="0"/>
              <a:t>(3)</a:t>
            </a:r>
            <a:r>
              <a:rPr lang="en-IN" dirty="0"/>
              <a:t> – This makes the script to stop for 3 seconds. Do note that the parameter passed is the time in seconds. So, when the code is executed, the webcam will be turned on for 3 seconds.</a:t>
            </a:r>
            <a:endParaRPr lang="en-US" dirty="0"/>
          </a:p>
          <a:p>
            <a:endParaRPr lang="en-US" dirty="0"/>
          </a:p>
        </p:txBody>
      </p:sp>
    </p:spTree>
    <p:extLst>
      <p:ext uri="{BB962C8B-B14F-4D97-AF65-F5344CB8AC3E}">
        <p14:creationId xmlns:p14="http://schemas.microsoft.com/office/powerpoint/2010/main" val="15444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Algorithm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IN" dirty="0"/>
              <a:t>1. Capture the image of the driver from the camera. </a:t>
            </a:r>
            <a:endParaRPr lang="en-US" dirty="0"/>
          </a:p>
          <a:p>
            <a:r>
              <a:rPr lang="en-IN" dirty="0"/>
              <a:t>2. Send the captured image to </a:t>
            </a:r>
            <a:r>
              <a:rPr lang="en-IN" dirty="0" err="1"/>
              <a:t>haar</a:t>
            </a:r>
            <a:r>
              <a:rPr lang="en-IN" dirty="0"/>
              <a:t> cascade file for face detection. </a:t>
            </a:r>
            <a:endParaRPr lang="en-US" dirty="0"/>
          </a:p>
          <a:p>
            <a:r>
              <a:rPr lang="en-IN" dirty="0"/>
              <a:t>3. If the face is detected then crop the image consisting of the face              only. If the driver is distracted then a face might not be detected, so play the buzzer.</a:t>
            </a:r>
            <a:endParaRPr lang="en-US" dirty="0"/>
          </a:p>
          <a:p>
            <a:r>
              <a:rPr lang="en-IN" dirty="0"/>
              <a:t>4. Send the face image to </a:t>
            </a:r>
            <a:r>
              <a:rPr lang="en-IN" dirty="0" err="1"/>
              <a:t>haar</a:t>
            </a:r>
            <a:r>
              <a:rPr lang="en-IN" dirty="0"/>
              <a:t> cascade file for eye detection. </a:t>
            </a:r>
            <a:endParaRPr lang="en-US" dirty="0"/>
          </a:p>
          <a:p>
            <a:r>
              <a:rPr lang="en-IN" dirty="0"/>
              <a:t>5. If the eyes are detected then crop only the eyes and extract the left and right eye from that image. If both eyes are not found, then the driver is looking sideways, so sound the buzzer. </a:t>
            </a:r>
            <a:endParaRPr lang="en-US" dirty="0"/>
          </a:p>
          <a:p>
            <a:r>
              <a:rPr lang="en-IN" dirty="0"/>
              <a:t>6. The cropped eye images are sent to the </a:t>
            </a:r>
            <a:r>
              <a:rPr lang="en-IN" dirty="0" err="1"/>
              <a:t>hough</a:t>
            </a:r>
            <a:r>
              <a:rPr lang="en-IN" dirty="0"/>
              <a:t> transformations for detecting pupils, which will determine whether they are open or closed. </a:t>
            </a:r>
            <a:endParaRPr lang="en-US" dirty="0"/>
          </a:p>
          <a:p>
            <a:r>
              <a:rPr lang="en-IN" dirty="0"/>
              <a:t>7. If they are found to be closed for five continuous frames, then the driver should be alerted by playing the buzzer. </a:t>
            </a:r>
            <a:endParaRPr lang="en-US" dirty="0"/>
          </a:p>
          <a:p>
            <a:r>
              <a:rPr lang="en-IN" dirty="0"/>
              <a:t>8. Cut the 3/4th portion of the face image and send it to </a:t>
            </a:r>
            <a:r>
              <a:rPr lang="en-IN" dirty="0" err="1"/>
              <a:t>haar</a:t>
            </a:r>
            <a:r>
              <a:rPr lang="en-IN" dirty="0"/>
              <a:t> cascade file for mouth detection. </a:t>
            </a:r>
            <a:endParaRPr lang="en-US" dirty="0"/>
          </a:p>
          <a:p>
            <a:r>
              <a:rPr lang="en-IN" dirty="0"/>
              <a:t>9. If the mouth is not detected, it indicates a yawn and so, the driver needs to be alerted by playing the buzzer. </a:t>
            </a:r>
            <a:endParaRPr lang="en-US" dirty="0"/>
          </a:p>
          <a:p>
            <a:r>
              <a:rPr lang="en-IN" dirty="0"/>
              <a:t>10. Repeat the above procedure continuously in a rapid loop as long as the car is moving.</a:t>
            </a:r>
            <a:endParaRPr lang="en-US" dirty="0"/>
          </a:p>
          <a:p>
            <a:endParaRPr lang="en-US" dirty="0"/>
          </a:p>
        </p:txBody>
      </p:sp>
    </p:spTree>
    <p:extLst>
      <p:ext uri="{BB962C8B-B14F-4D97-AF65-F5344CB8AC3E}">
        <p14:creationId xmlns:p14="http://schemas.microsoft.com/office/powerpoint/2010/main" val="1604586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IN" b="1" dirty="0"/>
              <a:t>Advantages</a:t>
            </a:r>
            <a:endParaRPr lang="en-US" dirty="0"/>
          </a:p>
          <a:p>
            <a:pPr lvl="0"/>
            <a:r>
              <a:rPr lang="en-IN" dirty="0"/>
              <a:t>Detects drowsiness.</a:t>
            </a:r>
            <a:endParaRPr lang="en-US" dirty="0"/>
          </a:p>
          <a:p>
            <a:pPr lvl="0"/>
            <a:r>
              <a:rPr lang="en-IN" dirty="0"/>
              <a:t>Decreasing road accidents.</a:t>
            </a:r>
            <a:endParaRPr lang="en-US" dirty="0"/>
          </a:p>
          <a:p>
            <a:pPr lvl="0"/>
            <a:r>
              <a:rPr lang="en-US" dirty="0"/>
              <a:t>System implemented without using database storage.</a:t>
            </a:r>
          </a:p>
          <a:p>
            <a:pPr lvl="0"/>
            <a:r>
              <a:rPr lang="en-US" dirty="0"/>
              <a:t>No wires, cameras ,monitor or other devices are to be attached or aimed at the driver.</a:t>
            </a:r>
          </a:p>
          <a:p>
            <a:pPr lvl="0"/>
            <a:r>
              <a:rPr lang="en-US" dirty="0"/>
              <a:t>Due to the non obstructive nature of these methods they are more practically applicable.</a:t>
            </a:r>
          </a:p>
          <a:p>
            <a:endParaRPr lang="en-US" dirty="0"/>
          </a:p>
        </p:txBody>
      </p:sp>
    </p:spTree>
    <p:extLst>
      <p:ext uri="{BB962C8B-B14F-4D97-AF65-F5344CB8AC3E}">
        <p14:creationId xmlns:p14="http://schemas.microsoft.com/office/powerpoint/2010/main" val="70005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IN" dirty="0"/>
              <a:t> A new approach towards automobile safety and security with autonomous region primarily based automatic automotive system is projected during this conception. We have a tendency to propose 3 distinct however closely connected ideas viz. a Drowsy Driver Detection system and a traffic detection system with external vehicle intrusion dodging primarily based conception. In recent time's automobile fatigue connected crashes have very enlarged. So as to attenuate these problems, we've incorporated driver alert system by watching each the driver's eyes still as sensing still because the driver state of affairs based  primarily based native setting recognition based AI system is projected.</a:t>
            </a:r>
            <a:endParaRPr lang="en-US" dirty="0"/>
          </a:p>
        </p:txBody>
      </p:sp>
    </p:spTree>
    <p:extLst>
      <p:ext uri="{BB962C8B-B14F-4D97-AF65-F5344CB8AC3E}">
        <p14:creationId xmlns:p14="http://schemas.microsoft.com/office/powerpoint/2010/main" val="74894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IN" b="1" dirty="0"/>
              <a:t>Disadvantages</a:t>
            </a:r>
            <a:endParaRPr lang="en-US" dirty="0"/>
          </a:p>
          <a:p>
            <a:r>
              <a:rPr lang="en-IN" b="1" dirty="0"/>
              <a:t> </a:t>
            </a:r>
            <a:endParaRPr lang="en-US" dirty="0"/>
          </a:p>
          <a:p>
            <a:pPr lvl="0"/>
            <a:r>
              <a:rPr lang="en-US" dirty="0"/>
              <a:t>It will not work with people having dark skin.</a:t>
            </a:r>
          </a:p>
          <a:p>
            <a:pPr lvl="0"/>
            <a:r>
              <a:rPr lang="en-US" dirty="0"/>
              <a:t>There should not be any reflective object behind the driver.</a:t>
            </a:r>
          </a:p>
          <a:p>
            <a:pPr lvl="0"/>
            <a:r>
              <a:rPr lang="en-US" dirty="0"/>
              <a:t>This system can be used in factories to alert the workers.</a:t>
            </a:r>
          </a:p>
          <a:p>
            <a:pPr lvl="0"/>
            <a:r>
              <a:rPr lang="en-US" dirty="0"/>
              <a:t>If found drowsy, the alarm system gets activated and the driver is alerted. </a:t>
            </a:r>
          </a:p>
          <a:p>
            <a:pPr lvl="0"/>
            <a:r>
              <a:rPr lang="en-US" dirty="0"/>
              <a:t>If there is any obstacles it is alerted to the driver. </a:t>
            </a:r>
          </a:p>
          <a:p>
            <a:endParaRPr lang="en-US" dirty="0"/>
          </a:p>
        </p:txBody>
      </p:sp>
    </p:spTree>
    <p:extLst>
      <p:ext uri="{BB962C8B-B14F-4D97-AF65-F5344CB8AC3E}">
        <p14:creationId xmlns:p14="http://schemas.microsoft.com/office/powerpoint/2010/main" val="59007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a:t>The driver abnormality monitoring system developed is capable of detecting drowsiness, drunken and reckless behaviours of driver in a short time. The Drowsiness Detection System developed based on eye closure of the driver can differentiate normal eye blink and drowsiness and detect the drowsiness while driving. The proposed system can prevent the accidents due to the sleepiness while driving. The system works well even in case of drivers wearing spectacles and even under low light conditions if the camera delivers better output. Information about the head and eyes position is obtained through various self-developed image processing algorithms. During the monitoring, the system is able to decide if the eyes are opened or closed. When the eyes have been closed for too long, a warning signal is issued. processing judges the driver’s alertness level on the basis of continuous eye closures.</a:t>
            </a:r>
            <a:endParaRPr lang="en-US" dirty="0"/>
          </a:p>
          <a:p>
            <a:pPr algn="just"/>
            <a:r>
              <a:rPr lang="en-IN" dirty="0"/>
              <a:t> </a:t>
            </a:r>
            <a:endParaRPr lang="en-US" dirty="0"/>
          </a:p>
          <a:p>
            <a:pPr algn="just"/>
            <a:endParaRPr lang="en-US" dirty="0"/>
          </a:p>
        </p:txBody>
      </p:sp>
    </p:spTree>
    <p:extLst>
      <p:ext uri="{BB962C8B-B14F-4D97-AF65-F5344CB8AC3E}">
        <p14:creationId xmlns:p14="http://schemas.microsoft.com/office/powerpoint/2010/main" val="36050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Description: C:\Users\ADMIN\Desktop\download im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65125"/>
            <a:ext cx="9805086" cy="5656734"/>
          </a:xfrm>
          <a:prstGeom prst="rect">
            <a:avLst/>
          </a:prstGeom>
          <a:noFill/>
          <a:ln>
            <a:noFill/>
          </a:ln>
        </p:spPr>
      </p:pic>
    </p:spTree>
    <p:extLst>
      <p:ext uri="{BB962C8B-B14F-4D97-AF65-F5344CB8AC3E}">
        <p14:creationId xmlns:p14="http://schemas.microsoft.com/office/powerpoint/2010/main" val="446102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IN" dirty="0"/>
              <a:t>Driver drowsiness detection is a car safety technology which prevents accidents when the driver is getting drowsy. Various studies have suggested that around 20% of all road accidents are fatigue-related, up to 50% on certain roads. Driver fatigue is a significant factor in a large number of vehicle accidents. Recent statistics estimate that annually 1,200 deaths and 76,000 injuries can be attributed to fatigue related crashes. The development of technologies for detecting or preventing drowsiness at the wheel is a major challenge in the field of accident avoidance systems. Because of the hazard that drowsiness presents on the road, methods need to be developed for counteracting its affects. Driver inattention might be the result of a lack of alertness when driving due to driver drowsiness and distraction. Driver distraction occurs when an object or event draws a person’s attention away from the driving task. Unlike driver distraction, driver drowsiness involves no triggering event but, instead, is characterized by a progressive withdrawal of attention from the road and traffic demands. Both driver drowsiness and distraction, however, might have the same effects, i.e., decreased driving performance, longer reaction time, and an increased risk of crash involvement. shows the block diagram of overall system. Based on Acquisition of video from the camera that is in front of driver perform real-time processing of an incoming video stream in order to infer the driver’s level of fatigue if the drowsiness is Estimated then it will give the alert by sensing the eyes.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65424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br>
              <a:rPr lang="en-US" dirty="0"/>
            </a:br>
            <a:endParaRPr lang="en-US" dirty="0"/>
          </a:p>
        </p:txBody>
      </p:sp>
      <p:sp>
        <p:nvSpPr>
          <p:cNvPr id="3" name="Content Placeholder 2"/>
          <p:cNvSpPr>
            <a:spLocks noGrp="1"/>
          </p:cNvSpPr>
          <p:nvPr>
            <p:ph idx="1"/>
          </p:nvPr>
        </p:nvSpPr>
        <p:spPr/>
        <p:txBody>
          <a:bodyPr/>
          <a:lstStyle/>
          <a:p>
            <a:r>
              <a:rPr lang="en-IN" dirty="0"/>
              <a:t>Designing a prototype Drowsiness Detection System which will focus on continuously and accurately monitoring the state of the driver’s eyes in real time to check whether they are open or closed for more than a given period of time.</a:t>
            </a:r>
            <a:endParaRPr lang="en-US" dirty="0"/>
          </a:p>
          <a:p>
            <a:endParaRPr lang="en-US" dirty="0"/>
          </a:p>
        </p:txBody>
      </p:sp>
    </p:spTree>
    <p:extLst>
      <p:ext uri="{BB962C8B-B14F-4D97-AF65-F5344CB8AC3E}">
        <p14:creationId xmlns:p14="http://schemas.microsoft.com/office/powerpoint/2010/main" val="308290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Libraries</a:t>
            </a:r>
            <a:br>
              <a:rPr lang="en-US" dirty="0"/>
            </a:br>
            <a:endParaRPr lang="en-US" dirty="0"/>
          </a:p>
        </p:txBody>
      </p:sp>
      <p:sp>
        <p:nvSpPr>
          <p:cNvPr id="3" name="Content Placeholder 2"/>
          <p:cNvSpPr>
            <a:spLocks noGrp="1"/>
          </p:cNvSpPr>
          <p:nvPr>
            <p:ph idx="1"/>
          </p:nvPr>
        </p:nvSpPr>
        <p:spPr/>
        <p:txBody>
          <a:bodyPr/>
          <a:lstStyle/>
          <a:p>
            <a:pPr lvl="0"/>
            <a:r>
              <a:rPr lang="en-IN" dirty="0"/>
              <a:t>OpenCV- pip install </a:t>
            </a:r>
            <a:endParaRPr lang="en-US" dirty="0"/>
          </a:p>
          <a:p>
            <a:pPr lvl="0"/>
            <a:r>
              <a:rPr lang="en-IN" dirty="0" err="1"/>
              <a:t>opencv</a:t>
            </a:r>
            <a:r>
              <a:rPr lang="en-IN" dirty="0"/>
              <a:t>-python (face and eye detection).</a:t>
            </a:r>
            <a:endParaRPr lang="en-US" dirty="0"/>
          </a:p>
          <a:p>
            <a:pPr lvl="0"/>
            <a:r>
              <a:rPr lang="en-IN" u="sng" dirty="0" err="1"/>
              <a:t>TensorFlow</a:t>
            </a:r>
            <a:r>
              <a:rPr lang="en-IN" dirty="0"/>
              <a:t>- pip install </a:t>
            </a:r>
            <a:r>
              <a:rPr lang="en-IN" dirty="0" err="1"/>
              <a:t>tensorflow</a:t>
            </a:r>
            <a:r>
              <a:rPr lang="en-IN" dirty="0"/>
              <a:t> (</a:t>
            </a:r>
            <a:r>
              <a:rPr lang="en-IN" dirty="0" err="1"/>
              <a:t>keras</a:t>
            </a:r>
            <a:r>
              <a:rPr lang="en-IN" dirty="0"/>
              <a:t> uses </a:t>
            </a:r>
            <a:r>
              <a:rPr lang="en-IN" dirty="0" err="1"/>
              <a:t>TensorFlow</a:t>
            </a:r>
            <a:r>
              <a:rPr lang="en-IN" dirty="0"/>
              <a:t> as backend).</a:t>
            </a:r>
            <a:endParaRPr lang="en-US" dirty="0"/>
          </a:p>
          <a:p>
            <a:pPr lvl="0"/>
            <a:r>
              <a:rPr lang="en-IN" u="sng" dirty="0" err="1"/>
              <a:t>Keras</a:t>
            </a:r>
            <a:r>
              <a:rPr lang="en-IN" dirty="0"/>
              <a:t>- pip install </a:t>
            </a:r>
            <a:r>
              <a:rPr lang="en-IN" dirty="0" err="1"/>
              <a:t>keras</a:t>
            </a:r>
            <a:r>
              <a:rPr lang="en-IN" dirty="0"/>
              <a:t> (to build our classification model).</a:t>
            </a:r>
            <a:endParaRPr lang="en-US" dirty="0"/>
          </a:p>
          <a:p>
            <a:pPr lvl="0"/>
            <a:r>
              <a:rPr lang="en-IN" u="sng" dirty="0" err="1"/>
              <a:t>Pygame</a:t>
            </a:r>
            <a:r>
              <a:rPr lang="en-IN" dirty="0"/>
              <a:t>- pip install </a:t>
            </a:r>
            <a:r>
              <a:rPr lang="en-IN" dirty="0" err="1"/>
              <a:t>pygame</a:t>
            </a:r>
            <a:r>
              <a:rPr lang="en-IN" dirty="0"/>
              <a:t> (to play alarm sound).</a:t>
            </a:r>
            <a:endParaRPr lang="en-US" dirty="0"/>
          </a:p>
          <a:p>
            <a:endParaRPr lang="en-US" dirty="0"/>
          </a:p>
        </p:txBody>
      </p:sp>
    </p:spTree>
    <p:extLst>
      <p:ext uri="{BB962C8B-B14F-4D97-AF65-F5344CB8AC3E}">
        <p14:creationId xmlns:p14="http://schemas.microsoft.com/office/powerpoint/2010/main" val="312087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65125"/>
            <a:ext cx="10653584" cy="5936821"/>
          </a:xfrm>
          <a:prstGeom prst="rect">
            <a:avLst/>
          </a:prstGeom>
          <a:noFill/>
          <a:ln>
            <a:noFill/>
          </a:ln>
        </p:spPr>
      </p:pic>
    </p:spTree>
    <p:extLst>
      <p:ext uri="{BB962C8B-B14F-4D97-AF65-F5344CB8AC3E}">
        <p14:creationId xmlns:p14="http://schemas.microsoft.com/office/powerpoint/2010/main" val="32087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OPENCV</a:t>
            </a:r>
            <a:br>
              <a:rPr lang="en-US" dirty="0"/>
            </a:br>
            <a:r>
              <a:rPr lang="en-IN" dirty="0"/>
              <a:t>What is OpenCV?</a:t>
            </a:r>
            <a:br>
              <a:rPr lang="en-US" dirty="0"/>
            </a:br>
            <a:endParaRPr lang="en-US" dirty="0"/>
          </a:p>
        </p:txBody>
      </p:sp>
      <p:sp>
        <p:nvSpPr>
          <p:cNvPr id="3" name="Content Placeholder 2"/>
          <p:cNvSpPr>
            <a:spLocks noGrp="1"/>
          </p:cNvSpPr>
          <p:nvPr>
            <p:ph idx="1"/>
          </p:nvPr>
        </p:nvSpPr>
        <p:spPr/>
        <p:txBody>
          <a:bodyPr/>
          <a:lstStyle/>
          <a:p>
            <a:r>
              <a:rPr lang="en-IN" dirty="0"/>
              <a:t>OpenCV is a Python open-source library, which is used for computer vision in Artificial intelligence, Machine Learning, face recognition, </a:t>
            </a:r>
            <a:r>
              <a:rPr lang="en-IN" dirty="0" err="1"/>
              <a:t>etc</a:t>
            </a:r>
            <a:endParaRPr lang="en-US" dirty="0"/>
          </a:p>
          <a:p>
            <a:r>
              <a:rPr lang="en-IN" dirty="0"/>
              <a:t>In OpenCV, the CV is an abbreviation form of a computer vision, which is defined as a field of study that helps computers to understand the content of the digital images such as photographs and videos.</a:t>
            </a:r>
            <a:endParaRPr lang="en-US" dirty="0"/>
          </a:p>
          <a:p>
            <a:endParaRPr lang="en-US" dirty="0"/>
          </a:p>
        </p:txBody>
      </p:sp>
    </p:spTree>
    <p:extLst>
      <p:ext uri="{BB962C8B-B14F-4D97-AF65-F5344CB8AC3E}">
        <p14:creationId xmlns:p14="http://schemas.microsoft.com/office/powerpoint/2010/main" val="86954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Face Detection Using OpenCV</a:t>
            </a:r>
            <a:endParaRPr lang="en-US" dirty="0"/>
          </a:p>
        </p:txBody>
      </p:sp>
      <p:sp>
        <p:nvSpPr>
          <p:cNvPr id="3" name="Content Placeholder 2"/>
          <p:cNvSpPr>
            <a:spLocks noGrp="1"/>
          </p:cNvSpPr>
          <p:nvPr>
            <p:ph idx="1"/>
          </p:nvPr>
        </p:nvSpPr>
        <p:spPr/>
        <p:txBody>
          <a:bodyPr>
            <a:normAutofit fontScale="77500" lnSpcReduction="20000"/>
          </a:bodyPr>
          <a:lstStyle/>
          <a:p>
            <a:r>
              <a:rPr lang="en-IN" dirty="0"/>
              <a:t>This seems complex at first but it is very easy. Let me walk you through the entire process and you will feel the same.</a:t>
            </a:r>
            <a:endParaRPr lang="en-US" dirty="0"/>
          </a:p>
          <a:p>
            <a:r>
              <a:rPr lang="en-IN" b="1" dirty="0"/>
              <a:t>Step 1:</a:t>
            </a:r>
            <a:r>
              <a:rPr lang="en-IN" dirty="0"/>
              <a:t> Considering our prerequisites, we will require an image, to begin with. Later we need to create a cascade classifier which will eventually give us the features of the face.</a:t>
            </a:r>
            <a:endParaRPr lang="en-US" dirty="0"/>
          </a:p>
          <a:p>
            <a:r>
              <a:rPr lang="en-IN" b="1" dirty="0"/>
              <a:t>Step 2: </a:t>
            </a:r>
            <a:r>
              <a:rPr lang="en-IN" dirty="0"/>
              <a:t>This step involves making use of OpenCV which will read the image and the features file. So at this point, there are </a:t>
            </a:r>
            <a:r>
              <a:rPr lang="en-IN" dirty="0" err="1"/>
              <a:t>Numpy</a:t>
            </a:r>
            <a:r>
              <a:rPr lang="en-IN" dirty="0"/>
              <a:t> arrays at the primary data points.</a:t>
            </a:r>
            <a:endParaRPr lang="en-US" dirty="0"/>
          </a:p>
          <a:p>
            <a:r>
              <a:rPr lang="en-IN" dirty="0"/>
              <a:t>All we need to do is to search for the row and column values of the face.</a:t>
            </a:r>
            <a:endParaRPr lang="en-US" dirty="0"/>
          </a:p>
          <a:p>
            <a:r>
              <a:rPr lang="en-IN" dirty="0" err="1"/>
              <a:t>Numpy</a:t>
            </a:r>
            <a:r>
              <a:rPr lang="en-IN" dirty="0"/>
              <a:t> and array. This is the array with the face rectangle coordinates.</a:t>
            </a:r>
            <a:endParaRPr lang="en-US" dirty="0"/>
          </a:p>
          <a:p>
            <a:r>
              <a:rPr lang="en-IN" b="1" dirty="0"/>
              <a:t>Step 3:</a:t>
            </a:r>
            <a:r>
              <a:rPr lang="en-IN" dirty="0"/>
              <a:t> This final step involves displaying the image with the rectangular face box.</a:t>
            </a:r>
            <a:endParaRPr lang="en-US" dirty="0"/>
          </a:p>
          <a:p>
            <a:r>
              <a:rPr lang="en-IN" dirty="0"/>
              <a:t>Check out the following image, here I have summarized the 3 steps in the form of an image for easier readability:</a:t>
            </a:r>
            <a:endParaRPr lang="en-US" dirty="0"/>
          </a:p>
          <a:p>
            <a:r>
              <a:rPr lang="en-IN" dirty="0"/>
              <a:t>Pretty straightforward, correct?</a:t>
            </a:r>
            <a:endParaRPr lang="en-US" dirty="0"/>
          </a:p>
          <a:p>
            <a:endParaRPr lang="en-US" dirty="0"/>
          </a:p>
        </p:txBody>
      </p:sp>
    </p:spTree>
    <p:extLst>
      <p:ext uri="{BB962C8B-B14F-4D97-AF65-F5344CB8AC3E}">
        <p14:creationId xmlns:p14="http://schemas.microsoft.com/office/powerpoint/2010/main" val="485792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1635</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Driver Drowsiness Detection System </vt:lpstr>
      <vt:lpstr>Introduction</vt:lpstr>
      <vt:lpstr>PowerPoint Presentation</vt:lpstr>
      <vt:lpstr>PowerPoint Presentation</vt:lpstr>
      <vt:lpstr>Problem Statement </vt:lpstr>
      <vt:lpstr>Python Libraries </vt:lpstr>
      <vt:lpstr>PowerPoint Presentation</vt:lpstr>
      <vt:lpstr>OPENCV What is OpenCV? </vt:lpstr>
      <vt:lpstr>Face Detection Using OpenCV</vt:lpstr>
      <vt:lpstr>PowerPoint Presentation</vt:lpstr>
      <vt:lpstr>PowerPoint Presentation</vt:lpstr>
      <vt:lpstr>PowerPoint Presentation</vt:lpstr>
      <vt:lpstr>PowerPoint Presentation</vt:lpstr>
      <vt:lpstr>Capturing Video: </vt:lpstr>
      <vt:lpstr>PowerPoint Presentation</vt:lpstr>
      <vt:lpstr>PowerPoint Presentation</vt:lpstr>
      <vt:lpstr>PowerPoint Presentation</vt:lpstr>
      <vt:lpstr>Algorithm : </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Satish Pawale</dc:creator>
  <cp:lastModifiedBy>Satish Pawale</cp:lastModifiedBy>
  <cp:revision>3</cp:revision>
  <dcterms:created xsi:type="dcterms:W3CDTF">2020-09-30T16:37:35Z</dcterms:created>
  <dcterms:modified xsi:type="dcterms:W3CDTF">2022-12-15T19:48:54Z</dcterms:modified>
</cp:coreProperties>
</file>