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66" r:id="rId15"/>
    <p:sldId id="267" r:id="rId16"/>
    <p:sldId id="282" r:id="rId17"/>
    <p:sldId id="268" r:id="rId18"/>
    <p:sldId id="279" r:id="rId19"/>
    <p:sldId id="277" r:id="rId20"/>
    <p:sldId id="278" r:id="rId21"/>
    <p:sldId id="280" r:id="rId22"/>
    <p:sldId id="274" r:id="rId23"/>
    <p:sldId id="275" r:id="rId24"/>
    <p:sldId id="276" r:id="rId25"/>
    <p:sldId id="283" r:id="rId26"/>
    <p:sldId id="281"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5D5F-7971-4B95-A9BB-AFDE4829C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CE718-1F07-456B-A698-7A6E709244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DF0F5-7B42-4AE9-A40A-C7E68A0E9A57}"/>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5" name="Footer Placeholder 4">
            <a:extLst>
              <a:ext uri="{FF2B5EF4-FFF2-40B4-BE49-F238E27FC236}">
                <a16:creationId xmlns:a16="http://schemas.microsoft.com/office/drawing/2014/main" id="{03E3A9E0-F9E9-42E7-97E2-0137FD904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D3A5B-211A-4D93-B223-DE60FF068763}"/>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112917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4242-D88A-4B99-B7B3-807395FB0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95B2C3-C2AF-4C1B-A5E7-07FB81A9D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8E8C4-4522-40D2-92FE-361B2346F13B}"/>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5" name="Footer Placeholder 4">
            <a:extLst>
              <a:ext uri="{FF2B5EF4-FFF2-40B4-BE49-F238E27FC236}">
                <a16:creationId xmlns:a16="http://schemas.microsoft.com/office/drawing/2014/main" id="{D47007FD-9BCF-43B9-B779-8007E1D3A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651A5-E364-4265-9E02-D0A943FFB4D8}"/>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238418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F937E0-AD18-4971-BC6B-3BB7D6A7EE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5DBD16-5547-4963-8673-77E4A6A47B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D79D4-BE4E-48B1-8D76-B8823B34F5E7}"/>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5" name="Footer Placeholder 4">
            <a:extLst>
              <a:ext uri="{FF2B5EF4-FFF2-40B4-BE49-F238E27FC236}">
                <a16:creationId xmlns:a16="http://schemas.microsoft.com/office/drawing/2014/main" id="{372466E2-3A64-4C84-BFA1-4092A89EE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D8C69-989E-4F85-B922-0CCB90622EC7}"/>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32691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A130-1978-431C-ADE3-0906EC1FC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98A9BF-0C33-45D0-85EC-21A9F88FD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E5FEB-658A-4785-8F43-7E30E3B0FF64}"/>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5" name="Footer Placeholder 4">
            <a:extLst>
              <a:ext uri="{FF2B5EF4-FFF2-40B4-BE49-F238E27FC236}">
                <a16:creationId xmlns:a16="http://schemas.microsoft.com/office/drawing/2014/main" id="{318A3F7C-0755-4AF4-8A28-A1FC7E74A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24B03-39B0-4931-B879-3F6001026A9E}"/>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237092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F00E-F323-49E3-ADF9-2FB9C7FCB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562DA-91A0-448B-A966-BF4125165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EE1628-5FBE-4AF1-B02A-10A6F2E0A527}"/>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5" name="Footer Placeholder 4">
            <a:extLst>
              <a:ext uri="{FF2B5EF4-FFF2-40B4-BE49-F238E27FC236}">
                <a16:creationId xmlns:a16="http://schemas.microsoft.com/office/drawing/2014/main" id="{7539C93C-ABD1-4C5F-868B-EAD25127D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27A99-6599-4938-87AB-7C45B0CC509D}"/>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207809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8699-C10C-4F01-AA51-CDB6160CF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FF2E7-7E1A-4950-AB7A-68DC8AD6AD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8765DA-F995-48EE-987B-7B1F03EFFB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7472D-01C8-43BC-B1D2-97C57A486815}"/>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6" name="Footer Placeholder 5">
            <a:extLst>
              <a:ext uri="{FF2B5EF4-FFF2-40B4-BE49-F238E27FC236}">
                <a16:creationId xmlns:a16="http://schemas.microsoft.com/office/drawing/2014/main" id="{21C6CAF4-BAFC-4FD2-ABEF-4D68790A3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A20FC-E0AD-4AAC-BCCA-4CC182951F50}"/>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12065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11FA-3280-4A56-AE63-4FECEFB569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246A53-35E1-4683-B64E-0FD2F6B6C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65A815-EF65-4A3F-B1FB-2355E6AB50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80BF92-D299-4DC7-8A85-8D5B38E04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F7F8B-FE20-4BEC-867F-451C7D9B81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7C6E56-90A8-4762-8604-3CD3653F677E}"/>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8" name="Footer Placeholder 7">
            <a:extLst>
              <a:ext uri="{FF2B5EF4-FFF2-40B4-BE49-F238E27FC236}">
                <a16:creationId xmlns:a16="http://schemas.microsoft.com/office/drawing/2014/main" id="{78D3C3F6-AA1D-43CE-8556-A54417D05E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6C306-38B3-4071-A509-AD3F0C1C38D5}"/>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89041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9F4D-03A2-427A-BC99-F9F9FF81B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EEF170-3488-444F-A681-22616B5EAD9F}"/>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4" name="Footer Placeholder 3">
            <a:extLst>
              <a:ext uri="{FF2B5EF4-FFF2-40B4-BE49-F238E27FC236}">
                <a16:creationId xmlns:a16="http://schemas.microsoft.com/office/drawing/2014/main" id="{1157ACFD-A122-4BBD-9CBD-1303B74A04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B094C-3FCE-425F-9CAA-7B05A4670844}"/>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187443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3E95-0D8B-42B9-956A-8DC5BBCBC7EB}"/>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3" name="Footer Placeholder 2">
            <a:extLst>
              <a:ext uri="{FF2B5EF4-FFF2-40B4-BE49-F238E27FC236}">
                <a16:creationId xmlns:a16="http://schemas.microsoft.com/office/drawing/2014/main" id="{64E23E69-6B94-47E3-AA99-F749251FBC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2D208-93DE-489F-A2C7-64532E77A927}"/>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22806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3BAE-21EA-49AA-BBE1-0D7824B08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E0CADA-D59C-484D-800B-2BC91AB078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3AA1D-CE35-49E0-97B4-84E360923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AAB1A-3149-4ED1-9F32-848FF606B9B4}"/>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6" name="Footer Placeholder 5">
            <a:extLst>
              <a:ext uri="{FF2B5EF4-FFF2-40B4-BE49-F238E27FC236}">
                <a16:creationId xmlns:a16="http://schemas.microsoft.com/office/drawing/2014/main" id="{B59DEFB2-F84A-4D13-A179-3DB910492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E5078-979E-4A66-8DF9-7C3AA4E50649}"/>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63979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ADFC-539D-41F0-A4B2-E602931B6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F01836-324C-4D5E-A8B8-1B5B5CA67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606992-3B13-4DA3-B147-EB77F2999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5EC0E-B842-4B3D-A525-F5074A2F9EF0}"/>
              </a:ext>
            </a:extLst>
          </p:cNvPr>
          <p:cNvSpPr>
            <a:spLocks noGrp="1"/>
          </p:cNvSpPr>
          <p:nvPr>
            <p:ph type="dt" sz="half" idx="10"/>
          </p:nvPr>
        </p:nvSpPr>
        <p:spPr/>
        <p:txBody>
          <a:bodyPr/>
          <a:lstStyle/>
          <a:p>
            <a:fld id="{8F26CB6D-755E-4D19-BD4D-000B6B41D1D1}" type="datetimeFigureOut">
              <a:rPr lang="en-US" smtClean="0"/>
              <a:t>16/12/2022</a:t>
            </a:fld>
            <a:endParaRPr lang="en-US"/>
          </a:p>
        </p:txBody>
      </p:sp>
      <p:sp>
        <p:nvSpPr>
          <p:cNvPr id="6" name="Footer Placeholder 5">
            <a:extLst>
              <a:ext uri="{FF2B5EF4-FFF2-40B4-BE49-F238E27FC236}">
                <a16:creationId xmlns:a16="http://schemas.microsoft.com/office/drawing/2014/main" id="{2C35DEF1-05AC-4845-AE7B-11811A87B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DD290-5F13-42E4-9E66-089D180D5A83}"/>
              </a:ext>
            </a:extLst>
          </p:cNvPr>
          <p:cNvSpPr>
            <a:spLocks noGrp="1"/>
          </p:cNvSpPr>
          <p:nvPr>
            <p:ph type="sldNum" sz="quarter" idx="12"/>
          </p:nvPr>
        </p:nvSpPr>
        <p:spPr/>
        <p:txBody>
          <a:bodyPr/>
          <a:lstStyle/>
          <a:p>
            <a:fld id="{4A69077C-2889-4415-9212-B27834419757}" type="slidenum">
              <a:rPr lang="en-US" smtClean="0"/>
              <a:t>‹#›</a:t>
            </a:fld>
            <a:endParaRPr lang="en-US"/>
          </a:p>
        </p:txBody>
      </p:sp>
    </p:spTree>
    <p:extLst>
      <p:ext uri="{BB962C8B-B14F-4D97-AF65-F5344CB8AC3E}">
        <p14:creationId xmlns:p14="http://schemas.microsoft.com/office/powerpoint/2010/main" val="246521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B9404-F2E5-4ED4-94E2-379736FB30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FAC50-F897-4A9D-BA12-245D62D0B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22FF0-244C-42F3-B878-F6F296715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6CB6D-755E-4D19-BD4D-000B6B41D1D1}" type="datetimeFigureOut">
              <a:rPr lang="en-US" smtClean="0"/>
              <a:t>16/12/2022</a:t>
            </a:fld>
            <a:endParaRPr lang="en-US"/>
          </a:p>
        </p:txBody>
      </p:sp>
      <p:sp>
        <p:nvSpPr>
          <p:cNvPr id="5" name="Footer Placeholder 4">
            <a:extLst>
              <a:ext uri="{FF2B5EF4-FFF2-40B4-BE49-F238E27FC236}">
                <a16:creationId xmlns:a16="http://schemas.microsoft.com/office/drawing/2014/main" id="{F6DFE4A0-E98A-4C1A-BA81-65A25FFAD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039374-F371-4F9C-9C4C-6304B47A5F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9077C-2889-4415-9212-B27834419757}" type="slidenum">
              <a:rPr lang="en-US" smtClean="0"/>
              <a:t>‹#›</a:t>
            </a:fld>
            <a:endParaRPr lang="en-US"/>
          </a:p>
        </p:txBody>
      </p:sp>
    </p:spTree>
    <p:extLst>
      <p:ext uri="{BB962C8B-B14F-4D97-AF65-F5344CB8AC3E}">
        <p14:creationId xmlns:p14="http://schemas.microsoft.com/office/powerpoint/2010/main" val="4106218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rduino.cc/en/Main/Produc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rduino.cc/en/Main/Standalon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89" y="0"/>
            <a:ext cx="11966527" cy="4558352"/>
          </a:xfrm>
          <a:prstGeom prst="rect">
            <a:avLst/>
          </a:prstGeom>
        </p:spPr>
      </p:pic>
      <p:sp>
        <p:nvSpPr>
          <p:cNvPr id="2" name="Title 1">
            <a:extLst>
              <a:ext uri="{FF2B5EF4-FFF2-40B4-BE49-F238E27FC236}">
                <a16:creationId xmlns:a16="http://schemas.microsoft.com/office/drawing/2014/main" id="{A68C3A45-239F-4675-B668-ADAF2CBC6E57}"/>
              </a:ext>
            </a:extLst>
          </p:cNvPr>
          <p:cNvSpPr>
            <a:spLocks noGrp="1"/>
          </p:cNvSpPr>
          <p:nvPr>
            <p:ph type="ctrTitle"/>
          </p:nvPr>
        </p:nvSpPr>
        <p:spPr>
          <a:xfrm>
            <a:off x="495868" y="3770029"/>
            <a:ext cx="10144836" cy="2387600"/>
          </a:xfrm>
        </p:spPr>
        <p:txBody>
          <a:bodyPr>
            <a:normAutofit fontScale="90000"/>
          </a:bodyPr>
          <a:lstStyle/>
          <a:p>
            <a:r>
              <a:rPr lang="en-US" b="1" dirty="0">
                <a:solidFill>
                  <a:srgbClr val="FF0000"/>
                </a:solidFill>
              </a:rPr>
              <a:t>Transformer based Shock Prevent and control system using IoT</a:t>
            </a:r>
            <a:endParaRPr lang="en-US" dirty="0">
              <a:solidFill>
                <a:srgbClr val="FF0000"/>
              </a:solidFill>
            </a:endParaRPr>
          </a:p>
        </p:txBody>
      </p:sp>
    </p:spTree>
    <p:extLst>
      <p:ext uri="{BB962C8B-B14F-4D97-AF65-F5344CB8AC3E}">
        <p14:creationId xmlns:p14="http://schemas.microsoft.com/office/powerpoint/2010/main" val="41861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Arduino?</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Arduino is an open-source electronics platform based on easy-to-use hardware and software. </a:t>
            </a:r>
          </a:p>
          <a:p>
            <a:pPr algn="just"/>
            <a:r>
              <a:rPr lang="en-US" dirty="0">
                <a:latin typeface="Times New Roman" panose="02020603050405020304" pitchFamily="18" charset="0"/>
                <a:cs typeface="Times New Roman" panose="02020603050405020304" pitchFamily="18" charset="0"/>
                <a:hlinkClick r:id="rId2"/>
              </a:rPr>
              <a:t>Arduino boards</a:t>
            </a:r>
            <a:r>
              <a:rPr lang="en-US" dirty="0">
                <a:latin typeface="Times New Roman" panose="02020603050405020304" pitchFamily="18" charset="0"/>
                <a:cs typeface="Times New Roman" panose="02020603050405020304" pitchFamily="18" charset="0"/>
              </a:rPr>
              <a:t> are able to read inputs - light on a sensor, a finger on a button, or a Twitter message - and turn it into an output - activating a motor, turning on an LED, publishing something online. </a:t>
            </a:r>
          </a:p>
          <a:p>
            <a:pPr algn="just"/>
            <a:r>
              <a:rPr lang="en-US" dirty="0">
                <a:latin typeface="Times New Roman" panose="02020603050405020304" pitchFamily="18" charset="0"/>
                <a:cs typeface="Times New Roman" panose="02020603050405020304" pitchFamily="18" charset="0"/>
              </a:rPr>
              <a:t>You can tell your board what to do by sending a set of instructions to the microcontroller on the board.</a:t>
            </a:r>
          </a:p>
        </p:txBody>
      </p:sp>
    </p:spTree>
    <p:extLst>
      <p:ext uri="{BB962C8B-B14F-4D97-AF65-F5344CB8AC3E}">
        <p14:creationId xmlns:p14="http://schemas.microsoft.com/office/powerpoint/2010/main" val="88843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Its simple and accessible user experience, Arduino has been used in thousands of different projects and applications.</a:t>
            </a:r>
          </a:p>
          <a:p>
            <a:pPr algn="just"/>
            <a:r>
              <a:rPr lang="en-US" dirty="0">
                <a:latin typeface="Times New Roman" panose="02020603050405020304" pitchFamily="18" charset="0"/>
                <a:cs typeface="Times New Roman" panose="02020603050405020304" pitchFamily="18" charset="0"/>
              </a:rPr>
              <a:t> The Arduino software is easy-to-use for beginners, yet flexible enough for advanced users.</a:t>
            </a:r>
          </a:p>
          <a:p>
            <a:pPr algn="just"/>
            <a:r>
              <a:rPr lang="en-US" dirty="0">
                <a:latin typeface="Times New Roman" panose="02020603050405020304" pitchFamily="18" charset="0"/>
                <a:cs typeface="Times New Roman" panose="02020603050405020304" pitchFamily="18" charset="0"/>
              </a:rPr>
              <a:t> It runs on Mac, Windows, and Linux. Teachers and students use it to build low cost scientific instruments, to prove chemistry and physics principles, or to get started with programming and robotics. </a:t>
            </a:r>
          </a:p>
          <a:p>
            <a:pPr algn="just"/>
            <a:r>
              <a:rPr lang="en-US" dirty="0">
                <a:latin typeface="Times New Roman" panose="02020603050405020304" pitchFamily="18" charset="0"/>
                <a:cs typeface="Times New Roman" panose="02020603050405020304" pitchFamily="18" charset="0"/>
              </a:rPr>
              <a:t>Designers and architects build interactive prototypes, musicians and artists use it for installations and to experiment with new musical instruments. Makers, of course, use it to build many of the projects exhibited at the Maker Faire, for example. </a:t>
            </a:r>
          </a:p>
          <a:p>
            <a:pPr algn="just"/>
            <a:r>
              <a:rPr lang="en-US" dirty="0">
                <a:latin typeface="Times New Roman" panose="02020603050405020304" pitchFamily="18" charset="0"/>
                <a:cs typeface="Times New Roman" panose="02020603050405020304" pitchFamily="18" charset="0"/>
              </a:rPr>
              <a:t>Arduino is a key tool to learn new things. Anyone - children, hobbyists, artists, programmers - can start tinkering just following the step by step instructions of a kit, or sharing ideas online with other members of the Arduino community.</a:t>
            </a:r>
          </a:p>
        </p:txBody>
      </p:sp>
    </p:spTree>
    <p:extLst>
      <p:ext uri="{BB962C8B-B14F-4D97-AF65-F5344CB8AC3E}">
        <p14:creationId xmlns:p14="http://schemas.microsoft.com/office/powerpoint/2010/main" val="181266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a:xfrm>
            <a:off x="838200" y="1265128"/>
            <a:ext cx="10515600" cy="5361139"/>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Inexpensive - Arduino boards are relatively inexpensive compared to other microcontroller platforms. The least expensive version of the Arduino module can be assembled by hand, and even the pre-assembled Arduino modules cost less than $50</a:t>
            </a:r>
          </a:p>
          <a:p>
            <a:pPr algn="just"/>
            <a:r>
              <a:rPr lang="en-US" dirty="0">
                <a:latin typeface="Times New Roman" panose="02020603050405020304" pitchFamily="18" charset="0"/>
                <a:cs typeface="Times New Roman" panose="02020603050405020304" pitchFamily="18" charset="0"/>
              </a:rPr>
              <a:t>Cross-platform - The Arduino Software (IDE) runs on Windows, Macintosh OSX, and Linux operating systems. Most microcontroller systems are limited to Windows.</a:t>
            </a:r>
          </a:p>
          <a:p>
            <a:pPr algn="just"/>
            <a:r>
              <a:rPr lang="en-US" dirty="0">
                <a:latin typeface="Times New Roman" panose="02020603050405020304" pitchFamily="18" charset="0"/>
                <a:cs typeface="Times New Roman" panose="02020603050405020304" pitchFamily="18" charset="0"/>
              </a:rPr>
              <a:t>Simple, clear programming environment - The Arduino Software (IDE) is easy-to-use for beginners, yet flexible enough for advanced users to take advantage of as well. For teachers, it's conveniently based on the Processing programming environment, so students learning to program in that environment will be familiar with how the Arduino IDE works.</a:t>
            </a:r>
          </a:p>
          <a:p>
            <a:pPr algn="just"/>
            <a:r>
              <a:rPr lang="en-US" dirty="0">
                <a:latin typeface="Times New Roman" panose="02020603050405020304" pitchFamily="18" charset="0"/>
                <a:cs typeface="Times New Roman" panose="02020603050405020304" pitchFamily="18" charset="0"/>
              </a:rPr>
              <a:t>Open source and extensible software - The Arduino software is published as open source tools, available for extension by experienced programmers. The language can be expanded through C++ libraries, and people wanting to understand the technical details can make the leap from Arduino to the AVR C programming language on which it's based. Similarly, you can add AVR-C code directly into your Arduino programs if you want to.</a:t>
            </a:r>
          </a:p>
          <a:p>
            <a:pPr algn="just"/>
            <a:r>
              <a:rPr lang="en-US" dirty="0">
                <a:latin typeface="Times New Roman" panose="02020603050405020304" pitchFamily="18" charset="0"/>
                <a:cs typeface="Times New Roman" panose="02020603050405020304" pitchFamily="18" charset="0"/>
              </a:rPr>
              <a:t>Open source and extensible hardware - The plans of the Arduino boards are published under a Creative Commons license, so experienced circuit designers can make their own version of the module, extending it and improving it. Even relatively inexperienced users can build the </a:t>
            </a:r>
            <a:r>
              <a:rPr lang="en-US" dirty="0">
                <a:latin typeface="Times New Roman" panose="02020603050405020304" pitchFamily="18" charset="0"/>
                <a:cs typeface="Times New Roman" panose="02020603050405020304" pitchFamily="18" charset="0"/>
                <a:hlinkClick r:id="rId2"/>
              </a:rPr>
              <a:t>breadboard version of the module</a:t>
            </a:r>
            <a:r>
              <a:rPr lang="en-US" dirty="0">
                <a:latin typeface="Times New Roman" panose="02020603050405020304" pitchFamily="18" charset="0"/>
                <a:cs typeface="Times New Roman" panose="02020603050405020304" pitchFamily="18" charset="0"/>
              </a:rPr>
              <a:t> in order to understand how it works and save money.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74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285" y="275572"/>
            <a:ext cx="8329808" cy="5885487"/>
          </a:xfrm>
        </p:spPr>
      </p:pic>
    </p:spTree>
    <p:extLst>
      <p:ext uri="{BB962C8B-B14F-4D97-AF65-F5344CB8AC3E}">
        <p14:creationId xmlns:p14="http://schemas.microsoft.com/office/powerpoint/2010/main" val="125235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1617B-2E69-4534-B2A6-8B0DA1CBFF57}"/>
              </a:ext>
            </a:extLst>
          </p:cNvPr>
          <p:cNvSpPr>
            <a:spLocks noGrp="1"/>
          </p:cNvSpPr>
          <p:nvPr>
            <p:ph idx="1"/>
          </p:nvPr>
        </p:nvSpPr>
        <p:spPr>
          <a:xfrm>
            <a:off x="838200" y="556054"/>
            <a:ext cx="10515600" cy="5620909"/>
          </a:xfrm>
        </p:spPr>
        <p:txBody>
          <a:bodyPr/>
          <a:lstStyle/>
          <a:p>
            <a:pPr marL="0" indent="0">
              <a:buNone/>
            </a:pPr>
            <a:r>
              <a:rPr lang="en-US" dirty="0"/>
              <a:t>3. LM35:</a:t>
            </a:r>
          </a:p>
          <a:p>
            <a:r>
              <a:rPr lang="en-US" dirty="0"/>
              <a:t>LM35 is a temperature sensor which can measure temperature in the range of -55°C to 150°C.</a:t>
            </a:r>
          </a:p>
          <a:p>
            <a:r>
              <a:rPr lang="en-US" dirty="0"/>
              <a:t>It is a 3-terminal device that provides analog voltage proportional to the temperature. Higher the temperature, higher is the output voltage.</a:t>
            </a:r>
          </a:p>
          <a:p>
            <a:r>
              <a:rPr lang="en-US" dirty="0"/>
              <a:t>The output analog voltage can be converted to digital form using ADC so that a microcontroller can process it.</a:t>
            </a:r>
          </a:p>
          <a:p>
            <a:endParaRPr lang="en-US" dirty="0"/>
          </a:p>
        </p:txBody>
      </p:sp>
    </p:spTree>
    <p:extLst>
      <p:ext uri="{BB962C8B-B14F-4D97-AF65-F5344CB8AC3E}">
        <p14:creationId xmlns:p14="http://schemas.microsoft.com/office/powerpoint/2010/main" val="1775767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260BC-97BF-47C6-AF6F-EE08A37E6C63}"/>
              </a:ext>
            </a:extLst>
          </p:cNvPr>
          <p:cNvSpPr>
            <a:spLocks noGrp="1"/>
          </p:cNvSpPr>
          <p:nvPr>
            <p:ph idx="1"/>
          </p:nvPr>
        </p:nvSpPr>
        <p:spPr>
          <a:xfrm>
            <a:off x="838200" y="556054"/>
            <a:ext cx="10515600" cy="5620909"/>
          </a:xfrm>
        </p:spPr>
        <p:txBody>
          <a:bodyPr>
            <a:normAutofit fontScale="70000" lnSpcReduction="20000"/>
          </a:bodyPr>
          <a:lstStyle/>
          <a:p>
            <a:pPr marL="0" indent="0" algn="just">
              <a:buNone/>
            </a:pPr>
            <a:r>
              <a:rPr lang="en-US" dirty="0"/>
              <a:t>4. Voltage Sensor:</a:t>
            </a:r>
          </a:p>
          <a:p>
            <a:r>
              <a:rPr lang="en-US" dirty="0"/>
              <a:t>A voltage sensor is a sensor is used to calculate and monitor the amount of voltage in an object. Voltage sensors can determine both the AC voltage or DC voltage level. The input of this sensor can be the voltage whereas the output is the switches, analog voltage signal, a current signal, an audible signal, etc.</a:t>
            </a:r>
          </a:p>
          <a:p>
            <a:r>
              <a:rPr lang="en-US" dirty="0"/>
              <a:t>Sensors are basically a device which can sense or identify and react to certain types of electrical or some optical signals. Implementation of voltage sensor and current sensor techniques have become an excellent choice to the conventional current and voltage measurement methods.</a:t>
            </a:r>
          </a:p>
          <a:p>
            <a:r>
              <a:rPr lang="en-US" dirty="0"/>
              <a:t>The Voltage Sensor is a simple module that can used with Arduino (or any other microcontroller with input tolerance of 5V) to measure external voltages that are greater than its maximum acceptable value i.e. 5V in case of Arduino.</a:t>
            </a:r>
          </a:p>
          <a:p>
            <a:r>
              <a:rPr lang="en-US" dirty="0"/>
              <a:t>Before going into the details of the Voltage Sensor like its functionality and schematic, let me give you an overview of the available Pins of the Voltage Sensor Module.</a:t>
            </a:r>
          </a:p>
          <a:p>
            <a:r>
              <a:rPr lang="en-US" dirty="0"/>
              <a:t>Basically, a 25V Voltage Sensor, like the one used here, has 5 pins in total. Two of them are on the two-pin screw terminal and three are male header pins.</a:t>
            </a:r>
          </a:p>
          <a:p>
            <a:r>
              <a:rPr lang="en-US" dirty="0"/>
              <a:t>The Screw Terminal pins are marked as VCC and GND and they must be connected to the external source of voltage i.e. the voltage that needs to be measured.</a:t>
            </a:r>
          </a:p>
          <a:p>
            <a:r>
              <a:rPr lang="en-US" dirty="0"/>
              <a:t>Coming to the three male headers, they are marked as S, + and –. The S pin is the “Sense” pin and it must be connected to the Analog Input of the Arduino. The “–” pin must be connected to the GND of the Arduino. The pin marked as “+” is not connected to anything (it is an N/C Pin).</a:t>
            </a:r>
          </a:p>
        </p:txBody>
      </p:sp>
    </p:spTree>
    <p:extLst>
      <p:ext uri="{BB962C8B-B14F-4D97-AF65-F5344CB8AC3E}">
        <p14:creationId xmlns:p14="http://schemas.microsoft.com/office/powerpoint/2010/main" val="406665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nterfacing Voltage Sensor with Arduino Circuit Diagra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365125"/>
            <a:ext cx="11393606" cy="6213096"/>
          </a:xfrm>
          <a:prstGeom prst="rect">
            <a:avLst/>
          </a:prstGeom>
          <a:noFill/>
          <a:ln>
            <a:noFill/>
          </a:ln>
        </p:spPr>
      </p:pic>
    </p:spTree>
    <p:extLst>
      <p:ext uri="{BB962C8B-B14F-4D97-AF65-F5344CB8AC3E}">
        <p14:creationId xmlns:p14="http://schemas.microsoft.com/office/powerpoint/2010/main" val="324814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1C99F-A41D-4C3B-A665-52636F026997}"/>
              </a:ext>
            </a:extLst>
          </p:cNvPr>
          <p:cNvSpPr>
            <a:spLocks noGrp="1"/>
          </p:cNvSpPr>
          <p:nvPr>
            <p:ph idx="1"/>
          </p:nvPr>
        </p:nvSpPr>
        <p:spPr>
          <a:xfrm>
            <a:off x="838200" y="568411"/>
            <a:ext cx="10515600" cy="5608552"/>
          </a:xfrm>
        </p:spPr>
        <p:txBody>
          <a:bodyPr>
            <a:normAutofit fontScale="85000" lnSpcReduction="20000"/>
          </a:bodyPr>
          <a:lstStyle/>
          <a:p>
            <a:pPr marL="0" indent="0">
              <a:buNone/>
            </a:pPr>
            <a:r>
              <a:rPr lang="en-US" dirty="0"/>
              <a:t>5. 5V Relay:</a:t>
            </a:r>
          </a:p>
          <a:p>
            <a:r>
              <a:rPr lang="en-US" dirty="0"/>
              <a:t>The relay has two different types of electrical contacts inside – normally open (NO) and normally closed (NC). The one you use will depend on whether you want the 5V signal to turn the switch on or turn the switch off. The 120-240V supply current enters the relay at the common (C) terminal in both configurations. To use the normally open contacts, use the NO terminal. To use the normally closed contacts, use the NC terminal.</a:t>
            </a:r>
          </a:p>
          <a:p>
            <a:r>
              <a:rPr lang="en-US" dirty="0"/>
              <a:t>NORMALLY OPEN</a:t>
            </a:r>
          </a:p>
          <a:p>
            <a:pPr marL="0" indent="0">
              <a:buNone/>
            </a:pPr>
            <a:r>
              <a:rPr lang="en-US" dirty="0"/>
              <a:t>    In the normally open configuration, when the relay receives a HIGH signal the 120-240V switch closes and allows current to flow from the C terminal to the NO terminal. A LOW signal deactivates the relay and stops the current. So if you want the HIGH signal to turn ON the relay, use the normally open terminal: </a:t>
            </a:r>
          </a:p>
          <a:p>
            <a:r>
              <a:rPr lang="en-US" dirty="0"/>
              <a:t>NORMALLY CLOSED</a:t>
            </a:r>
          </a:p>
          <a:p>
            <a:pPr marL="0" indent="0">
              <a:buNone/>
            </a:pPr>
            <a:r>
              <a:rPr lang="en-US" dirty="0"/>
              <a:t>    In the normally closed configuration, a HIGH signal opens the switch and interrupts the 120-240V current. A LOW signal closes the switch and allows current to flow from the C terminal to the NC terminal. Therefore, if you want the HIGH signal to turn OFF the 120-240V current, use the normally closed terminal</a:t>
            </a:r>
          </a:p>
          <a:p>
            <a:endParaRPr lang="en-US" dirty="0"/>
          </a:p>
        </p:txBody>
      </p:sp>
    </p:spTree>
    <p:extLst>
      <p:ext uri="{BB962C8B-B14F-4D97-AF65-F5344CB8AC3E}">
        <p14:creationId xmlns:p14="http://schemas.microsoft.com/office/powerpoint/2010/main" val="1203759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66601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ESP8266 </a:t>
            </a:r>
            <a:r>
              <a:rPr lang="en-US" b="1" dirty="0" err="1"/>
              <a:t>WiFi</a:t>
            </a:r>
            <a:r>
              <a:rPr lang="en-US" b="1" dirty="0"/>
              <a:t> Module Interfacing with Arduino UNO</a:t>
            </a:r>
            <a:br>
              <a:rPr lang="en-US" b="1" dirty="0"/>
            </a:br>
            <a:endParaRPr lang="en-US" dirty="0"/>
          </a:p>
        </p:txBody>
      </p:sp>
      <p:sp>
        <p:nvSpPr>
          <p:cNvPr id="3" name="Content Placeholder 2"/>
          <p:cNvSpPr>
            <a:spLocks noGrp="1"/>
          </p:cNvSpPr>
          <p:nvPr>
            <p:ph idx="1"/>
          </p:nvPr>
        </p:nvSpPr>
        <p:spPr/>
        <p:txBody>
          <a:bodyPr/>
          <a:lstStyle/>
          <a:p>
            <a:r>
              <a:rPr lang="en-US" dirty="0"/>
              <a:t>ESP8266 </a:t>
            </a:r>
            <a:r>
              <a:rPr lang="en-US" dirty="0" err="1"/>
              <a:t>wifi</a:t>
            </a:r>
            <a:r>
              <a:rPr lang="en-US" dirty="0"/>
              <a:t> module is low cost standalone wireless transceiver that can be used for end-point IoT developments.</a:t>
            </a:r>
          </a:p>
          <a:p>
            <a:r>
              <a:rPr lang="en-US" dirty="0"/>
              <a:t>ESP8266 </a:t>
            </a:r>
            <a:r>
              <a:rPr lang="en-US" dirty="0" err="1"/>
              <a:t>wifi</a:t>
            </a:r>
            <a:r>
              <a:rPr lang="en-US" dirty="0"/>
              <a:t> module enables internet connectivity to embedded applications. It uses TCP/UDP communication protocol to connect with server/client.</a:t>
            </a:r>
          </a:p>
          <a:p>
            <a:r>
              <a:rPr lang="en-US" dirty="0"/>
              <a:t>To communicate with the ESP8266 </a:t>
            </a:r>
            <a:r>
              <a:rPr lang="en-US" dirty="0" err="1"/>
              <a:t>wifi</a:t>
            </a:r>
            <a:r>
              <a:rPr lang="en-US" dirty="0"/>
              <a:t> module, microcontroller needs to use set of AT commands. Microcontroller communicates with ESP8266-01 </a:t>
            </a:r>
            <a:r>
              <a:rPr lang="en-US" dirty="0" err="1"/>
              <a:t>wifi</a:t>
            </a:r>
            <a:r>
              <a:rPr lang="en-US" dirty="0"/>
              <a:t> module using UART having specified Baud rate (Default 115200).</a:t>
            </a:r>
          </a:p>
          <a:p>
            <a:endParaRPr lang="en-US" dirty="0"/>
          </a:p>
        </p:txBody>
      </p:sp>
    </p:spTree>
    <p:extLst>
      <p:ext uri="{BB962C8B-B14F-4D97-AF65-F5344CB8AC3E}">
        <p14:creationId xmlns:p14="http://schemas.microsoft.com/office/powerpoint/2010/main" val="330064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0EAF-4656-4EF5-9F95-A2B7356A055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4636A96-40D7-40BA-A4BD-999A9A69D25D}"/>
              </a:ext>
            </a:extLst>
          </p:cNvPr>
          <p:cNvSpPr>
            <a:spLocks noGrp="1"/>
          </p:cNvSpPr>
          <p:nvPr>
            <p:ph idx="1"/>
          </p:nvPr>
        </p:nvSpPr>
        <p:spPr/>
        <p:txBody>
          <a:bodyPr>
            <a:normAutofit lnSpcReduction="10000"/>
          </a:bodyPr>
          <a:lstStyle/>
          <a:p>
            <a:pPr algn="just"/>
            <a:r>
              <a:rPr lang="en-US" dirty="0"/>
              <a:t>Transformer is the key equipment in a power system and hence ensuring its safe and stable operation is grave. Here the term "Monitoring" is here defined as an on-line collection of data related to transformer performance. In power systems, distribution transformer is an electrical equipment which distributes power to the low-voltage users directly, and its operation condition is an important component of the entire distribution network operation.</a:t>
            </a:r>
          </a:p>
          <a:p>
            <a:pPr algn="just"/>
            <a:r>
              <a:rPr lang="en-US" dirty="0"/>
              <a:t>However, their life is significantly reduced if they are subjected to overloading, resulting in unexpected failures and interruption of supply to a large number of customers thus effecting system reliability.</a:t>
            </a:r>
          </a:p>
        </p:txBody>
      </p:sp>
    </p:spTree>
    <p:extLst>
      <p:ext uri="{BB962C8B-B14F-4D97-AF65-F5344CB8AC3E}">
        <p14:creationId xmlns:p14="http://schemas.microsoft.com/office/powerpoint/2010/main" val="397077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 y="20637"/>
            <a:ext cx="11941791" cy="6598527"/>
          </a:xfrm>
          <a:prstGeom prst="rect">
            <a:avLst/>
          </a:prstGeom>
        </p:spPr>
      </p:pic>
    </p:spTree>
    <p:extLst>
      <p:ext uri="{BB962C8B-B14F-4D97-AF65-F5344CB8AC3E}">
        <p14:creationId xmlns:p14="http://schemas.microsoft.com/office/powerpoint/2010/main" val="313115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12" y="201352"/>
            <a:ext cx="10515600" cy="1325563"/>
          </a:xfrm>
        </p:spPr>
        <p:txBody>
          <a:bodyPr/>
          <a:lstStyle/>
          <a:p>
            <a:r>
              <a:rPr lang="en-US" dirty="0"/>
              <a:t>Proposed System</a:t>
            </a:r>
          </a:p>
        </p:txBody>
      </p:sp>
      <p:pic>
        <p:nvPicPr>
          <p:cNvPr id="3" name="Picture 2"/>
          <p:cNvPicPr/>
          <p:nvPr/>
        </p:nvPicPr>
        <p:blipFill>
          <a:blip r:embed="rId2"/>
          <a:stretch>
            <a:fillRect/>
          </a:stretch>
        </p:blipFill>
        <p:spPr>
          <a:xfrm>
            <a:off x="340057" y="1526915"/>
            <a:ext cx="11137710" cy="5024010"/>
          </a:xfrm>
          <a:prstGeom prst="rect">
            <a:avLst/>
          </a:prstGeom>
        </p:spPr>
      </p:pic>
    </p:spTree>
    <p:extLst>
      <p:ext uri="{BB962C8B-B14F-4D97-AF65-F5344CB8AC3E}">
        <p14:creationId xmlns:p14="http://schemas.microsoft.com/office/powerpoint/2010/main" val="1812815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 Load </a:t>
            </a:r>
          </a:p>
        </p:txBody>
      </p:sp>
      <p:sp>
        <p:nvSpPr>
          <p:cNvPr id="3" name="Content Placeholder 2"/>
          <p:cNvSpPr>
            <a:spLocks noGrp="1"/>
          </p:cNvSpPr>
          <p:nvPr>
            <p:ph idx="1"/>
          </p:nvPr>
        </p:nvSpPr>
        <p:spPr>
          <a:xfrm>
            <a:off x="838199" y="1825625"/>
            <a:ext cx="10776045" cy="4351338"/>
          </a:xfrm>
        </p:spPr>
        <p:txBody>
          <a:bodyPr>
            <a:normAutofit fontScale="85000" lnSpcReduction="20000"/>
          </a:bodyPr>
          <a:lstStyle/>
          <a:p>
            <a:r>
              <a:rPr lang="en-US" dirty="0"/>
              <a:t>Over Load Over current is the current flowing through the transformer resulting from faults on the power system. Fault currents that do not include ground are generally in excess of four times full-load current; fault currents that include ground can be below the full-load current depending on the system grounding method. Over current conditions are typically short in duration (less than two seconds) because protection relays usually operate to isolate the faults from the power system. Overload, by contrast, is current drawn by load, a load current in excess of the transformer nameplate rating. In summary, loading large power transformers beyond nameplate ratings can result in reduced dielectric integrity, thermal runaway condition (extreme case) of the contacts of the tap changer, and reduced mechanical strength in insulation of conductors and the transformer structure. Three factors, namely water, oxygen, and heat, determine the insulation life of a transformer. Filters and other oil preservation systems control the water and oxygen content in the insulation, but heat is essentially a function of the ambient temperature and the load current. Current increases the hottest-spot temperature (and the oil temperature), and thereby decreases the insulation life span. </a:t>
            </a:r>
          </a:p>
        </p:txBody>
      </p:sp>
    </p:spTree>
    <p:extLst>
      <p:ext uri="{BB962C8B-B14F-4D97-AF65-F5344CB8AC3E}">
        <p14:creationId xmlns:p14="http://schemas.microsoft.com/office/powerpoint/2010/main" val="432059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Temperature</a:t>
            </a:r>
          </a:p>
        </p:txBody>
      </p:sp>
      <p:sp>
        <p:nvSpPr>
          <p:cNvPr id="3" name="Content Placeholder 2"/>
          <p:cNvSpPr>
            <a:spLocks noGrp="1"/>
          </p:cNvSpPr>
          <p:nvPr>
            <p:ph idx="1"/>
          </p:nvPr>
        </p:nvSpPr>
        <p:spPr/>
        <p:txBody>
          <a:bodyPr/>
          <a:lstStyle/>
          <a:p>
            <a:r>
              <a:rPr lang="en-US" dirty="0"/>
              <a:t>Excessive load current alone may not result in damage to the transformer if the absolute temperature of the windings and transformer oil remains within specified limits. Transformer ratings are based on a 24-hour average ambient temperature of 30°C (86°F). Due to over voltage and over current, temperature of oil increases which causes failure of insulation of transformer winding. </a:t>
            </a:r>
          </a:p>
        </p:txBody>
      </p:sp>
    </p:spTree>
    <p:extLst>
      <p:ext uri="{BB962C8B-B14F-4D97-AF65-F5344CB8AC3E}">
        <p14:creationId xmlns:p14="http://schemas.microsoft.com/office/powerpoint/2010/main" val="2986071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Over/Under Voltage</a:t>
            </a:r>
          </a:p>
        </p:txBody>
      </p:sp>
      <p:sp>
        <p:nvSpPr>
          <p:cNvPr id="3" name="Content Placeholder 2"/>
          <p:cNvSpPr>
            <a:spLocks noGrp="1"/>
          </p:cNvSpPr>
          <p:nvPr>
            <p:ph idx="1"/>
          </p:nvPr>
        </p:nvSpPr>
        <p:spPr/>
        <p:txBody>
          <a:bodyPr/>
          <a:lstStyle/>
          <a:p>
            <a:r>
              <a:rPr lang="en-US" dirty="0"/>
              <a:t>The flux in the transformer core is directly proportional to the applied voltage and inversely proportional to the frequency. Over voltage can occur when the per-unit ratio of voltage to frequency (Volts/Hz) exceeds 1.05 p .u at full load and 1.10 p .u. at no load. An increase in transformer terminal voltage or a decrease in frequency will result in an increase in the flux. Over excitation results in excess flux, which causes transformer heating and increases exciting current, noise, and vibration . </a:t>
            </a:r>
          </a:p>
        </p:txBody>
      </p:sp>
    </p:spTree>
    <p:extLst>
      <p:ext uri="{BB962C8B-B14F-4D97-AF65-F5344CB8AC3E}">
        <p14:creationId xmlns:p14="http://schemas.microsoft.com/office/powerpoint/2010/main" val="620196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3" y="2712539"/>
            <a:ext cx="10515600" cy="1325563"/>
          </a:xfrm>
        </p:spPr>
        <p:txBody>
          <a:bodyPr/>
          <a:lstStyle/>
          <a:p>
            <a:r>
              <a:rPr lang="en-US" dirty="0"/>
              <a:t>Implementation </a:t>
            </a:r>
          </a:p>
        </p:txBody>
      </p:sp>
    </p:spTree>
    <p:extLst>
      <p:ext uri="{BB962C8B-B14F-4D97-AF65-F5344CB8AC3E}">
        <p14:creationId xmlns:p14="http://schemas.microsoft.com/office/powerpoint/2010/main" val="30490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2407"/>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03960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09A6-3650-4009-BA12-284FC023BD1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3710DBF-F7DD-4F99-8B9D-BCBEB30E644E}"/>
              </a:ext>
            </a:extLst>
          </p:cNvPr>
          <p:cNvSpPr>
            <a:spLocks noGrp="1"/>
          </p:cNvSpPr>
          <p:nvPr>
            <p:ph idx="1"/>
          </p:nvPr>
        </p:nvSpPr>
        <p:spPr/>
        <p:txBody>
          <a:bodyPr/>
          <a:lstStyle/>
          <a:p>
            <a:pPr algn="just"/>
            <a:r>
              <a:rPr lang="en-US" dirty="0"/>
              <a:t>The proposed technique with results has shown that this protection scheme works properly with accuracy. Sensitivity and reliability of this scheme is very high for the abnormal and faulty conditions, as this protection scheme operates within the fractions of seconds when fault or abnormal condition occur. This protection scheme is fully automated and requires no manual interface. In future, this work can also be done using PLCs, and similar technique can also be applied for construction of numerical relays.</a:t>
            </a:r>
          </a:p>
        </p:txBody>
      </p:sp>
    </p:spTree>
    <p:extLst>
      <p:ext uri="{BB962C8B-B14F-4D97-AF65-F5344CB8AC3E}">
        <p14:creationId xmlns:p14="http://schemas.microsoft.com/office/powerpoint/2010/main" val="234962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59D32-2AEF-473B-B9AE-F8178DE354F4}"/>
              </a:ext>
            </a:extLst>
          </p:cNvPr>
          <p:cNvSpPr>
            <a:spLocks noGrp="1"/>
          </p:cNvSpPr>
          <p:nvPr>
            <p:ph idx="1"/>
          </p:nvPr>
        </p:nvSpPr>
        <p:spPr>
          <a:xfrm>
            <a:off x="838200" y="667265"/>
            <a:ext cx="10515600" cy="5509698"/>
          </a:xfrm>
        </p:spPr>
        <p:txBody>
          <a:bodyPr>
            <a:normAutofit fontScale="92500" lnSpcReduction="10000"/>
          </a:bodyPr>
          <a:lstStyle/>
          <a:p>
            <a:pPr algn="just"/>
            <a:r>
              <a:rPr lang="en-US" dirty="0"/>
              <a:t>Overloading and ineffective cooling of transformers are the major causes of failure in distribution transformers. The monitoring devices or systems which are presently used for monitoring distribution transformer possess so many drawbacks [1]. Moreover, it is very difficult and expensive to construct the communication wires to monitor and control each distribution transformer station.</a:t>
            </a:r>
          </a:p>
          <a:p>
            <a:r>
              <a:rPr lang="en-US" dirty="0"/>
              <a:t>The problems faced by the existing system are mentioned below;</a:t>
            </a:r>
          </a:p>
          <a:p>
            <a:r>
              <a:rPr lang="en-US" dirty="0"/>
              <a:t>(1) Ordinary transformer measurement system generally detects a single transformer parameter, such as power, current, voltage, or phase. While some method could detect multi-parameter, the time of acquisition of operation parameters is too long, and testing speed is not fast enough. </a:t>
            </a:r>
          </a:p>
          <a:p>
            <a:r>
              <a:rPr lang="en-US" dirty="0"/>
              <a:t>(2) Detection system itself is not reliable. The main drawback is the device instability, poor anti-jamming capability. </a:t>
            </a:r>
          </a:p>
          <a:p>
            <a:r>
              <a:rPr lang="en-US" dirty="0"/>
              <a:t>(3) Timely detection data updates are not sent to monitoring centers in regular intervals.</a:t>
            </a:r>
          </a:p>
        </p:txBody>
      </p:sp>
    </p:spTree>
    <p:extLst>
      <p:ext uri="{BB962C8B-B14F-4D97-AF65-F5344CB8AC3E}">
        <p14:creationId xmlns:p14="http://schemas.microsoft.com/office/powerpoint/2010/main" val="363783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71CC2-4998-4FAC-9202-FCC74C3D1141}"/>
              </a:ext>
            </a:extLst>
          </p:cNvPr>
          <p:cNvSpPr>
            <a:spLocks noGrp="1"/>
          </p:cNvSpPr>
          <p:nvPr>
            <p:ph idx="1"/>
          </p:nvPr>
        </p:nvSpPr>
        <p:spPr>
          <a:xfrm>
            <a:off x="838200" y="691978"/>
            <a:ext cx="10515600" cy="5484985"/>
          </a:xfrm>
        </p:spPr>
        <p:txBody>
          <a:bodyPr/>
          <a:lstStyle/>
          <a:p>
            <a:pPr algn="just"/>
            <a:r>
              <a:rPr lang="en-US" dirty="0"/>
              <a:t>The Life of Distribution Transformer Can Be Significantly Increased by Operating It At A Rated Suitable Condition As Per Specification. However If Overloaded Their Life Is Essentially Decreased Because Of Unexpected Failures And Loss Of Supply To A Great Number Of Customers. The Main Reason for Failure In Distribution Transformers Is Over Loading And Non Efficient Cooling.</a:t>
            </a:r>
          </a:p>
          <a:p>
            <a:pPr algn="just"/>
            <a:endParaRPr lang="en-US" dirty="0"/>
          </a:p>
        </p:txBody>
      </p:sp>
    </p:spTree>
    <p:extLst>
      <p:ext uri="{BB962C8B-B14F-4D97-AF65-F5344CB8AC3E}">
        <p14:creationId xmlns:p14="http://schemas.microsoft.com/office/powerpoint/2010/main" val="37056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AE61-28A1-4846-9BAD-D695DE791E1D}"/>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00A7CE17-8C87-4496-9499-3E71A197228E}"/>
              </a:ext>
            </a:extLst>
          </p:cNvPr>
          <p:cNvSpPr>
            <a:spLocks noGrp="1"/>
          </p:cNvSpPr>
          <p:nvPr>
            <p:ph idx="1"/>
          </p:nvPr>
        </p:nvSpPr>
        <p:spPr/>
        <p:txBody>
          <a:bodyPr>
            <a:normAutofit fontScale="92500"/>
          </a:bodyPr>
          <a:lstStyle/>
          <a:p>
            <a:pPr algn="just"/>
            <a:r>
              <a:rPr lang="en-US" dirty="0"/>
              <a:t>The process of rebuilding in the field of electricity industry results in a need of innovative techniques for representing a huge quantity of system data. </a:t>
            </a:r>
            <a:r>
              <a:rPr lang="en-US" dirty="0" err="1"/>
              <a:t>Overbye</a:t>
            </a:r>
            <a:r>
              <a:rPr lang="en-US" dirty="0"/>
              <a:t> and Weber have presented a summary on various visualization techniques that might fairly be helpful for the representation of the data.</a:t>
            </a:r>
          </a:p>
          <a:p>
            <a:pPr algn="just"/>
            <a:r>
              <a:rPr lang="en-US" dirty="0"/>
              <a:t>The techniques such as: 1.) contouring, 2.) animation, 3.) data aggregation and, 4.) virtual environments must prove to be quite useful. Yet, important challenges remain. </a:t>
            </a:r>
          </a:p>
          <a:p>
            <a:pPr algn="just"/>
            <a:r>
              <a:rPr lang="en-US" dirty="0"/>
              <a:t>The major challenges are: 1.) the problem of visualizing not just the state of a existing system but also the potentially huge number of incident states, and, 2.) the problem of visualizing not just the impact of a solitary proposed power transfer but of a great number of such transactions.</a:t>
            </a:r>
          </a:p>
        </p:txBody>
      </p:sp>
    </p:spTree>
    <p:extLst>
      <p:ext uri="{BB962C8B-B14F-4D97-AF65-F5344CB8AC3E}">
        <p14:creationId xmlns:p14="http://schemas.microsoft.com/office/powerpoint/2010/main" val="24375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27A4A-FE20-47D4-A4B8-124DF0642357}"/>
              </a:ext>
            </a:extLst>
          </p:cNvPr>
          <p:cNvSpPr>
            <a:spLocks noGrp="1"/>
          </p:cNvSpPr>
          <p:nvPr>
            <p:ph idx="1"/>
          </p:nvPr>
        </p:nvSpPr>
        <p:spPr>
          <a:xfrm>
            <a:off x="838200" y="667265"/>
            <a:ext cx="10515600" cy="5509698"/>
          </a:xfrm>
        </p:spPr>
        <p:txBody>
          <a:bodyPr>
            <a:normAutofit fontScale="92500" lnSpcReduction="20000"/>
          </a:bodyPr>
          <a:lstStyle/>
          <a:p>
            <a:pPr algn="just"/>
            <a:r>
              <a:rPr lang="en-US" dirty="0"/>
              <a:t>Johan </a:t>
            </a:r>
            <a:r>
              <a:rPr lang="en-US" dirty="0" err="1"/>
              <a:t>Driesen</a:t>
            </a:r>
            <a:r>
              <a:rPr lang="en-US" dirty="0"/>
              <a:t> et al. have discussed the model of an flexible energy measurement system consisting of a DSP, sensor and communication units. The modern electricity distribution networks utilize this system, featured by multiple suppliers in a deregulated market, bi-directional energy flows owing to the distributed generation and a diversified demand for the quality of electricity delivery. Different features of the system relating to signal processing, communication and dependability were discussed. Their work also includes the examples of the use of such devices.</a:t>
            </a:r>
          </a:p>
          <a:p>
            <a:pPr algn="just"/>
            <a:r>
              <a:rPr lang="en-US" dirty="0" err="1"/>
              <a:t>Daponte</a:t>
            </a:r>
            <a:r>
              <a:rPr lang="en-US" dirty="0"/>
              <a:t> et al. have discussed the design and implementation of Transient meter, a monitoring system for the detection, classification and measurement of disturbances on electrical power systems. CORBA architecture is utilized as communication interface by the Transient meter, wavelet-based techniques for automatic signal classification and characterization, and a smart trigger circuit for the detection of disturbances. A measurement algorithm, developed by using the wavelet transform and wavelet networks, had been adopted for the automatic classification and measurement of disturbances. </a:t>
            </a:r>
          </a:p>
        </p:txBody>
      </p:sp>
    </p:spTree>
    <p:extLst>
      <p:ext uri="{BB962C8B-B14F-4D97-AF65-F5344CB8AC3E}">
        <p14:creationId xmlns:p14="http://schemas.microsoft.com/office/powerpoint/2010/main" val="217284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2090AE-8886-4612-85AE-58B62A041CF4}"/>
              </a:ext>
            </a:extLst>
          </p:cNvPr>
          <p:cNvSpPr>
            <a:spLocks noGrp="1"/>
          </p:cNvSpPr>
          <p:nvPr>
            <p:ph idx="1"/>
          </p:nvPr>
        </p:nvSpPr>
        <p:spPr>
          <a:xfrm>
            <a:off x="838200" y="692150"/>
            <a:ext cx="10515600" cy="5484813"/>
          </a:xfrm>
        </p:spPr>
        <p:txBody>
          <a:bodyPr>
            <a:normAutofit fontScale="77500" lnSpcReduction="20000"/>
          </a:bodyPr>
          <a:lstStyle/>
          <a:p>
            <a:r>
              <a:rPr lang="en-US" dirty="0"/>
              <a:t>The results that are obtained after the process of monitoring a distribution transformer during a period of 18 months was described and discussed by Humberto Jimenez et al. The transformer fed several households, each with a grid connected photovoltaic system, and it was identified that the power factor at the transformer attained strange low levels. This was because of the fact that under some circumstances, the systems offer a great portion of the active power that is demanded by the households, whereas the grid supplied all the reactive and distortion powers. The operating temperature was used as an indicator for the pressure on transformer. The temperature level was least when the systems were providing the maximum energy available from the solar cells. </a:t>
            </a:r>
          </a:p>
          <a:p>
            <a:r>
              <a:rPr lang="en-US" dirty="0"/>
              <a:t>Power quality monitoring systems are capable of detecting disturbances by means of Mathematical Morphology (MM) very quickly. Yet, the signal under examination is frequently corrupted by noises, and the performance of the MM would be greatly degraded. Sen Ouyang and Jianhua Wang [12] have presented a quick process in order to detect the transient disturbances in a noisy atmosphere. In this approach, the suitable morphologic structure element, appropriate mixture of the erosion and the dilation morphologic operators can develop the capability of MM. In addition, the soft-threshold denoising technique based on the Wavelet Transform (WT) was used for purpose of reference. Thus, the abilities of the MM can hence be restored. This technique has possessed the following merits: 1.) Great speed in calculation, 2.) easy implementation of hardware and, 3.) better use value.</a:t>
            </a:r>
          </a:p>
        </p:txBody>
      </p:sp>
    </p:spTree>
    <p:extLst>
      <p:ext uri="{BB962C8B-B14F-4D97-AF65-F5344CB8AC3E}">
        <p14:creationId xmlns:p14="http://schemas.microsoft.com/office/powerpoint/2010/main" val="92128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8302-581F-446B-9011-F78AA528E1A3}"/>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2A0ECEC2-C0BF-4B97-960A-A5B0010F1A7B}"/>
              </a:ext>
            </a:extLst>
          </p:cNvPr>
          <p:cNvSpPr>
            <a:spLocks noGrp="1"/>
          </p:cNvSpPr>
          <p:nvPr>
            <p:ph idx="1"/>
          </p:nvPr>
        </p:nvSpPr>
        <p:spPr/>
        <p:txBody>
          <a:bodyPr/>
          <a:lstStyle/>
          <a:p>
            <a:pPr marL="514350" indent="-514350">
              <a:buFont typeface="+mj-lt"/>
              <a:buAutoNum type="arabicPeriod"/>
            </a:pPr>
            <a:r>
              <a:rPr lang="en-US" dirty="0"/>
              <a:t>Real time monitoring and controlling transformer:</a:t>
            </a:r>
          </a:p>
          <a:p>
            <a:pPr marL="0" indent="0">
              <a:buNone/>
            </a:pPr>
            <a:endParaRPr lang="en-US" dirty="0"/>
          </a:p>
        </p:txBody>
      </p:sp>
      <p:pic>
        <p:nvPicPr>
          <p:cNvPr id="4" name="Picture 3">
            <a:extLst>
              <a:ext uri="{FF2B5EF4-FFF2-40B4-BE49-F238E27FC236}">
                <a16:creationId xmlns:a16="http://schemas.microsoft.com/office/drawing/2014/main" id="{8E4219B1-6973-46FE-8EA9-436E50383F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89974" y="2310713"/>
            <a:ext cx="5419725" cy="3134411"/>
          </a:xfrm>
          <a:prstGeom prst="rect">
            <a:avLst/>
          </a:prstGeom>
          <a:noFill/>
          <a:ln>
            <a:noFill/>
          </a:ln>
        </p:spPr>
      </p:pic>
      <p:sp>
        <p:nvSpPr>
          <p:cNvPr id="6" name="TextBox 5">
            <a:extLst>
              <a:ext uri="{FF2B5EF4-FFF2-40B4-BE49-F238E27FC236}">
                <a16:creationId xmlns:a16="http://schemas.microsoft.com/office/drawing/2014/main" id="{1B656C74-574A-4162-B5C4-75B28B8BE17C}"/>
              </a:ext>
            </a:extLst>
          </p:cNvPr>
          <p:cNvSpPr txBox="1"/>
          <p:nvPr/>
        </p:nvSpPr>
        <p:spPr>
          <a:xfrm>
            <a:off x="838200" y="2310713"/>
            <a:ext cx="5257800"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block diagram shown in Fig. depicts the hardware configuration of the complete system.</a:t>
            </a:r>
          </a:p>
          <a:p>
            <a:pPr marL="285750" indent="-285750" algn="just">
              <a:buFont typeface="Arial" panose="020B0604020202020204" pitchFamily="34" charset="0"/>
              <a:buChar char="•"/>
            </a:pPr>
            <a:r>
              <a:rPr lang="en-US" dirty="0"/>
              <a:t>General faults in a transformer can be grouped as: (1) Mechanical, (2) Contacts erosion and (3) Contact coking leading to high resistance and overheating. </a:t>
            </a:r>
          </a:p>
          <a:p>
            <a:pPr marL="285750" indent="-285750" algn="just">
              <a:buFont typeface="Arial" panose="020B0604020202020204" pitchFamily="34" charset="0"/>
              <a:buChar char="•"/>
            </a:pPr>
            <a:r>
              <a:rPr lang="en-US" dirty="0"/>
              <a:t>In order to reduce some internal failures like risk of fire and explosions, several standards and protective devices have been installed. There are several parameters which will affect the working of the transformer. The four main parameters that are mainly concerned here are gas, temperature, overload and oil.</a:t>
            </a:r>
          </a:p>
        </p:txBody>
      </p:sp>
    </p:spTree>
    <p:extLst>
      <p:ext uri="{BB962C8B-B14F-4D97-AF65-F5344CB8AC3E}">
        <p14:creationId xmlns:p14="http://schemas.microsoft.com/office/powerpoint/2010/main" val="4060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6B25-43AD-440E-ADBA-094833E3C8E5}"/>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F84185BE-8BED-44D1-B521-B3BF3D29B580}"/>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Transformer 12v1amp:</a:t>
            </a:r>
          </a:p>
          <a:p>
            <a:r>
              <a:rPr lang="en-US" dirty="0"/>
              <a:t>It is a general-purpose chassis mounting </a:t>
            </a:r>
            <a:r>
              <a:rPr lang="en-US" b="1" dirty="0"/>
              <a:t>mains transformer.</a:t>
            </a:r>
            <a:r>
              <a:rPr lang="en-US" dirty="0"/>
              <a:t> Transformer has 240 V primary windings and </a:t>
            </a:r>
            <a:r>
              <a:rPr lang="en-US" b="1" dirty="0"/>
              <a:t>center tapped</a:t>
            </a:r>
            <a:r>
              <a:rPr lang="en-US" dirty="0"/>
              <a:t> secondary winding. The transformer has flying colored insulated connecting leads (Approx. 100 mm long). The Transformer act as step down transformer reducing AC - 240V to AC - 12V.</a:t>
            </a:r>
          </a:p>
          <a:p>
            <a:r>
              <a:rPr lang="en-US" dirty="0"/>
              <a:t>The Transformer gives two outputs of 24V, 12V and 0V. The Transformer's construction is written below with details of Solid Core and Winding.</a:t>
            </a:r>
          </a:p>
          <a:p>
            <a:r>
              <a:rPr lang="en-US" dirty="0"/>
              <a:t>The </a:t>
            </a:r>
            <a:r>
              <a:rPr lang="en-US" b="1" dirty="0"/>
              <a:t>transformer</a:t>
            </a:r>
            <a:r>
              <a:rPr lang="en-US" dirty="0"/>
              <a:t> is a static electrical device that transfers energy by inductive coupling between its winding circuits. A varying current in the primary winding creates a varying magnetic flux in the transformer's core and thus a varying magnetic flux through the secondary winding. This varying magnetic flux induces a varying electromotive force (E.M.F) or voltage in the secondary winding. The transformer has cores made of high permeability silicon steel. The steel has a permeability many times that of free space and the core thus serves to greatly reduce the magnetizing current and confine the flux to a path which closely couples the windings.</a:t>
            </a:r>
          </a:p>
        </p:txBody>
      </p:sp>
    </p:spTree>
    <p:extLst>
      <p:ext uri="{BB962C8B-B14F-4D97-AF65-F5344CB8AC3E}">
        <p14:creationId xmlns:p14="http://schemas.microsoft.com/office/powerpoint/2010/main" val="1538265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2943</Words>
  <Application>Microsoft Office PowerPoint</Application>
  <PresentationFormat>Widescreen</PresentationFormat>
  <Paragraphs>75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Transformer based Shock Prevent and control system using IoT</vt:lpstr>
      <vt:lpstr>Introduction</vt:lpstr>
      <vt:lpstr>PowerPoint Presentation</vt:lpstr>
      <vt:lpstr>PowerPoint Presentation</vt:lpstr>
      <vt:lpstr>Literature Survey</vt:lpstr>
      <vt:lpstr>PowerPoint Presentation</vt:lpstr>
      <vt:lpstr>PowerPoint Presentation</vt:lpstr>
      <vt:lpstr>Existing System</vt:lpstr>
      <vt:lpstr>System Design</vt:lpstr>
      <vt:lpstr>What is Arduino?</vt:lpstr>
      <vt:lpstr>PowerPoint Presentation</vt:lpstr>
      <vt:lpstr>Features:</vt:lpstr>
      <vt:lpstr>PowerPoint Presentation</vt:lpstr>
      <vt:lpstr>PowerPoint Presentation</vt:lpstr>
      <vt:lpstr>PowerPoint Presentation</vt:lpstr>
      <vt:lpstr>PowerPoint Presentation</vt:lpstr>
      <vt:lpstr>PowerPoint Presentation</vt:lpstr>
      <vt:lpstr>PowerPoint Presentation</vt:lpstr>
      <vt:lpstr>ESP8266 WiFi Module Interfacing with Arduino UNO </vt:lpstr>
      <vt:lpstr>PowerPoint Presentation</vt:lpstr>
      <vt:lpstr>Proposed System</vt:lpstr>
      <vt:lpstr>Over Load </vt:lpstr>
      <vt:lpstr>Temperature</vt:lpstr>
      <vt:lpstr>Over/Under Voltage</vt:lpstr>
      <vt:lpstr>Implementation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Digitally Controlled Transformer</dc:title>
  <dc:creator>shivraj tate</dc:creator>
  <cp:lastModifiedBy>Satish Pawale</cp:lastModifiedBy>
  <cp:revision>11</cp:revision>
  <dcterms:created xsi:type="dcterms:W3CDTF">2020-07-01T09:22:23Z</dcterms:created>
  <dcterms:modified xsi:type="dcterms:W3CDTF">2022-12-15T20:12:23Z</dcterms:modified>
</cp:coreProperties>
</file>