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3"/>
  </p:notesMasterIdLst>
  <p:handoutMasterIdLst>
    <p:handoutMasterId r:id="rId4"/>
  </p:handoutMasterIdLst>
  <p:sldIdLst>
    <p:sldId id="261" r:id="rId2"/>
  </p:sldIdLst>
  <p:sldSz cx="10058400" cy="7772400"/>
  <p:notesSz cx="6985000" cy="9283700"/>
  <p:custDataLst>
    <p:tags r:id="rId5"/>
  </p:custDataLst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3">
          <p15:clr>
            <a:srgbClr val="A4A3A4"/>
          </p15:clr>
        </p15:guide>
        <p15:guide id="2" orient="horz" pos="720" userDrawn="1">
          <p15:clr>
            <a:srgbClr val="A4A3A4"/>
          </p15:clr>
        </p15:guide>
        <p15:guide id="3" pos="3168">
          <p15:clr>
            <a:srgbClr val="A4A3A4"/>
          </p15:clr>
        </p15:guide>
        <p15:guide id="4" pos="288">
          <p15:clr>
            <a:srgbClr val="A4A3A4"/>
          </p15:clr>
        </p15:guide>
        <p15:guide id="5" pos="6048">
          <p15:clr>
            <a:srgbClr val="A4A3A4"/>
          </p15:clr>
        </p15:guide>
        <p15:guide id="6" orient="horz" pos="1152">
          <p15:clr>
            <a:srgbClr val="A4A3A4"/>
          </p15:clr>
        </p15:guide>
        <p15:guide id="7" orient="horz" pos="1164">
          <p15:clr>
            <a:srgbClr val="A4A3A4"/>
          </p15:clr>
        </p15:guide>
        <p15:guide id="8" orient="horz" pos="2448">
          <p15:clr>
            <a:srgbClr val="A4A3A4"/>
          </p15:clr>
        </p15:guide>
        <p15:guide id="9" orient="horz" pos="4323">
          <p15:clr>
            <a:srgbClr val="A4A3A4"/>
          </p15:clr>
        </p15:guide>
        <p15:guide id="10" orient="horz" pos="840" userDrawn="1">
          <p15:clr>
            <a:srgbClr val="A4A3A4"/>
          </p15:clr>
        </p15:guide>
        <p15:guide id="11" orient="horz" pos="2778">
          <p15:clr>
            <a:srgbClr val="A4A3A4"/>
          </p15:clr>
        </p15:guide>
        <p15:guide id="12" orient="horz" pos="2766">
          <p15:clr>
            <a:srgbClr val="A4A3A4"/>
          </p15:clr>
        </p15:guide>
        <p15:guide id="13" orient="horz" pos="4067">
          <p15:clr>
            <a:srgbClr val="A4A3A4"/>
          </p15:clr>
        </p15:guide>
        <p15:guide id="14" orient="horz" pos="2196">
          <p15:clr>
            <a:srgbClr val="A4A3A4"/>
          </p15:clr>
        </p15:guide>
        <p15:guide id="15" orient="horz" pos="2205">
          <p15:clr>
            <a:srgbClr val="A4A3A4"/>
          </p15:clr>
        </p15:guide>
        <p15:guide id="16" orient="horz" pos="3230">
          <p15:clr>
            <a:srgbClr val="A4A3A4"/>
          </p15:clr>
        </p15:guide>
        <p15:guide id="17" orient="horz" pos="3240">
          <p15:clr>
            <a:srgbClr val="A4A3A4"/>
          </p15:clr>
        </p15:guide>
        <p15:guide id="18" orient="horz" pos="4602">
          <p15:clr>
            <a:srgbClr val="A4A3A4"/>
          </p15:clr>
        </p15:guide>
        <p15:guide id="19" pos="3048">
          <p15:clr>
            <a:srgbClr val="A4A3A4"/>
          </p15:clr>
        </p15:guide>
        <p15:guide id="20" pos="3292">
          <p15:clr>
            <a:srgbClr val="A4A3A4"/>
          </p15:clr>
        </p15:guide>
        <p15:guide id="21" pos="2162">
          <p15:clr>
            <a:srgbClr val="A4A3A4"/>
          </p15:clr>
        </p15:guide>
        <p15:guide id="22" pos="4106">
          <p15:clr>
            <a:srgbClr val="A4A3A4"/>
          </p15:clr>
        </p15:guide>
        <p15:guide id="23" pos="2235">
          <p15:clr>
            <a:srgbClr val="A4A3A4"/>
          </p15:clr>
        </p15:guide>
        <p15:guide id="24" pos="4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 userDrawn="1">
          <p15:clr>
            <a:srgbClr val="A4A3A4"/>
          </p15:clr>
        </p15:guide>
        <p15:guide id="2" pos="220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E1"/>
    <a:srgbClr val="A0A0A0"/>
    <a:srgbClr val="5E8AB4"/>
    <a:srgbClr val="5EFFFF"/>
    <a:srgbClr val="B4A87D"/>
    <a:srgbClr val="646464"/>
    <a:srgbClr val="CBCBCB"/>
    <a:srgbClr val="B9B9B9"/>
    <a:srgbClr val="A7A7A7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6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1744" y="184"/>
      </p:cViewPr>
      <p:guideLst>
        <p:guide orient="horz" pos="3363"/>
        <p:guide orient="horz" pos="720"/>
        <p:guide pos="3168"/>
        <p:guide pos="288"/>
        <p:guide pos="6048"/>
        <p:guide orient="horz" pos="1152"/>
        <p:guide orient="horz" pos="1164"/>
        <p:guide orient="horz" pos="2448"/>
        <p:guide orient="horz" pos="4323"/>
        <p:guide orient="horz" pos="840"/>
        <p:guide orient="horz" pos="2778"/>
        <p:guide orient="horz" pos="2766"/>
        <p:guide orient="horz" pos="4067"/>
        <p:guide orient="horz" pos="2196"/>
        <p:guide orient="horz" pos="2205"/>
        <p:guide orient="horz" pos="3230"/>
        <p:guide orient="horz" pos="3240"/>
        <p:guide orient="horz" pos="4602"/>
        <p:guide pos="3048"/>
        <p:guide pos="3292"/>
        <p:guide pos="2162"/>
        <p:guide pos="4106"/>
        <p:guide pos="2235"/>
        <p:guide pos="41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3828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5953" y="0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/>
          <a:lstStyle>
            <a:lvl1pPr algn="r">
              <a:defRPr sz="1200"/>
            </a:lvl1pPr>
          </a:lstStyle>
          <a:p>
            <a:fld id="{4FA08260-1D4F-4AD4-BEF8-0CFBF9526BCB}" type="datetimeFigureOut">
              <a:rPr lang="en-US" smtClean="0"/>
              <a:pPr/>
              <a:t>12/14/23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17612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5953" y="8817612"/>
            <a:ext cx="3027466" cy="464503"/>
          </a:xfrm>
          <a:prstGeom prst="rect">
            <a:avLst/>
          </a:prstGeom>
        </p:spPr>
        <p:txBody>
          <a:bodyPr vert="horz" lIns="91221" tIns="45610" rIns="91221" bIns="45610" rtlCol="0" anchor="b"/>
          <a:lstStyle>
            <a:lvl1pPr algn="r">
              <a:defRPr sz="1200"/>
            </a:lvl1pPr>
          </a:lstStyle>
          <a:p>
            <a:fld id="{E7613D5C-1CCB-47AD-8DB7-4BE36E7C0C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9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1" y="0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/>
          <a:lstStyle>
            <a:lvl1pPr algn="r">
              <a:defRPr sz="1200"/>
            </a:lvl1pPr>
          </a:lstStyle>
          <a:p>
            <a:fld id="{A6826397-A7B3-416A-AC46-33BF43E4B55C}" type="datetimeFigureOut">
              <a:rPr lang="en-US" smtClean="0"/>
              <a:pPr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39838" y="695325"/>
            <a:ext cx="4505325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3" tIns="46477" rIns="92953" bIns="4647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3" tIns="46477" rIns="92953" bIns="4647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1" y="8817904"/>
            <a:ext cx="3026833" cy="464185"/>
          </a:xfrm>
          <a:prstGeom prst="rect">
            <a:avLst/>
          </a:prstGeom>
        </p:spPr>
        <p:txBody>
          <a:bodyPr vert="horz" lIns="92953" tIns="46477" rIns="92953" bIns="46477" rtlCol="0" anchor="b"/>
          <a:lstStyle>
            <a:lvl1pPr algn="r">
              <a:defRPr sz="1200"/>
            </a:lvl1pPr>
          </a:lstStyle>
          <a:p>
            <a:fld id="{05F193B0-4241-4392-8391-3235D3A18C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3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193B0-4241-4392-8391-3235D3A18C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3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5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868680" y="4905349"/>
            <a:ext cx="8732520" cy="433414"/>
          </a:xfrm>
        </p:spPr>
        <p:txBody>
          <a:bodyPr anchor="ctr"/>
          <a:lstStyle>
            <a:lvl1pPr>
              <a:buNone/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to: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685800"/>
            <a:ext cx="9144019" cy="1600203"/>
          </a:xfrm>
          <a:prstGeom prst="rect">
            <a:avLst/>
          </a:prstGeom>
        </p:spPr>
      </p:pic>
      <p:pic>
        <p:nvPicPr>
          <p:cNvPr id="9" name="Picture 2" descr="S:\Marketing Communications\Creative Services\Master_Assets\Guggenheim Logos\White\GUGG_logo_RGB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681" y="1394987"/>
            <a:ext cx="2295144" cy="181828"/>
          </a:xfrm>
          <a:prstGeom prst="rect">
            <a:avLst/>
          </a:prstGeom>
          <a:noFill/>
        </p:spPr>
      </p:pic>
      <p:sp>
        <p:nvSpPr>
          <p:cNvPr id="13" name="Title 15"/>
          <p:cNvSpPr>
            <a:spLocks noGrp="1"/>
          </p:cNvSpPr>
          <p:nvPr userDrawn="1">
            <p:ph type="title" hasCustomPrompt="1"/>
          </p:nvPr>
        </p:nvSpPr>
        <p:spPr>
          <a:xfrm>
            <a:off x="868680" y="3483864"/>
            <a:ext cx="8732520" cy="492443"/>
          </a:xfrm>
        </p:spPr>
        <p:txBody>
          <a:bodyPr/>
          <a:lstStyle>
            <a:lvl1pPr>
              <a:buFont typeface="Arial" pitchFamily="34" charset="0"/>
              <a:buNone/>
              <a:defRPr sz="3200" b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[Company Name]</a:t>
            </a:r>
          </a:p>
        </p:txBody>
      </p:sp>
      <p:sp>
        <p:nvSpPr>
          <p:cNvPr id="15" name="Text Placeholder 5"/>
          <p:cNvSpPr>
            <a:spLocks noGrp="1"/>
          </p:cNvSpPr>
          <p:nvPr userDrawn="1">
            <p:ph type="body" sz="quarter" idx="17"/>
          </p:nvPr>
        </p:nvSpPr>
        <p:spPr>
          <a:xfrm>
            <a:off x="868680" y="2944368"/>
            <a:ext cx="8732520" cy="433414"/>
          </a:xfrm>
        </p:spPr>
        <p:txBody>
          <a:bodyPr anchor="b"/>
          <a:lstStyle>
            <a:lvl1pPr>
              <a:buNone/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5"/>
          <p:cNvSpPr>
            <a:spLocks noGrp="1"/>
          </p:cNvSpPr>
          <p:nvPr userDrawn="1">
            <p:ph type="body" sz="quarter" idx="18"/>
          </p:nvPr>
        </p:nvSpPr>
        <p:spPr>
          <a:xfrm>
            <a:off x="868680" y="6874670"/>
            <a:ext cx="8732520" cy="335378"/>
          </a:xfrm>
        </p:spPr>
        <p:txBody>
          <a:bodyPr/>
          <a:lstStyle>
            <a:lvl1pPr>
              <a:buNone/>
              <a:defRPr sz="10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868679" y="5342562"/>
            <a:ext cx="8732520" cy="293349"/>
          </a:xfrm>
        </p:spPr>
        <p:txBody>
          <a:bodyPr/>
          <a:lstStyle>
            <a:lvl1pPr>
              <a:buNone/>
              <a:defRPr sz="2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[Company Name]</a:t>
            </a:r>
          </a:p>
        </p:txBody>
      </p:sp>
      <p:sp>
        <p:nvSpPr>
          <p:cNvPr id="18" name="Text Placeholder 7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68679" y="6082923"/>
            <a:ext cx="8732520" cy="350691"/>
          </a:xfrm>
        </p:spPr>
        <p:txBody>
          <a:bodyPr/>
          <a:lstStyle>
            <a:lvl1pPr>
              <a:buNone/>
              <a:defRPr sz="16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[Date]</a:t>
            </a:r>
          </a:p>
        </p:txBody>
      </p:sp>
    </p:spTree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448" userDrawn="1">
          <p15:clr>
            <a:srgbClr val="FBAE40"/>
          </p15:clr>
        </p15:guide>
        <p15:guide id="2" pos="31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itle, Sub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35"/>
            <a:ext cx="9144000" cy="33832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847850"/>
            <a:ext cx="9122230" cy="2038350"/>
          </a:xfrm>
        </p:spPr>
        <p:txBody>
          <a:bodyPr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353312"/>
            <a:ext cx="9144000" cy="219456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543049"/>
            <a:ext cx="4381500" cy="3795713"/>
          </a:xfrm>
        </p:spPr>
        <p:txBody>
          <a:bodyPr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226050" y="1543049"/>
            <a:ext cx="4375149" cy="3795713"/>
          </a:xfrm>
        </p:spPr>
        <p:txBody>
          <a:bodyPr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Sub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847850"/>
            <a:ext cx="4381500" cy="3490912"/>
          </a:xfrm>
        </p:spPr>
        <p:txBody>
          <a:bodyPr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226050" y="1847850"/>
            <a:ext cx="4375149" cy="3490912"/>
          </a:xfrm>
        </p:spPr>
        <p:txBody>
          <a:bodyPr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53312"/>
            <a:ext cx="9144000" cy="219456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3999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847850"/>
            <a:ext cx="4381500" cy="3490912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226050" y="1847850"/>
            <a:ext cx="4375149" cy="3490912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5230368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312" userDrawn="1">
          <p15:clr>
            <a:srgbClr val="FBAE40"/>
          </p15:clr>
        </p15:guide>
        <p15:guide id="2" pos="30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57200" y="1847850"/>
            <a:ext cx="2974975" cy="3490912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3548063" y="1847850"/>
            <a:ext cx="2970213" cy="3490912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626225" y="1847850"/>
            <a:ext cx="2974975" cy="3490912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42394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629399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200" y="1847850"/>
            <a:ext cx="43815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5226050" y="1847850"/>
            <a:ext cx="4375149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57200" y="4410075"/>
            <a:ext cx="43815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5226050" y="4410075"/>
            <a:ext cx="4375149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5226050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5226050" y="415137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457199" y="415137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331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: 1 Top,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200" y="1847850"/>
            <a:ext cx="91440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57200" y="4410075"/>
            <a:ext cx="91440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7199" y="1600200"/>
            <a:ext cx="91440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57199" y="4151376"/>
            <a:ext cx="91440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457200" y="4410075"/>
            <a:ext cx="43815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5226050" y="4410075"/>
            <a:ext cx="4375149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200" y="1847850"/>
            <a:ext cx="91440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57199" y="1600200"/>
            <a:ext cx="91440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5226050" y="415137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57199" y="415137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: 1 Top, 3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200" y="1847850"/>
            <a:ext cx="91440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57200" y="4410074"/>
            <a:ext cx="2974975" cy="2046289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3548063" y="4410074"/>
            <a:ext cx="2970213" cy="2046289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6626225" y="4410074"/>
            <a:ext cx="2974975" cy="2046289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57199" y="1600200"/>
            <a:ext cx="91440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57199" y="4151376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3542394" y="4151376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6629399" y="4151376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: 2 Top,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200" y="1847850"/>
            <a:ext cx="43815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226050" y="1847850"/>
            <a:ext cx="4375149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57200" y="4410075"/>
            <a:ext cx="91440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457199" y="4151376"/>
            <a:ext cx="91440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5226050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 userDrawn="1"/>
        </p:nvSpPr>
        <p:spPr>
          <a:xfrm>
            <a:off x="457200" y="775335"/>
            <a:ext cx="9144000" cy="33832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r>
              <a:rPr lang="en-US" sz="2200" b="0" dirty="0">
                <a:solidFill>
                  <a:schemeClr val="accent1"/>
                </a:solidFill>
                <a:latin typeface="+mj-lt"/>
              </a:rPr>
              <a:t>Table of Contents</a:t>
            </a:r>
          </a:p>
        </p:txBody>
      </p:sp>
      <p:cxnSp>
        <p:nvCxnSpPr>
          <p:cNvPr id="13" name="Straight Connector 7"/>
          <p:cNvCxnSpPr>
            <a:cxnSpLocks/>
          </p:cNvCxnSpPr>
          <p:nvPr userDrawn="1"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pic>
        <p:nvPicPr>
          <p:cNvPr id="16" name="Picture 15" descr="GUGG_logo_262"/>
          <p:cNvPicPr>
            <a:picLocks noChangeAspect="1" noChangeArrowheads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457200" y="7293290"/>
            <a:ext cx="1371600" cy="13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Connector 10"/>
          <p:cNvCxnSpPr>
            <a:cxnSpLocks/>
          </p:cNvCxnSpPr>
          <p:nvPr userDrawn="1"/>
        </p:nvCxnSpPr>
        <p:spPr bwMode="auto">
          <a:xfrm>
            <a:off x="457200" y="7156810"/>
            <a:ext cx="9144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</p:cxnSp>
      <p:sp>
        <p:nvSpPr>
          <p:cNvPr id="8" name="Footer Placeholder 5" hidden="1"/>
          <p:cNvSpPr txBox="1">
            <a:spLocks/>
          </p:cNvSpPr>
          <p:nvPr userDrawn="1">
            <p:custDataLst>
              <p:tags r:id="rId1"/>
            </p:custDataLst>
          </p:nvPr>
        </p:nvSpPr>
        <p:spPr bwMode="auto">
          <a:xfrm>
            <a:off x="435429" y="7482842"/>
            <a:ext cx="8686800" cy="12311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spcBef>
                <a:spcPct val="50000"/>
              </a:spcBef>
              <a:defRPr/>
            </a:pPr>
            <a:r>
              <a:rPr lang="en-US" sz="800" kern="120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+mn-cs"/>
              </a:rPr>
              <a:t>C:\Users\VIChilelli\Desktop\2015GS Pitchbook.potm – Printed 5/16/2017 10:11:52 AM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 userDrawn="1">
            <p:custDataLst>
              <p:tags r:id="rId2"/>
            </p:custDataLst>
          </p:nvPr>
        </p:nvSpPr>
        <p:spPr>
          <a:xfrm>
            <a:off x="5545282" y="7286752"/>
            <a:ext cx="4032198" cy="15388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algn="r"/>
            <a:r>
              <a:rPr lang="en-US" sz="1000" b="1">
                <a:latin typeface="Arial"/>
              </a:rPr>
              <a:t>Guggenheim Securities</a:t>
            </a:r>
            <a:endParaRPr lang="en-US" sz="1000" b="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: 3 Top, 1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57200" y="4410075"/>
            <a:ext cx="91440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57200" y="1847850"/>
            <a:ext cx="2974975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3548063" y="1847850"/>
            <a:ext cx="2970213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6626225" y="1847850"/>
            <a:ext cx="2974975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457199" y="4151376"/>
            <a:ext cx="91440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457199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3542394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6629399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Up: 3 Top, 3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457200" y="1847850"/>
            <a:ext cx="2974975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3548063" y="1847850"/>
            <a:ext cx="2970213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6626225" y="1847850"/>
            <a:ext cx="2974975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57200" y="4410075"/>
            <a:ext cx="2974975" cy="2046288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27"/>
          </p:nvPr>
        </p:nvSpPr>
        <p:spPr>
          <a:xfrm>
            <a:off x="3548063" y="4410075"/>
            <a:ext cx="2970213" cy="2046288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28"/>
          </p:nvPr>
        </p:nvSpPr>
        <p:spPr>
          <a:xfrm>
            <a:off x="6626225" y="4410075"/>
            <a:ext cx="2974975" cy="2046288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542394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6629399" y="1600200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457199" y="4151376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3542394" y="4151376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4" hasCustomPrompt="1"/>
          </p:nvPr>
        </p:nvSpPr>
        <p:spPr>
          <a:xfrm>
            <a:off x="6629399" y="4151376"/>
            <a:ext cx="2971800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200" y="1847850"/>
            <a:ext cx="43815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5226050" y="1847849"/>
            <a:ext cx="4375149" cy="4608513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57200" y="4410075"/>
            <a:ext cx="43815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230368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457200" y="415137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35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226050" y="1847850"/>
            <a:ext cx="437515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5226050" y="4410075"/>
            <a:ext cx="437515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457200" y="1847849"/>
            <a:ext cx="4381500" cy="4608513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230368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5230368" y="415137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200" y="1847849"/>
            <a:ext cx="4381500" cy="4608513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5226050" y="1847850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5226050" y="3500438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226050" y="5143500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230368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5230368" y="324612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5230368" y="488289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5226050" y="1847849"/>
            <a:ext cx="4375150" cy="4608513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457200" y="1847850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457200" y="3500438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57200" y="5143500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230368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324612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457199" y="488289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457200" y="1847850"/>
            <a:ext cx="43815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457200" y="4410075"/>
            <a:ext cx="438150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5226050" y="1847850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5226050" y="3500438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5226050" y="5143500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5230368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5230368" y="324612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5230368" y="488289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457199" y="415137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6"/>
          </p:nvPr>
        </p:nvSpPr>
        <p:spPr>
          <a:xfrm>
            <a:off x="5226050" y="1847850"/>
            <a:ext cx="437515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5226050" y="4410075"/>
            <a:ext cx="4375150" cy="203835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/>
          </p:nvPr>
        </p:nvSpPr>
        <p:spPr>
          <a:xfrm>
            <a:off x="457200" y="1847850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457200" y="3500438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6"/>
          </p:nvPr>
        </p:nvSpPr>
        <p:spPr>
          <a:xfrm>
            <a:off x="457200" y="5143500"/>
            <a:ext cx="4381500" cy="1291590"/>
          </a:xfrm>
        </p:spPr>
        <p:txBody>
          <a:bodyPr lIns="45720" rIns="45720"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457199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457199" y="324612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457199" y="488289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5230368" y="1600200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33" hasCustomPrompt="1"/>
          </p:nvPr>
        </p:nvSpPr>
        <p:spPr>
          <a:xfrm>
            <a:off x="5230368" y="4151376"/>
            <a:ext cx="4379976" cy="228600"/>
          </a:xfrm>
          <a:solidFill>
            <a:schemeClr val="accent1"/>
          </a:solidFill>
        </p:spPr>
        <p:txBody>
          <a:bodyPr lIns="45720"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[Object Title]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ntion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 hasCustomPrompt="1"/>
          </p:nvPr>
        </p:nvSpPr>
        <p:spPr bwMode="ltGray">
          <a:xfrm>
            <a:off x="1111241" y="4362906"/>
            <a:ext cx="6546273" cy="430887"/>
          </a:xfrm>
          <a:noFill/>
        </p:spPr>
        <p:txBody>
          <a:bodyPr vert="horz" wrap="square" anchor="ctr" anchorCtr="0">
            <a:spAutoFit/>
          </a:bodyPr>
          <a:lstStyle>
            <a:lvl1pPr algn="l">
              <a:defRPr sz="2800" b="0" cap="none" spc="0" baseline="0">
                <a:solidFill>
                  <a:schemeClr val="accent1"/>
                </a:solidFill>
                <a:effectLst/>
                <a:latin typeface="+mj-lt"/>
              </a:defRPr>
            </a:lvl1pPr>
            <a:extLst/>
          </a:lstStyle>
          <a:p>
            <a:r>
              <a:rPr lang="en-US" dirty="0"/>
              <a:t>[Insert Section Name]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 bwMode="ltGray">
          <a:xfrm>
            <a:off x="453706" y="4361688"/>
            <a:ext cx="640080" cy="430886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en-US" sz="2800" b="0" kern="0" cap="none" spc="0" baseline="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(#)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685800"/>
            <a:ext cx="9144019" cy="914402"/>
          </a:xfrm>
          <a:prstGeom prst="rect">
            <a:avLst/>
          </a:prstGeom>
        </p:spPr>
      </p:pic>
      <p:pic>
        <p:nvPicPr>
          <p:cNvPr id="10" name="Picture 2" descr="S:\Marketing Communications\Creative Services\Master_Assets\Guggenheim Logos\White\GUGG_logo_RGB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681" y="1052087"/>
            <a:ext cx="2295144" cy="181828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b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3"/>
          <p:cNvSpPr>
            <a:spLocks noGrp="1"/>
          </p:cNvSpPr>
          <p:nvPr>
            <p:ph type="ctrTitle" hasCustomPrompt="1"/>
          </p:nvPr>
        </p:nvSpPr>
        <p:spPr bwMode="ltGray">
          <a:xfrm>
            <a:off x="1111241" y="4362906"/>
            <a:ext cx="6546273" cy="430887"/>
          </a:xfrm>
          <a:noFill/>
        </p:spPr>
        <p:txBody>
          <a:bodyPr vert="horz" wrap="square" anchor="ctr" anchorCtr="0">
            <a:spAutoFit/>
          </a:bodyPr>
          <a:lstStyle>
            <a:lvl1pPr algn="l">
              <a:defRPr sz="2800" b="0" cap="none" spc="0" baseline="0">
                <a:solidFill>
                  <a:schemeClr val="accent1"/>
                </a:solidFill>
                <a:effectLst/>
                <a:latin typeface="+mj-lt"/>
              </a:defRPr>
            </a:lvl1pPr>
            <a:extLst/>
          </a:lstStyle>
          <a:p>
            <a:r>
              <a:rPr lang="en-US" dirty="0"/>
              <a:t>[Insert Subsection Name]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0" hasCustomPrompt="1"/>
          </p:nvPr>
        </p:nvSpPr>
        <p:spPr bwMode="ltGray">
          <a:xfrm>
            <a:off x="453706" y="4361688"/>
            <a:ext cx="640080" cy="430886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lang="en-US" sz="2800" b="0" kern="0" cap="none" spc="0" baseline="0" dirty="0" smtClean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(#)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685800"/>
            <a:ext cx="9144019" cy="914402"/>
          </a:xfrm>
          <a:prstGeom prst="rect">
            <a:avLst/>
          </a:prstGeom>
        </p:spPr>
      </p:pic>
      <p:pic>
        <p:nvPicPr>
          <p:cNvPr id="9" name="Picture 2" descr="S:\Marketing Communications\Creative Services\Master_Assets\Guggenheim Logos\White\GUGG_logo_RGB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681" y="1052087"/>
            <a:ext cx="2295144" cy="181828"/>
          </a:xfrm>
          <a:prstGeom prst="rect">
            <a:avLst/>
          </a:prstGeom>
          <a:noFill/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end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3"/>
          <p:cNvSpPr txBox="1">
            <a:spLocks/>
          </p:cNvSpPr>
          <p:nvPr/>
        </p:nvSpPr>
        <p:spPr bwMode="ltGray">
          <a:xfrm>
            <a:off x="463980" y="4362906"/>
            <a:ext cx="6546273" cy="430887"/>
          </a:xfrm>
          <a:prstGeom prst="rect">
            <a:avLst/>
          </a:prstGeom>
          <a:noFill/>
        </p:spPr>
        <p:txBody>
          <a:bodyPr vert="horz" wrap="square" lIns="0" tIns="0" rIns="0" bIns="0">
            <a:spAutoFit/>
          </a:bodyPr>
          <a:lstStyle>
            <a:lvl1pPr algn="l">
              <a:defRPr sz="2800" b="1" cap="none" spc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Appendices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1" y="685800"/>
            <a:ext cx="9144019" cy="914402"/>
          </a:xfrm>
          <a:prstGeom prst="rect">
            <a:avLst/>
          </a:prstGeom>
        </p:spPr>
      </p:pic>
      <p:pic>
        <p:nvPicPr>
          <p:cNvPr id="10" name="Picture 2" descr="S:\Marketing Communications\Creative Services\Master_Assets\Guggenheim Logos\White\GUGG_logo_RGB_white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681" y="1052087"/>
            <a:ext cx="2295144" cy="181828"/>
          </a:xfrm>
          <a:prstGeom prst="rect">
            <a:avLst/>
          </a:prstGeom>
          <a:noFill/>
        </p:spPr>
      </p:pic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7"/>
          <p:cNvCxnSpPr>
            <a:cxnSpLocks/>
          </p:cNvCxnSpPr>
          <p:nvPr userDrawn="1"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353312"/>
            <a:ext cx="9144000" cy="219456"/>
          </a:xfrm>
        </p:spPr>
        <p:txBody>
          <a:bodyPr/>
          <a:lstStyle>
            <a:lvl1pPr marL="0" indent="0"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775388"/>
            <a:ext cx="9144000" cy="3383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457200" y="1543050"/>
            <a:ext cx="9122230" cy="2343150"/>
          </a:xfrm>
        </p:spPr>
        <p:txBody>
          <a:bodyPr/>
          <a:lstStyle>
            <a:lvl1pPr marL="228600" indent="-228600">
              <a:spcBef>
                <a:spcPts val="800"/>
              </a:spcBef>
              <a:buFont typeface="Wingdings" pitchFamily="2" charset="2"/>
              <a:buChar char=""/>
              <a:defRPr/>
            </a:lvl1pPr>
            <a:lvl2pPr marL="457200" indent="-228600">
              <a:defRPr/>
            </a:lvl2pPr>
            <a:lvl3pPr marL="685800" indent="-171450">
              <a:buFont typeface="Arial" pitchFamily="34" charset="0"/>
              <a:buChar char="̶"/>
              <a:tabLst/>
              <a:defRPr/>
            </a:lvl3pPr>
            <a:lvl4pPr marL="914400" indent="-228600">
              <a:buClr>
                <a:schemeClr val="tx1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+mj-lt"/>
              </a:defRPr>
            </a:lvl4pPr>
            <a:lvl5pPr marL="2292350" indent="-254000"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pos="364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457200" y="775335"/>
            <a:ext cx="9142051" cy="338554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9120279" cy="23622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marL="238125" marR="0" lvl="0" indent="-238125" algn="l" defTabSz="1019175" rtl="0" eaLnBrk="1" fontAlgn="base" latinLnBrk="0" hangingPunct="1">
              <a:lnSpc>
                <a:spcPct val="100000"/>
              </a:lnSpc>
              <a:spcBef>
                <a:spcPts val="1700"/>
              </a:spcBef>
              <a:spcAft>
                <a:spcPct val="0"/>
              </a:spcAft>
              <a:buClr>
                <a:srgbClr val="00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lang="en-US" dirty="0"/>
              <a:t>Click to edit Master text styles</a:t>
            </a:r>
          </a:p>
          <a:p>
            <a:pPr marL="406400" marR="0" lvl="1" indent="-166688" algn="l" defTabSz="101917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Tx/>
              <a:buFont typeface="Symbol" pitchFamily="18" charset="2"/>
              <a:buChar char="·"/>
              <a:tabLst/>
              <a:defRPr/>
            </a:pPr>
            <a:r>
              <a:rPr lang="en-US" dirty="0"/>
              <a:t>Second level</a:t>
            </a:r>
          </a:p>
          <a:p>
            <a:pPr marL="573088" marR="0" lvl="2" indent="-165100" algn="l" defTabSz="1019175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Tx/>
              <a:buFont typeface="Symbol" pitchFamily="18" charset="2"/>
              <a:buChar char="-"/>
              <a:tabLst/>
              <a:defRPr/>
            </a:pPr>
            <a:r>
              <a:rPr lang="en-US" dirty="0"/>
              <a:t>Third level</a:t>
            </a:r>
          </a:p>
        </p:txBody>
      </p:sp>
      <p:pic>
        <p:nvPicPr>
          <p:cNvPr id="10" name="Picture 9" descr="GUGG_logo_262"/>
          <p:cNvPicPr>
            <a:picLocks noChangeAspect="1" noChangeArrowheads="1"/>
          </p:cNvPicPr>
          <p:nvPr/>
        </p:nvPicPr>
        <p:blipFill>
          <a:blip r:embed="rId32" cstate="print"/>
          <a:stretch>
            <a:fillRect/>
          </a:stretch>
        </p:blipFill>
        <p:spPr bwMode="auto">
          <a:xfrm>
            <a:off x="457200" y="7293290"/>
            <a:ext cx="1371600" cy="13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Connector 10"/>
          <p:cNvCxnSpPr>
            <a:cxnSpLocks/>
          </p:cNvCxnSpPr>
          <p:nvPr/>
        </p:nvCxnSpPr>
        <p:spPr bwMode="auto">
          <a:xfrm>
            <a:off x="457200" y="7156810"/>
            <a:ext cx="9144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</p:spPr>
      </p:cxnSp>
      <p:cxnSp>
        <p:nvCxnSpPr>
          <p:cNvPr id="13" name="Straight Connector 7"/>
          <p:cNvCxnSpPr>
            <a:cxnSpLocks/>
          </p:cNvCxnSpPr>
          <p:nvPr userDrawn="1"/>
        </p:nvCxnSpPr>
        <p:spPr bwMode="auto">
          <a:xfrm>
            <a:off x="457200" y="1143000"/>
            <a:ext cx="9144000" cy="0"/>
          </a:xfrm>
          <a:prstGeom prst="line">
            <a:avLst/>
          </a:prstGeom>
          <a:noFill/>
          <a:ln w="6350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8" name="TextBox 7"/>
          <p:cNvSpPr txBox="1"/>
          <p:nvPr userDrawn="1">
            <p:custDataLst>
              <p:tags r:id="rId30"/>
            </p:custDataLst>
          </p:nvPr>
        </p:nvSpPr>
        <p:spPr>
          <a:xfrm>
            <a:off x="5545282" y="7286752"/>
            <a:ext cx="4032198" cy="153888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pPr algn="r"/>
            <a:r>
              <a:rPr lang="en-US" sz="1000" b="1">
                <a:latin typeface="Arial"/>
              </a:rPr>
              <a:t>Guggenheim Securities</a:t>
            </a:r>
            <a:endParaRPr lang="en-US" sz="1000" b="1" dirty="0">
              <a:latin typeface="Arial"/>
            </a:endParaRPr>
          </a:p>
        </p:txBody>
      </p:sp>
      <p:sp>
        <p:nvSpPr>
          <p:cNvPr id="9" name="Footer Placeholder 5" hidden="1"/>
          <p:cNvSpPr txBox="1">
            <a:spLocks/>
          </p:cNvSpPr>
          <p:nvPr userDrawn="1">
            <p:custDataLst>
              <p:tags r:id="rId31"/>
            </p:custDataLst>
          </p:nvPr>
        </p:nvSpPr>
        <p:spPr bwMode="auto">
          <a:xfrm>
            <a:off x="435429" y="7482842"/>
            <a:ext cx="8686800" cy="123111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 rtl="0">
              <a:spcBef>
                <a:spcPct val="50000"/>
              </a:spcBef>
              <a:defRPr/>
            </a:pPr>
            <a:r>
              <a:rPr lang="en-US" sz="800" kern="120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+mn-cs"/>
              </a:rPr>
              <a:t>C:\Users\VIChilelli\Desktop\2015GS Pitchbook.potm – Printed 5/16/2017 10:11:52 AM</a:t>
            </a:r>
            <a:endParaRPr lang="en-US" sz="800" kern="1200" dirty="0">
              <a:solidFill>
                <a:schemeClr val="bg1">
                  <a:lumMod val="50000"/>
                </a:scheme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669" r:id="rId9"/>
    <p:sldLayoutId id="2147483670" r:id="rId10"/>
    <p:sldLayoutId id="2147483688" r:id="rId11"/>
    <p:sldLayoutId id="2147483691" r:id="rId12"/>
    <p:sldLayoutId id="2147483702" r:id="rId13"/>
    <p:sldLayoutId id="2147483707" r:id="rId14"/>
    <p:sldLayoutId id="2147483689" r:id="rId15"/>
    <p:sldLayoutId id="2147483692" r:id="rId16"/>
    <p:sldLayoutId id="2147483694" r:id="rId17"/>
    <p:sldLayoutId id="2147483704" r:id="rId18"/>
    <p:sldLayoutId id="2147483693" r:id="rId19"/>
    <p:sldLayoutId id="2147483705" r:id="rId20"/>
    <p:sldLayoutId id="2147483706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49" r:id="rId28"/>
  </p:sldLayoutIdLst>
  <p:hf hdr="0" ftr="0" dt="0"/>
  <p:txStyles>
    <p:titleStyle>
      <a:lvl1pPr algn="l" rtl="0" eaLnBrk="1" latinLnBrk="0" hangingPunct="1">
        <a:spcBef>
          <a:spcPct val="0"/>
        </a:spcBef>
        <a:buNone/>
        <a:defRPr sz="2200" b="0" kern="0" cap="none" spc="0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228600" marR="0" indent="-228600" algn="l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­"/>
        <a:defRPr kumimoji="0" lang="en-US" sz="1400" b="0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j-lt"/>
          <a:ea typeface="+mn-ea"/>
          <a:cs typeface="+mn-cs"/>
        </a:defRPr>
      </a:lvl1pPr>
      <a:lvl2pPr marL="457200" indent="-228600" algn="l" rtl="0" eaLnBrk="1" latinLnBrk="0" hangingPunct="1">
        <a:spcBef>
          <a:spcPct val="20000"/>
        </a:spcBef>
        <a:buFont typeface="Arial" pitchFamily="34" charset="0"/>
        <a:buChar char="•"/>
        <a:defRPr kumimoji="0" lang="en-US" sz="1200" b="0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j-lt"/>
          <a:ea typeface="+mn-ea"/>
          <a:cs typeface="+mn-cs"/>
        </a:defRPr>
      </a:lvl2pPr>
      <a:lvl3pPr marL="685800" indent="-228600" algn="l" rtl="0" eaLnBrk="1" latinLnBrk="0" hangingPunct="1">
        <a:spcBef>
          <a:spcPct val="20000"/>
        </a:spcBef>
        <a:buClr>
          <a:schemeClr val="tx1"/>
        </a:buClr>
        <a:buFont typeface="Garamond" pitchFamily="18" charset="0"/>
        <a:buChar char="-"/>
        <a:defRPr kumimoji="0" lang="en-US" sz="1100" b="0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+mj-lt"/>
          <a:ea typeface="+mn-ea"/>
          <a:cs typeface="+mn-cs"/>
        </a:defRPr>
      </a:lvl3pPr>
      <a:lvl4pPr marL="914400" indent="-228600" algn="l" rtl="0" eaLnBrk="1" latinLnBrk="0" hangingPunct="1">
        <a:spcBef>
          <a:spcPct val="20000"/>
        </a:spcBef>
        <a:buFontTx/>
        <a:buNone/>
        <a:defRPr kumimoji="0" lang="en-US" sz="1000" b="0" i="0" u="none" strike="noStrike" kern="0" cap="none" spc="0" normalizeH="0" baseline="0" noProof="0" dirty="0">
          <a:ln>
            <a:noFill/>
          </a:ln>
          <a:solidFill>
            <a:srgbClr val="000000"/>
          </a:solidFill>
          <a:effectLst/>
          <a:uLnTx/>
          <a:uFillTx/>
          <a:latin typeface="Garamond" pitchFamily="18" charset="0"/>
          <a:ea typeface="+mn-ea"/>
          <a:cs typeface="+mn-cs"/>
        </a:defRPr>
      </a:lvl4pPr>
      <a:lvl5pPr marL="2292355" indent="-254706" algn="l" rtl="0" eaLnBrk="1" latinLnBrk="0" hangingPunct="1">
        <a:spcBef>
          <a:spcPct val="20000"/>
        </a:spcBef>
        <a:buFontTx/>
        <a:buNone/>
        <a:defRPr sz="800">
          <a:solidFill>
            <a:schemeClr val="tx1"/>
          </a:solidFill>
          <a:latin typeface="Garamond" pitchFamily="18" charset="0"/>
          <a:ea typeface="+mn-ea"/>
          <a:cs typeface="+mn-cs"/>
        </a:defRPr>
      </a:lvl5pPr>
      <a:lvl6pPr marL="2801767" indent="-254706" algn="l" rtl="0" eaLnBrk="1" latinLnBrk="0" hangingPunct="1">
        <a:spcBef>
          <a:spcPct val="20000"/>
        </a:spcBef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rtl="0" eaLnBrk="1" latinLnBrk="0" hangingPunct="1">
        <a:spcBef>
          <a:spcPct val="20000"/>
        </a:spcBef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rtl="0" eaLnBrk="1" latinLnBrk="0" hangingPunct="1">
        <a:spcBef>
          <a:spcPct val="20000"/>
        </a:spcBef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rtl="0" eaLnBrk="1" latinLnBrk="0" hangingPunct="1">
        <a:spcBef>
          <a:spcPct val="20000"/>
        </a:spcBef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509412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018824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528237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2037649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547061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3056473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565886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4075298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  <p:extLst>
    <p:ext uri="{27BBF7A9-308A-43DC-89C8-2F10F3537804}">
      <p15:sldGuideLst xmlns:p15="http://schemas.microsoft.com/office/powerpoint/2012/main">
        <p15:guide id="1" orient="horz" pos="2448" userDrawn="1">
          <p15:clr>
            <a:srgbClr val="F26B43"/>
          </p15:clr>
        </p15:guide>
        <p15:guide id="2" pos="3168" userDrawn="1">
          <p15:clr>
            <a:srgbClr val="F26B43"/>
          </p15:clr>
        </p15:guide>
        <p15:guide id="4" pos="288" userDrawn="1">
          <p15:clr>
            <a:srgbClr val="F26B43"/>
          </p15:clr>
        </p15:guide>
        <p15:guide id="5" pos="60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7F9FDE1-58F4-8EF7-1B48-9AC112C4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Company Overviews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6E4D44F-8614-7B8B-EB10-ED93FFE599E7}"/>
              </a:ext>
            </a:extLst>
          </p:cNvPr>
          <p:cNvGraphicFramePr>
            <a:graphicFrameLocks noGrp="1"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8863721"/>
              </p:ext>
            </p:extLst>
          </p:nvPr>
        </p:nvGraphicFramePr>
        <p:xfrm>
          <a:off x="457198" y="1463213"/>
          <a:ext cx="9144002" cy="5166617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74579">
                  <a:extLst>
                    <a:ext uri="{9D8B030D-6E8A-4147-A177-3AD203B41FA5}">
                      <a16:colId xmlns:a16="http://schemas.microsoft.com/office/drawing/2014/main" val="2952845140"/>
                    </a:ext>
                  </a:extLst>
                </a:gridCol>
                <a:gridCol w="1098485">
                  <a:extLst>
                    <a:ext uri="{9D8B030D-6E8A-4147-A177-3AD203B41FA5}">
                      <a16:colId xmlns:a16="http://schemas.microsoft.com/office/drawing/2014/main" val="3084072367"/>
                    </a:ext>
                  </a:extLst>
                </a:gridCol>
                <a:gridCol w="1098485">
                  <a:extLst>
                    <a:ext uri="{9D8B030D-6E8A-4147-A177-3AD203B41FA5}">
                      <a16:colId xmlns:a16="http://schemas.microsoft.com/office/drawing/2014/main" val="3088641052"/>
                    </a:ext>
                  </a:extLst>
                </a:gridCol>
                <a:gridCol w="1098485">
                  <a:extLst>
                    <a:ext uri="{9D8B030D-6E8A-4147-A177-3AD203B41FA5}">
                      <a16:colId xmlns:a16="http://schemas.microsoft.com/office/drawing/2014/main" val="2786920983"/>
                    </a:ext>
                  </a:extLst>
                </a:gridCol>
                <a:gridCol w="1497934">
                  <a:extLst>
                    <a:ext uri="{9D8B030D-6E8A-4147-A177-3AD203B41FA5}">
                      <a16:colId xmlns:a16="http://schemas.microsoft.com/office/drawing/2014/main" val="3313537921"/>
                    </a:ext>
                  </a:extLst>
                </a:gridCol>
                <a:gridCol w="2876034">
                  <a:extLst>
                    <a:ext uri="{9D8B030D-6E8A-4147-A177-3AD203B41FA5}">
                      <a16:colId xmlns:a16="http://schemas.microsoft.com/office/drawing/2014/main" val="3433612514"/>
                    </a:ext>
                  </a:extLst>
                </a:gridCol>
              </a:tblGrid>
              <a:tr h="356219">
                <a:tc>
                  <a:txBody>
                    <a:bodyPr/>
                    <a:lstStyle/>
                    <a:p>
                      <a:pPr marL="0" algn="ctr" defTabSz="502924" rtl="0" eaLnBrk="1" latinLnBrk="0" hangingPunct="1"/>
                      <a:r>
                        <a:rPr lang="en-IN" sz="1100" kern="1200" noProof="0" dirty="0">
                          <a:latin typeface="+mj-lt"/>
                          <a:ea typeface="EB Garamond" pitchFamily="2" charset="0"/>
                        </a:rPr>
                        <a:t>Company</a:t>
                      </a:r>
                    </a:p>
                  </a:txBody>
                  <a:tcPr marL="10082" marR="10082" marT="10082" marB="1008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02924" rtl="0" eaLnBrk="1" latinLnBrk="0" hangingPunct="1"/>
                      <a:r>
                        <a:rPr lang="en-US" sz="1100" b="1" kern="1200" noProof="0" dirty="0">
                          <a:solidFill>
                            <a:schemeClr val="lt1"/>
                          </a:solidFill>
                          <a:latin typeface="+mj-lt"/>
                          <a:ea typeface="EB Garamond" pitchFamily="2" charset="0"/>
                          <a:cs typeface="+mn-cs"/>
                        </a:rPr>
                        <a:t>Employees</a:t>
                      </a:r>
                    </a:p>
                  </a:txBody>
                  <a:tcPr marL="10082" marR="10082" marT="10082" marB="1008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02924" rtl="0" eaLnBrk="1" latinLnBrk="0" hangingPunct="1"/>
                      <a:r>
                        <a:rPr lang="en-IN" sz="1100" kern="1200" noProof="0" dirty="0">
                          <a:latin typeface="+mj-lt"/>
                          <a:ea typeface="EB Garamond" pitchFamily="2" charset="0"/>
                        </a:rPr>
                        <a:t>Total Funding Raised</a:t>
                      </a:r>
                    </a:p>
                  </a:txBody>
                  <a:tcPr marL="10082" marR="10082" marT="10082" marB="1008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02924" rtl="0" eaLnBrk="1" latinLnBrk="0" hangingPunct="1"/>
                      <a:r>
                        <a:rPr lang="en-IN" sz="1100" b="1" kern="1200" noProof="0" dirty="0">
                          <a:solidFill>
                            <a:schemeClr val="lt1"/>
                          </a:solidFill>
                          <a:latin typeface="+mj-lt"/>
                          <a:ea typeface="EB Garamond" pitchFamily="2" charset="0"/>
                          <a:cs typeface="+mn-cs"/>
                        </a:rPr>
                        <a:t>Valuation</a:t>
                      </a:r>
                    </a:p>
                  </a:txBody>
                  <a:tcPr marL="10082" marR="10082" marT="10082" marB="1008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02924" rtl="0" eaLnBrk="1" latinLnBrk="0" hangingPunct="1"/>
                      <a:r>
                        <a:rPr lang="en-IN" sz="1100" b="1" kern="1200" noProof="0" dirty="0">
                          <a:solidFill>
                            <a:schemeClr val="lt1"/>
                          </a:solidFill>
                          <a:latin typeface="+mj-lt"/>
                          <a:ea typeface="EB Garamond" pitchFamily="2" charset="0"/>
                          <a:cs typeface="+mn-cs"/>
                        </a:rPr>
                        <a:t>Key Investors</a:t>
                      </a:r>
                    </a:p>
                  </a:txBody>
                  <a:tcPr marL="10082" marR="10082" marT="10082" marB="10082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502924" rtl="0" eaLnBrk="1" latinLnBrk="0" hangingPunct="1"/>
                      <a:r>
                        <a:rPr lang="en-IN" sz="1100" b="1" kern="1200" noProof="0" dirty="0">
                          <a:solidFill>
                            <a:schemeClr val="lt1"/>
                          </a:solidFill>
                          <a:latin typeface="+mj-lt"/>
                          <a:ea typeface="EB Garamond" pitchFamily="2" charset="0"/>
                          <a:cs typeface="+mn-cs"/>
                        </a:rPr>
                        <a:t>Description</a:t>
                      </a:r>
                    </a:p>
                  </a:txBody>
                  <a:tcPr marL="10082" marR="10082" marT="10082" marB="10082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507083"/>
                  </a:ext>
                </a:extLst>
              </a:tr>
              <a:tr h="1178355">
                <a:tc>
                  <a:txBody>
                    <a:bodyPr/>
                    <a:lstStyle/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EB Garamond" pitchFamily="2" charset="0"/>
                          <a:cs typeface="+mn-cs"/>
                        </a:rPr>
                        <a:t>(New York, NY)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1,000</a:t>
                      </a:r>
                      <a:b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(Jul 2023)</a:t>
                      </a:r>
                    </a:p>
                  </a:txBody>
                  <a:tcPr marL="10502" marR="10502" marT="1050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$801 million</a:t>
                      </a:r>
                      <a:b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</a:br>
                      <a:r>
                        <a:rPr lang="en-US" sz="11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  <a:cs typeface="+mn-cs"/>
                        </a:rPr>
                        <a:t>(Apr 10, 2023)</a:t>
                      </a:r>
                      <a:endParaRPr lang="en-US" sz="11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EB Garamond" pitchFamily="2" charset="0"/>
                      </a:endParaRPr>
                    </a:p>
                  </a:txBody>
                  <a:tcPr marL="10502" marR="10502" marT="1050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$10.3 billion</a:t>
                      </a:r>
                      <a:b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(Mar 1, 2023)</a:t>
                      </a:r>
                    </a:p>
                  </a:txBody>
                  <a:tcPr marL="10502" marR="10502" marT="1050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  <a:cs typeface="+mn-cs"/>
                        </a:rPr>
                        <a:t>Sequoia Capital, Index Ventures</a:t>
                      </a:r>
                    </a:p>
                  </a:txBody>
                  <a:tcPr marL="10502" marR="10502" marT="1050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  <a:cs typeface="+mn-cs"/>
                        </a:rPr>
                        <a:t>Develops a cloud security platform for businesses to secure their infrastructure at scale, offering visibility across clouds, containers, and workloads without agents or sidecars.</a:t>
                      </a:r>
                    </a:p>
                  </a:txBody>
                  <a:tcPr marL="100817" marR="100817" marT="50408" marB="5040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676295"/>
                  </a:ext>
                </a:extLst>
              </a:tr>
              <a:tr h="1333402">
                <a:tc>
                  <a:txBody>
                    <a:bodyPr/>
                    <a:lstStyle/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EB Garamond" pitchFamily="2" charset="0"/>
                          <a:cs typeface="+mn-cs"/>
                        </a:rPr>
                        <a:t>(Bangalore, India)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183</a:t>
                      </a:r>
                      <a:b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(Jan 2023)</a:t>
                      </a:r>
                    </a:p>
                  </a:txBody>
                  <a:tcPr marL="10502" marR="10502" marT="1050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$172 million</a:t>
                      </a:r>
                      <a:b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</a:br>
                      <a:r>
                        <a:rPr lang="en-US" sz="11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  <a:cs typeface="+mn-cs"/>
                        </a:rPr>
                        <a:t>(Jun 12, 2023)</a:t>
                      </a:r>
                      <a:endParaRPr lang="en-US" sz="11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EB Garamond" pitchFamily="2" charset="0"/>
                      </a:endParaRPr>
                    </a:p>
                  </a:txBody>
                  <a:tcPr marL="10502" marR="10502" marT="1050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$855 million</a:t>
                      </a:r>
                      <a:b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(Jul 1, 2023)</a:t>
                      </a:r>
                    </a:p>
                  </a:txBody>
                  <a:tcPr marL="10502" marR="10502" marT="1050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Ribbit Capital, Omidyar Network</a:t>
                      </a:r>
                    </a:p>
                  </a:txBody>
                  <a:tcPr marL="10502" marR="10502" marT="1050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  <a:cs typeface="+mn-cs"/>
                        </a:rPr>
                        <a:t>Offers a credit management platform to help users overcome credit card debt and save money on interest, providing automated credit card management and debt management services.</a:t>
                      </a:r>
                    </a:p>
                  </a:txBody>
                  <a:tcPr marL="100817" marR="100817" marT="50408" marB="5040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309046"/>
                  </a:ext>
                </a:extLst>
              </a:tr>
              <a:tr h="1178355">
                <a:tc>
                  <a:txBody>
                    <a:bodyPr/>
                    <a:lstStyle/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EB Garamond" pitchFamily="2" charset="0"/>
                          <a:cs typeface="+mn-cs"/>
                        </a:rPr>
                        <a:t>(San Mateo, CA)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2,065</a:t>
                      </a:r>
                      <a:b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(Nov 2023)</a:t>
                      </a:r>
                    </a:p>
                  </a:txBody>
                  <a:tcPr marL="10502" marR="10502" marT="1050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$455 million</a:t>
                      </a:r>
                      <a:b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</a:br>
                      <a:r>
                        <a:rPr lang="en-US" sz="11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  <a:cs typeface="+mn-cs"/>
                        </a:rPr>
                        <a:t>(Sep 1, 2023)</a:t>
                      </a:r>
                      <a:endParaRPr lang="en-US" sz="11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EB Garamond" pitchFamily="2" charset="0"/>
                      </a:endParaRPr>
                    </a:p>
                  </a:txBody>
                  <a:tcPr marL="10502" marR="10502" marT="1050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$3.3 billion</a:t>
                      </a:r>
                      <a:b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(Nov 1, 2023)</a:t>
                      </a:r>
                    </a:p>
                  </a:txBody>
                  <a:tcPr marL="10502" marR="10502" marT="1050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Sequoia Capital, Meritech Capital Partners</a:t>
                      </a:r>
                    </a:p>
                  </a:txBody>
                  <a:tcPr marL="10502" marR="10502" marT="1050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  <a:cs typeface="+mn-cs"/>
                        </a:rPr>
                        <a:t>Operates a cloud-based physical security platform offering video security cameras, access control, environmental sensors, alarms, and integrated software for real-time physical environment insights.</a:t>
                      </a:r>
                    </a:p>
                  </a:txBody>
                  <a:tcPr marL="100817" marR="100817" marT="50408" marB="5040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380073"/>
                  </a:ext>
                </a:extLst>
              </a:tr>
              <a:tr h="1120286">
                <a:tc>
                  <a:txBody>
                    <a:bodyPr/>
                    <a:lstStyle/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1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ptos" panose="020B0004020202020204" pitchFamily="34" charset="0"/>
                        <a:ea typeface="EB Garamond" pitchFamily="2" charset="0"/>
                        <a:cs typeface="+mn-cs"/>
                      </a:endParaRPr>
                    </a:p>
                    <a:p>
                      <a:pPr marL="0" marR="0" lvl="0" indent="0" algn="ctr" defTabSz="502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100" b="0" i="1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EB Garamond" pitchFamily="2" charset="0"/>
                          <a:cs typeface="+mn-cs"/>
                        </a:rPr>
                        <a:t>(Munich, Germany)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2,886</a:t>
                      </a:r>
                      <a:b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(Sept 2023)</a:t>
                      </a:r>
                    </a:p>
                  </a:txBody>
                  <a:tcPr marL="10502" marR="10502" marT="1050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$1.7 billion</a:t>
                      </a:r>
                      <a:b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</a:br>
                      <a:r>
                        <a:rPr lang="en-US" sz="11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  <a:cs typeface="+mn-cs"/>
                        </a:rPr>
                        <a:t>(May 1, 2023)</a:t>
                      </a:r>
                      <a:endParaRPr lang="en-US" sz="1100" b="0" i="1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  <a:ea typeface="EB Garamond" pitchFamily="2" charset="0"/>
                      </a:endParaRPr>
                    </a:p>
                  </a:txBody>
                  <a:tcPr marL="10502" marR="10502" marT="1050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$13 billion</a:t>
                      </a:r>
                      <a:b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</a:br>
                      <a:r>
                        <a:rPr lang="en-US" sz="1100" b="0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(Aug 2022)</a:t>
                      </a:r>
                    </a:p>
                  </a:txBody>
                  <a:tcPr marL="10502" marR="10502" marT="1050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</a:rPr>
                        <a:t>Accel, 83North</a:t>
                      </a:r>
                    </a:p>
                  </a:txBody>
                  <a:tcPr marL="10502" marR="10502" marT="10502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EB Garamond" pitchFamily="2" charset="0"/>
                          <a:cs typeface="+mn-cs"/>
                        </a:rPr>
                        <a:t>Develops an execution management system to analyze and optimize business processes for increased productivity, serving industries like production, human resources, and logistics.</a:t>
                      </a:r>
                    </a:p>
                  </a:txBody>
                  <a:tcPr marL="100817" marR="100817" marT="50408" marB="5040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659101"/>
                  </a:ext>
                </a:extLst>
              </a:tr>
            </a:tbl>
          </a:graphicData>
        </a:graphic>
      </p:graphicFrame>
      <p:pic>
        <p:nvPicPr>
          <p:cNvPr id="18" name="Picture 4" descr="Get Help Paying Off Credit Card Debt Faster — Tally">
            <a:extLst>
              <a:ext uri="{FF2B5EF4-FFF2-40B4-BE49-F238E27FC236}">
                <a16:creationId xmlns:a16="http://schemas.microsoft.com/office/drawing/2014/main" id="{93780EC9-655C-D6CA-D576-A3A4D2205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64" y="3508610"/>
            <a:ext cx="974416" cy="29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Design Elements | Verkada">
            <a:extLst>
              <a:ext uri="{FF2B5EF4-FFF2-40B4-BE49-F238E27FC236}">
                <a16:creationId xmlns:a16="http://schemas.microsoft.com/office/drawing/2014/main" id="{6E7D0EF3-6EB5-AB63-C114-8D4B8EA4C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8" t="26128" r="26232" b="24315"/>
          <a:stretch/>
        </p:blipFill>
        <p:spPr bwMode="auto">
          <a:xfrm>
            <a:off x="738805" y="4459324"/>
            <a:ext cx="905486" cy="82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>
            <a:extLst>
              <a:ext uri="{FF2B5EF4-FFF2-40B4-BE49-F238E27FC236}">
                <a16:creationId xmlns:a16="http://schemas.microsoft.com/office/drawing/2014/main" id="{0FD14194-8841-1CD9-FD18-7730CA5B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12" y="5698622"/>
            <a:ext cx="1071859" cy="61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Wiz Logo - Black - WISE homepage - WISE">
            <a:extLst>
              <a:ext uri="{FF2B5EF4-FFF2-40B4-BE49-F238E27FC236}">
                <a16:creationId xmlns:a16="http://schemas.microsoft.com/office/drawing/2014/main" id="{6377B57A-16F7-4DF2-9B3A-C76091E19C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15" r="19446"/>
          <a:stretch/>
        </p:blipFill>
        <p:spPr bwMode="auto">
          <a:xfrm>
            <a:off x="759926" y="2121993"/>
            <a:ext cx="866522" cy="50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hp_FootNote">
            <a:extLst>
              <a:ext uri="{FF2B5EF4-FFF2-40B4-BE49-F238E27FC236}">
                <a16:creationId xmlns:a16="http://schemas.microsoft.com/office/drawing/2014/main" id="{D115E01C-5A7A-F571-AAAB-7A42E719C6A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7198" y="6944054"/>
            <a:ext cx="8229600" cy="200055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>
            <a:defPPr>
              <a:defRPr lang="en-US"/>
            </a:defPPr>
            <a:lvl1pPr marL="406400" indent="-406400">
              <a:defRPr sz="800" i="1">
                <a:solidFill>
                  <a:schemeClr val="tx2"/>
                </a:solidFill>
              </a:defRPr>
            </a:lvl1pPr>
          </a:lstStyle>
          <a:p>
            <a:pPr marL="457200" lvl="0" indent="-457200"/>
            <a:r>
              <a:rPr lang="en-US" i="0" dirty="0">
                <a:solidFill>
                  <a:schemeClr val="tx1"/>
                </a:solidFill>
              </a:rPr>
              <a:t>Source: Company Filings, Online Sources</a:t>
            </a:r>
          </a:p>
        </p:txBody>
      </p:sp>
    </p:spTree>
    <p:extLst>
      <p:ext uri="{BB962C8B-B14F-4D97-AF65-F5344CB8AC3E}">
        <p14:creationId xmlns:p14="http://schemas.microsoft.com/office/powerpoint/2010/main" val="2571633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itchbook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S_SHAPE" val="Company_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S_SHAPE" val="Draft Stamp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S_SHAPE" val="Draft Stam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S_SHAPE" val="Company_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FSPANMODE" val="spa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PSLIDESHAPELIBITEMID" val="2aaa8e39-1169-403e-9b1e-38ad8b5e0bb8"/>
  <p:tag name="UPSLIDESHAPELIBITEMEDITIONDATE" val="638266701038856221"/>
  <p:tag name="UPSLIDESHAPELIBITEMLASTCREATOR" val="BrockA"/>
  <p:tag name="UPSLIDESHAPELIBITEMNAME" val="Full Footnote (A4)"/>
  <p:tag name="UPSLIDESTOREDSHAPELOCATION" val="c:\boxshare\box\upslide\categories\Corporate Branding\Landscape A4\Footnotes.lib"/>
</p:tagLst>
</file>

<file path=ppt/theme/theme1.xml><?xml version="1.0" encoding="utf-8"?>
<a:theme xmlns:a="http://schemas.openxmlformats.org/drawingml/2006/main" name="GS Pitchbook">
  <a:themeElements>
    <a:clrScheme name="2015BrandingColors">
      <a:dk1>
        <a:srgbClr val="646464"/>
      </a:dk1>
      <a:lt1>
        <a:srgbClr val="FFFFFF"/>
      </a:lt1>
      <a:dk2>
        <a:srgbClr val="000000"/>
      </a:dk2>
      <a:lt2>
        <a:srgbClr val="E1E1E1"/>
      </a:lt2>
      <a:accent1>
        <a:srgbClr val="53284F"/>
      </a:accent1>
      <a:accent2>
        <a:srgbClr val="A0A0A0"/>
      </a:accent2>
      <a:accent3>
        <a:srgbClr val="5E8AB4"/>
      </a:accent3>
      <a:accent4>
        <a:srgbClr val="719949"/>
      </a:accent4>
      <a:accent5>
        <a:srgbClr val="646464"/>
      </a:accent5>
      <a:accent6>
        <a:srgbClr val="003B71"/>
      </a:accent6>
      <a:hlink>
        <a:srgbClr val="5E8AB4"/>
      </a:hlink>
      <a:folHlink>
        <a:srgbClr val="5E8AB4"/>
      </a:folHlink>
    </a:clrScheme>
    <a:fontScheme name="2015Branding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>
    <a:spDef>
      <a:spPr>
        <a:noFill/>
        <a:ln w="12700">
          <a:solidFill>
            <a:schemeClr val="tx1"/>
          </a:solidFill>
          <a:miter lim="800000"/>
        </a:ln>
      </a:spPr>
      <a:bodyPr lIns="45720" tIns="18288" rIns="45720" bIns="18288"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45720" tIns="0" rIns="45720" bIns="0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5GS Pitchbook.potm" id="{EF82275A-5E8B-41BF-9305-9A960DF8B80E}" vid="{56B29EA8-A3CB-4DCB-BE4E-6E331A5A2A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2015GS Pitchbook</Template>
  <TotalTime>105</TotalTime>
  <Words>273</Words>
  <Application>Microsoft Macintosh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Garamond</vt:lpstr>
      <vt:lpstr>Symbol</vt:lpstr>
      <vt:lpstr>Wingdings</vt:lpstr>
      <vt:lpstr>GS Pitchbook</vt:lpstr>
      <vt:lpstr>Select Company Overviews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Guggenheim Securities Pitchbook</dc:title>
  <dc:creator>Kassim, Qudus</dc:creator>
  <dc:description>v2.5</dc:description>
  <cp:lastModifiedBy>Gabriel Stengel</cp:lastModifiedBy>
  <cp:revision>6</cp:revision>
  <cp:lastPrinted>2015-05-15T19:20:38Z</cp:lastPrinted>
  <dcterms:created xsi:type="dcterms:W3CDTF">2023-12-04T04:49:44Z</dcterms:created>
  <dcterms:modified xsi:type="dcterms:W3CDTF">2023-12-14T21:51:44Z</dcterms:modified>
  <cp:category>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v2.5</vt:lpwstr>
  </property>
</Properties>
</file>