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68" r:id="rId4"/>
    <p:sldId id="265" r:id="rId5"/>
    <p:sldId id="266" r:id="rId6"/>
    <p:sldId id="267" r:id="rId7"/>
    <p:sldId id="258" r:id="rId8"/>
    <p:sldId id="259" r:id="rId9"/>
    <p:sldId id="261" r:id="rId10"/>
    <p:sldId id="260" r:id="rId11"/>
    <p:sldId id="262" r:id="rId12"/>
    <p:sldId id="263" r:id="rId13"/>
    <p:sldId id="264" r:id="rId14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7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CF04F-0F48-46E3-A97E-5AA6F56CE56F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0593A-6DD7-4EBA-8C39-71A4DA79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0593A-6DD7-4EBA-8C39-71A4DA7917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4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0593A-6DD7-4EBA-8C39-71A4DA7917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2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图片 7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7200000"/>
            <a:ext cx="10074960" cy="3549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10074960" cy="16149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270000" y="6894000"/>
            <a:ext cx="534960" cy="5349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4960" cy="3549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4960" cy="16149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4960" cy="5349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000" y="301320"/>
            <a:ext cx="93549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60000" y="1980000"/>
            <a:ext cx="9354960" cy="22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WrightOcean3D技术报告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101D69-C3B9-4937-AFA7-7E94C5608FE1}"/>
              </a:ext>
            </a:extLst>
          </p:cNvPr>
          <p:cNvSpPr txBox="1"/>
          <p:nvPr/>
        </p:nvSpPr>
        <p:spPr>
          <a:xfrm>
            <a:off x="2499360" y="3832319"/>
            <a:ext cx="492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-1" dirty="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鲁东大学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167F7C-032F-4F00-905D-A8BD77C53D97}"/>
              </a:ext>
            </a:extLst>
          </p:cNvPr>
          <p:cNvSpPr txBox="1"/>
          <p:nvPr/>
        </p:nvSpPr>
        <p:spPr>
          <a:xfrm>
            <a:off x="3706703" y="5838526"/>
            <a:ext cx="2661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" dirty="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宣讲人  谢新凯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20462F-7876-4CB1-A88B-C0C4486F6C53}"/>
              </a:ext>
            </a:extLst>
          </p:cNvPr>
          <p:cNvSpPr txBox="1"/>
          <p:nvPr/>
        </p:nvSpPr>
        <p:spPr>
          <a:xfrm>
            <a:off x="2772383" y="6441440"/>
            <a:ext cx="4654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-1" dirty="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邮箱 </a:t>
            </a:r>
            <a:r>
              <a:rPr lang="en-US" altLang="zh-CN" sz="2200" spc="-1" dirty="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wrightoceanoffical@126.com</a:t>
            </a:r>
            <a:endParaRPr lang="zh-CN" altLang="en-US" sz="2200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01320"/>
            <a:ext cx="9356760" cy="9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未来展望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0000" y="1980000"/>
            <a:ext cx="9356760" cy="503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504000" y="1803240"/>
            <a:ext cx="4066200" cy="6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强化学习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720000" y="2448000"/>
            <a:ext cx="869148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强化学习是机器学习的一个领域，目的是为了让智能体在环境不断给回馈的情况下不断的试错，从而得到较优的行为策略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若要应用到3D中，需要将要优化的问题建模为马尔可夫决策过程，再使用如DQN等算法进行训练。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MDP: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五元组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S,A,P,R,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γ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S为球场上的状态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A是机器人要选择的动作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P是状态转移矩阵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R是奖励函数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γ是折扣因子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图片 107"/>
          <p:cNvPicPr/>
          <p:nvPr/>
        </p:nvPicPr>
        <p:blipFill>
          <a:blip r:embed="rId3"/>
          <a:stretch/>
        </p:blipFill>
        <p:spPr>
          <a:xfrm>
            <a:off x="4167600" y="3909240"/>
            <a:ext cx="4966200" cy="238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301320"/>
            <a:ext cx="9356760" cy="9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未来展望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33080" y="1847529"/>
            <a:ext cx="3110800" cy="65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参考仿真</a:t>
            </a:r>
            <a:r>
              <a:rPr lang="en-US" altLang="zh-CN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2D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3158A2-1F62-4AFA-998E-37F7B513207C}"/>
              </a:ext>
            </a:extLst>
          </p:cNvPr>
          <p:cNvSpPr txBox="1"/>
          <p:nvPr/>
        </p:nvSpPr>
        <p:spPr>
          <a:xfrm>
            <a:off x="1361440" y="2565621"/>
            <a:ext cx="7528560" cy="104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队伍决策和阵型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动态调整阵型和三过二、二过一等战术策略</a:t>
            </a:r>
            <a:endParaRPr lang="en-US" altLang="zh-CN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CCB99E-6CC1-4555-AC39-FEC38E73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87" y="3779837"/>
            <a:ext cx="5276850" cy="329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762720" y="3528000"/>
            <a:ext cx="255564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谢谢大家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4B445F-ADA8-42D2-B144-538AFF2EC93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205040" y="1920240"/>
            <a:ext cx="7861055" cy="389172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技术突破</a:t>
            </a:r>
            <a:endParaRPr lang="en-US" altLang="zh-CN" sz="32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1. </a:t>
            </a:r>
            <a:r>
              <a:rPr lang="zh-CN" altLang="en-US" sz="3200" dirty="0">
                <a:latin typeface="Adobe 楷体 Std R" panose="02020400000000000000" pitchFamily="18" charset="-122"/>
                <a:ea typeface="Adobe 楷体 Std R" panose="02020400000000000000" pitchFamily="18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定位优化</a:t>
            </a:r>
            <a:endParaRPr lang="en-US" altLang="zh-CN" sz="32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2. </a:t>
            </a:r>
            <a:r>
              <a:rPr lang="zh-CN" altLang="en-US" sz="3200" dirty="0">
                <a:latin typeface="Adobe 楷体 Std R" panose="02020400000000000000" pitchFamily="18" charset="-122"/>
                <a:ea typeface="Adobe 楷体 Std R" panose="02020400000000000000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踢球决策分类器</a:t>
            </a:r>
            <a:endParaRPr lang="en-US" altLang="zh-CN" sz="32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Adobe 楷体 Std R" panose="02020400000000000000" pitchFamily="18" charset="-122"/>
                <a:ea typeface="Adobe 楷体 Std R" panose="02020400000000000000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未来展望</a:t>
            </a:r>
            <a:endParaRPr lang="en-US" altLang="zh-CN" sz="32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B73EC6-0B1C-4B7E-AEAA-54A54262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82693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000" y="301320"/>
            <a:ext cx="93549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409A2BC-B4E8-451E-A920-0AFD9995342C}"/>
              </a:ext>
            </a:extLst>
          </p:cNvPr>
          <p:cNvSpPr txBox="1">
            <a:spLocks/>
          </p:cNvSpPr>
          <p:nvPr/>
        </p:nvSpPr>
        <p:spPr>
          <a:xfrm>
            <a:off x="462280" y="1895779"/>
            <a:ext cx="4578032" cy="53625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在球场上通过球员自己看到的信息有限且可能会有延迟，所以我们考虑通过通信来补充一些信息。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UT</a:t>
            </a:r>
            <a:r>
              <a:rPr lang="zh-CN" altLang="en-US" sz="2000" dirty="0"/>
              <a:t>论文当中为每一种消息的位数做了限制，如图：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我们在通信当中添加了敌人的坐标位置信息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4AEFC8-30CE-4519-9F09-24A2BCDAA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89" y="1895779"/>
            <a:ext cx="4295775" cy="5229225"/>
          </a:xfrm>
          <a:prstGeom prst="rect">
            <a:avLst/>
          </a:prstGeom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C06F4968-B430-4770-B4A0-CE11E241A61A}"/>
              </a:ext>
            </a:extLst>
          </p:cNvPr>
          <p:cNvSpPr/>
          <p:nvPr/>
        </p:nvSpPr>
        <p:spPr>
          <a:xfrm>
            <a:off x="462280" y="625920"/>
            <a:ext cx="4315680" cy="7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定位优化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1878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000" y="301320"/>
            <a:ext cx="93549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B3CCF69-F4F6-4DC5-8A72-172185D918FF}"/>
              </a:ext>
            </a:extLst>
          </p:cNvPr>
          <p:cNvSpPr txBox="1">
            <a:spLocks/>
          </p:cNvSpPr>
          <p:nvPr/>
        </p:nvSpPr>
        <p:spPr>
          <a:xfrm>
            <a:off x="360000" y="2174240"/>
            <a:ext cx="9220880" cy="4787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/>
            <a:r>
              <a:rPr lang="zh-CN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在具体实现上，必须保证每一个敌方球员有均等的机会被我方球员看到，并将他们的坐标信息准确传送出去。将准确的敌人位置信息应用到决策中，可以使球员更准确的做出判断。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en-US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蓝色的点表示我方球员看到的敌方球员的位置，图中是添加通信前与添加通信后。</a:t>
            </a:r>
            <a:endParaRPr lang="zh-CN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CEBC5-D28F-442A-92F3-23410AD57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19" y="4165132"/>
            <a:ext cx="4127641" cy="26078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C50799-9637-4F29-A334-0FFAB070A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4" y="4165132"/>
            <a:ext cx="2257163" cy="2625863"/>
          </a:xfrm>
          <a:prstGeom prst="rect">
            <a:avLst/>
          </a:prstGeom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0865EEF3-2865-4B08-9FE7-8B23C2E1B824}"/>
              </a:ext>
            </a:extLst>
          </p:cNvPr>
          <p:cNvSpPr/>
          <p:nvPr/>
        </p:nvSpPr>
        <p:spPr>
          <a:xfrm>
            <a:off x="462280" y="625920"/>
            <a:ext cx="4315680" cy="7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定位优化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1299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88000" y="504000"/>
            <a:ext cx="4315680" cy="7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定位优化</a:t>
            </a:r>
            <a:endParaRPr lang="en-US" alt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004840" y="3473640"/>
            <a:ext cx="6069240" cy="6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定位优化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成果视频展示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F6C07E-4A79-45BD-A0D9-53A5F1D7D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56" y="1617284"/>
            <a:ext cx="8763511" cy="56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8000" y="504000"/>
            <a:ext cx="4315680" cy="7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踢球决策分类器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98720" y="1803240"/>
            <a:ext cx="58471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使用逻辑回归（</a:t>
            </a:r>
            <a:r>
              <a:rPr lang="en-US" altLang="zh-C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logistic</a:t>
            </a:r>
            <a:r>
              <a:rPr lang="zh-CN" alt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）方法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513000" y="6192000"/>
            <a:ext cx="8987400" cy="12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8928000" y="3456000"/>
            <a:ext cx="502920" cy="4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6"/>
          <p:cNvSpPr/>
          <p:nvPr/>
        </p:nvSpPr>
        <p:spPr>
          <a:xfrm>
            <a:off x="4063360" y="6521837"/>
            <a:ext cx="4678920" cy="2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图片来自维基百科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F96B43-62CE-43B9-B68A-03C2021A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25" y="3074237"/>
            <a:ext cx="4286250" cy="3733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A21A5F-66EB-4536-ADD1-DBACB23E0B65}"/>
              </a:ext>
            </a:extLst>
          </p:cNvPr>
          <p:cNvSpPr txBox="1"/>
          <p:nvPr/>
        </p:nvSpPr>
        <p:spPr>
          <a:xfrm>
            <a:off x="288000" y="2525915"/>
            <a:ext cx="575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sigmoid</a:t>
            </a:r>
            <a:r>
              <a:rPr lang="zh-CN" altLang="en-US" dirty="0"/>
              <a:t>函数形式为                      ，分布如下图所示：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1D0230-58C1-4FB6-8237-FA4E02A9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840" y="2470906"/>
            <a:ext cx="1323975" cy="50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88000" y="504000"/>
            <a:ext cx="4315680" cy="7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踢球决策分类器</a:t>
            </a:r>
            <a:endParaRPr lang="en-US" alt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15760" y="1993800"/>
            <a:ext cx="491832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踢球决策分类器的设计流程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387E08-655C-4648-B4A9-EA728A009FE7}"/>
              </a:ext>
            </a:extLst>
          </p:cNvPr>
          <p:cNvSpPr txBox="1"/>
          <p:nvPr/>
        </p:nvSpPr>
        <p:spPr>
          <a:xfrm>
            <a:off x="615760" y="2748208"/>
            <a:ext cx="7802880" cy="206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buClr>
                <a:srgbClr val="000000"/>
              </a:buClr>
            </a:pP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1.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收集数据</a:t>
            </a:r>
            <a:endParaRPr lang="en-US" altLang="zh-CN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>
              <a:lnSpc>
                <a:spcPct val="150000"/>
              </a:lnSpc>
              <a:buClr>
                <a:srgbClr val="000000"/>
              </a:buClr>
            </a:pP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2.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使用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logistic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回归训练模型</a:t>
            </a:r>
            <a:endParaRPr lang="en-US" altLang="zh-CN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>
              <a:lnSpc>
                <a:spcPct val="150000"/>
              </a:lnSpc>
              <a:buClr>
                <a:srgbClr val="000000"/>
              </a:buClr>
            </a:pP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3.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将模型放入工程，实现踢球决策分类的功能</a:t>
            </a:r>
            <a:endParaRPr lang="en-US" altLang="zh-CN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>
              <a:lnSpc>
                <a:spcPct val="150000"/>
              </a:lnSpc>
              <a:buClr>
                <a:srgbClr val="000000"/>
              </a:buClr>
            </a:pP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4.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测试确定概率阈值</a:t>
            </a:r>
            <a:endParaRPr lang="en-US" altLang="zh-CN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01320"/>
            <a:ext cx="93549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踢球</a:t>
            </a:r>
            <a:r>
              <a:rPr lang="zh-CN" alt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决策分类器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80000"/>
            <a:ext cx="9354960" cy="50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576000" y="2577440"/>
            <a:ext cx="8707320" cy="337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我们选取球场上一些关键的特征进行</a:t>
            </a:r>
            <a:r>
              <a:rPr lang="zh-CN" alt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收集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敌方球员离球距离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敌方球员离持球者距离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敌方球员速度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持球者朝向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57200">
              <a:lnSpc>
                <a:spcPct val="150000"/>
              </a:lnSpc>
            </a:pP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敌方球员是否摔倒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7AB502-F927-47C5-B5AB-D6D6D645C1C3}"/>
              </a:ext>
            </a:extLst>
          </p:cNvPr>
          <p:cNvSpPr txBox="1"/>
          <p:nvPr/>
        </p:nvSpPr>
        <p:spPr>
          <a:xfrm>
            <a:off x="576000" y="1906480"/>
            <a:ext cx="329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88000" y="504000"/>
            <a:ext cx="4315680" cy="7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踢球决策分类器</a:t>
            </a:r>
            <a:endParaRPr lang="en-US" alt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004840" y="3473640"/>
            <a:ext cx="6069240" cy="6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分类器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成果视频展示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F60B48-D32B-4059-B099-6DF45E01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8019" y="1587204"/>
            <a:ext cx="12160600" cy="56359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327</Words>
  <Application>Microsoft Office PowerPoint</Application>
  <PresentationFormat>自定义</PresentationFormat>
  <Paragraphs>59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Adobe 楷体 Std R</vt:lpstr>
      <vt:lpstr>Ubuntu</vt:lpstr>
      <vt:lpstr>等线</vt:lpstr>
      <vt:lpstr>Arial</vt:lpstr>
      <vt:lpstr>Source Sans Pro</vt:lpstr>
      <vt:lpstr>Source Sans Pro Black</vt:lpstr>
      <vt:lpstr>Symbol</vt:lpstr>
      <vt:lpstr>Wingdings</vt:lpstr>
      <vt:lpstr>Office Theme</vt:lpstr>
      <vt:lpstr>Office Theme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dc:description/>
  <cp:lastModifiedBy>吴 选康</cp:lastModifiedBy>
  <cp:revision>62</cp:revision>
  <dcterms:created xsi:type="dcterms:W3CDTF">2019-04-17T19:59:01Z</dcterms:created>
  <dcterms:modified xsi:type="dcterms:W3CDTF">2021-05-29T11:54:43Z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