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37" r:id="rId41"/>
    <p:sldId id="321" r:id="rId42"/>
    <p:sldId id="320" r:id="rId43"/>
    <p:sldId id="322" r:id="rId44"/>
    <p:sldId id="319" r:id="rId45"/>
    <p:sldId id="323" r:id="rId46"/>
    <p:sldId id="324" r:id="rId47"/>
    <p:sldId id="326" r:id="rId48"/>
    <p:sldId id="327" r:id="rId49"/>
    <p:sldId id="328" r:id="rId50"/>
    <p:sldId id="329" r:id="rId51"/>
    <p:sldId id="330" r:id="rId52"/>
    <p:sldId id="331" r:id="rId53"/>
    <p:sldId id="332" r:id="rId54"/>
    <p:sldId id="325" r:id="rId55"/>
    <p:sldId id="333" r:id="rId56"/>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152" autoAdjust="0"/>
  </p:normalViewPr>
  <p:slideViewPr>
    <p:cSldViewPr snapToObjects="1">
      <p:cViewPr>
        <p:scale>
          <a:sx n="75" d="100"/>
          <a:sy n="75" d="100"/>
        </p:scale>
        <p:origin x="2634" y="53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23.06.2017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Im ersten Beispiel ist zu sehen wie man zwei Parameter gleichzeitig an eine Methode übergibt.</a:t>
            </a:r>
          </a:p>
          <a:p>
            <a:r>
              <a:rPr lang="de-DE" i="0" u="none" baseline="0" dirty="0" smtClean="0">
                <a:sym typeface="Wingdings" panose="05000000000000000000" pitchFamily="2" charset="2"/>
              </a:rPr>
              <a:t>Hinzu kommt (ist aber nicht ganz so wichtig), dass man auch „innerhalb“ des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-Statements noch einen Rückgabewert berechnen kann.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Im zweiten Beispiel ist zu sehen, dass die Methode nach einem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 abbricht, und wie man Methoden mit Parametern korrekt aufruft.</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0442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55</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23.06.2017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1.11111E-6 L 0.00105 0.17 " pathEditMode="relative" rAng="0" ptsTypes="AA">
                                      <p:cBhvr>
                                        <p:cTn id="6" dur="2000" fill="hold"/>
                                        <p:tgtEl>
                                          <p:spTgt spid="5"/>
                                        </p:tgtEl>
                                        <p:attrNameLst>
                                          <p:attrName>ppt_x</p:attrName>
                                          <p:attrName>ppt_y</p:attrName>
                                        </p:attrNameLst>
                                      </p:cBhvr>
                                      <p:rCtr x="52"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77" y="1927979"/>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597360"/>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4.16667E-6 -0.06584 " pathEditMode="relative" rAng="0" ptsTypes="AA">
                                      <p:cBhvr>
                                        <p:cTn id="6" dur="1000" fill="hold"/>
                                        <p:tgtEl>
                                          <p:spTgt spid="5"/>
                                        </p:tgtEl>
                                        <p:attrNameLst>
                                          <p:attrName>ppt_x</p:attrName>
                                          <p:attrName>ppt_y</p:attrName>
                                        </p:attrNameLst>
                                      </p:cBhvr>
                                      <p:rCtr x="0" y="-330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-2 147 483 648</a:t>
                      </a:r>
                      <a:endParaRPr lang="de-DE" sz="1600" dirty="0">
                        <a:solidFill>
                          <a:schemeClr val="tx1"/>
                        </a:solidFill>
                      </a:endParaRPr>
                    </a:p>
                  </a:txBody>
                  <a:tcPr>
                    <a:noFill/>
                  </a:tcPr>
                </a:tc>
                <a:tc>
                  <a:txBody>
                    <a:bodyPr/>
                    <a:lstStyle/>
                    <a:p>
                      <a:pPr algn="r"/>
                      <a:r>
                        <a:rPr lang="de-DE" sz="1600" dirty="0" smtClean="0">
                          <a:solidFill>
                            <a:schemeClr val="tx2"/>
                          </a:solidFill>
                        </a:rPr>
                        <a:t>2 147 483 647</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endParaRPr lang="de-DE" sz="2000" dirty="0" smtClean="0"/>
          </a:p>
          <a:p>
            <a:r>
              <a:rPr lang="de-DE" sz="2000" dirty="0" smtClean="0"/>
              <a:t>Die </a:t>
            </a:r>
            <a:r>
              <a:rPr lang="de-DE" sz="2000" dirty="0" smtClean="0"/>
              <a:t>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5" y="1417341"/>
            <a:ext cx="4654565" cy="1160307"/>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88" y="1273324"/>
            <a:ext cx="4186823" cy="1186028"/>
          </a:xfrm>
          <a:prstGeom prst="rect">
            <a:avLst/>
          </a:prstGeom>
        </p:spPr>
      </p:pic>
      <p:pic>
        <p:nvPicPr>
          <p:cNvPr id="7" name="Grafik 6"/>
          <p:cNvPicPr>
            <a:picLocks noChangeAspect="1"/>
          </p:cNvPicPr>
          <p:nvPr/>
        </p:nvPicPr>
        <p:blipFill>
          <a:blip r:embed="rId4"/>
          <a:stretch>
            <a:fillRect/>
          </a:stretch>
        </p:blipFill>
        <p:spPr>
          <a:xfrm>
            <a:off x="3959933" y="2749488"/>
            <a:ext cx="4214813" cy="21717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Ausführen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165312"/>
            <a:ext cx="3393755" cy="2000529"/>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3866790"/>
            <a:ext cx="4786980" cy="1012173"/>
          </a:xfrm>
          <a:prstGeom prst="rect">
            <a:avLst/>
          </a:prstGeom>
        </p:spPr>
      </p:pic>
      <p:graphicFrame>
        <p:nvGraphicFramePr>
          <p:cNvPr id="3" name="Tabelle 2"/>
          <p:cNvGraphicFramePr>
            <a:graphicFrameLocks noGrp="1"/>
          </p:cNvGraphicFramePr>
          <p:nvPr>
            <p:extLst>
              <p:ext uri="{D42A27DB-BD31-4B8C-83A1-F6EECF244321}">
                <p14:modId xmlns:p14="http://schemas.microsoft.com/office/powerpoint/2010/main" val="16688884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69273645"/>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57105332"/>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60933945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643765771"/>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54890066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3803216086"/>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411023130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0</a:t>
                      </a:r>
                      <a:endParaRPr lang="de-DE" sz="1400" dirty="0"/>
                    </a:p>
                  </a:txBody>
                  <a:tcPr marL="0" marR="0" marT="0" marB="0" anchor="ctr"/>
                </a:tc>
                <a:tc>
                  <a:txBody>
                    <a:bodyPr/>
                    <a:lstStyle/>
                    <a:p>
                      <a:pPr algn="ctr"/>
                      <a:r>
                        <a:rPr lang="de-DE" sz="1400" dirty="0" smtClean="0"/>
                        <a:t>9</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bl>
          </a:graphicData>
        </a:graphic>
      </p:graphicFrame>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4441"/>
            <a:ext cx="2705478" cy="46515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5352"/>
            <a:ext cx="3277057" cy="1263329"/>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Vergleich </a:t>
            </a:r>
            <a:r>
              <a:rPr lang="de-DE" sz="2000" dirty="0" smtClean="0"/>
              <a:t>von Deklarationen und Initialisierungen:</a:t>
            </a:r>
            <a:br>
              <a:rPr lang="de-DE" sz="2000" dirty="0" smtClean="0"/>
            </a:br>
            <a:r>
              <a:rPr lang="de-DE" sz="2000" dirty="0" smtClean="0"/>
              <a:t>	Variablen VS </a:t>
            </a:r>
            <a:r>
              <a:rPr lang="de-DE" sz="2000" dirty="0" smtClean="0"/>
              <a:t>Objekte</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Die Initialisierung mit „</a:t>
            </a:r>
            <a:r>
              <a:rPr lang="de-DE" sz="2000" dirty="0" err="1" smtClean="0">
                <a:solidFill>
                  <a:schemeClr val="tx2"/>
                </a:solidFill>
              </a:rPr>
              <a:t>new</a:t>
            </a:r>
            <a:r>
              <a:rPr lang="de-DE" sz="2000" dirty="0" smtClean="0"/>
              <a:t>“ ruft den </a:t>
            </a:r>
            <a:r>
              <a:rPr lang="de-DE" sz="2000" u="sng" dirty="0" smtClean="0"/>
              <a:t>Konstruktor</a:t>
            </a:r>
            <a:r>
              <a:rPr lang="de-DE" sz="2000" dirty="0" smtClean="0"/>
              <a:t> der Klasse auf</a:t>
            </a:r>
          </a:p>
          <a:p>
            <a:r>
              <a:rPr lang="de-DE" sz="2000" dirty="0" smtClean="0"/>
              <a:t>Der Konstruktor bereitet das Objekt der Klasse vor</a:t>
            </a:r>
            <a:br>
              <a:rPr lang="de-DE" sz="2000" dirty="0" smtClean="0"/>
            </a:br>
            <a:r>
              <a:rPr lang="de-DE" sz="2000" dirty="0" smtClean="0"/>
              <a:t> (Legt also hauptsächlich die anfänglichen Werte von Eigenschaften fest)</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7" y="2137420"/>
            <a:ext cx="2705478" cy="952633"/>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940" y="1818287"/>
            <a:ext cx="4143953" cy="1590897"/>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987" y="2137418"/>
            <a:ext cx="2705478" cy="952633"/>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799" y="1818285"/>
            <a:ext cx="4382112" cy="1590897"/>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br>
              <a:rPr lang="de-DE" sz="2000" dirty="0" smtClean="0"/>
            </a:br>
            <a:r>
              <a:rPr lang="de-DE" sz="2000" dirty="0" smtClean="0"/>
              <a:t> (Variablen und Objekte die in der ganzen Klasse verfügbar sind)</a:t>
            </a:r>
          </a:p>
          <a:p>
            <a:endParaRPr lang="de-DE" sz="2000" u="sng" dirty="0" smtClean="0"/>
          </a:p>
          <a:p>
            <a:r>
              <a:rPr lang="de-DE" sz="2000" u="sng" dirty="0" smtClean="0"/>
              <a:t>Methoden</a:t>
            </a:r>
            <a:r>
              <a:rPr lang="de-DE" sz="2000" dirty="0" smtClean="0"/>
              <a:t> sind die Aktionen die jedes Objekt ausführen kann</a:t>
            </a:r>
            <a:br>
              <a:rPr lang="de-DE" sz="2000" dirty="0" smtClean="0"/>
            </a:br>
            <a:r>
              <a:rPr lang="de-DE" sz="2000" dirty="0" smtClean="0"/>
              <a:t> (Stücke Code die man gezielt ausführen kann</a:t>
            </a:r>
            <a:r>
              <a:rPr lang="de-DE" sz="2000" dirty="0" smtClean="0"/>
              <a:t>)</a:t>
            </a:r>
            <a:r>
              <a:rPr lang="de-DE" sz="2000" u="sng" dirty="0"/>
              <a:t/>
            </a:r>
            <a:br>
              <a:rPr lang="de-DE" sz="2000" u="sng" dirty="0"/>
            </a:br>
            <a:r>
              <a:rPr lang="de-DE" sz="2000" dirty="0" smtClean="0"/>
              <a:t> (Auch der Konstruktor ist eine Methode)</a:t>
            </a:r>
            <a:endParaRPr lang="de-DE" sz="2000"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79" y="3606722"/>
            <a:ext cx="3296110"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279" y="3609562"/>
            <a:ext cx="3296110"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6" y="880942"/>
            <a:ext cx="3295650" cy="1266825"/>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928" y="2417328"/>
            <a:ext cx="2934109" cy="800212"/>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78139"/>
            <a:ext cx="3210373" cy="645873"/>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a:t>
            </a:r>
            <a:r>
              <a:rPr lang="de-DE" sz="2000" u="sng" dirty="0" smtClean="0"/>
              <a:t>Parameter</a:t>
            </a:r>
            <a:r>
              <a:rPr lang="de-DE" sz="2000" dirty="0" smtClean="0"/>
              <a:t> in Klammern erhalten</a:t>
            </a:r>
            <a:endParaRPr lang="de-DE" sz="1600" u="sng" dirty="0" smtClean="0"/>
          </a:p>
          <a:p>
            <a:endParaRPr lang="de-DE" sz="1600" u="sng" dirty="0"/>
          </a:p>
          <a:p>
            <a:r>
              <a:rPr lang="de-DE" sz="2000" dirty="0" smtClean="0"/>
              <a:t>Parameter müssen bei Aufruf der Methode mit Werten gefüllt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042"/>
            <a:ext cx="3419952" cy="1914792"/>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508" y="2605472"/>
            <a:ext cx="3372321" cy="828791"/>
          </a:xfrm>
          <a:prstGeom prst="rect">
            <a:avLst/>
          </a:prstGeom>
        </p:spPr>
      </p:pic>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u="sng" dirty="0" smtClean="0"/>
              <a:t>Methoden</a:t>
            </a:r>
            <a:r>
              <a:rPr lang="de-DE" sz="2000" dirty="0" smtClean="0"/>
              <a:t> haben zudem einen </a:t>
            </a:r>
            <a:r>
              <a:rPr lang="de-DE" sz="2000" u="sng" dirty="0" smtClean="0"/>
              <a:t>Rückgabetyp</a:t>
            </a:r>
            <a:r>
              <a:rPr lang="de-DE" sz="2000" dirty="0" smtClean="0"/>
              <a:t>,</a:t>
            </a:r>
            <a:br>
              <a:rPr lang="de-DE" sz="2000" dirty="0" smtClean="0"/>
            </a:br>
            <a:r>
              <a:rPr lang="de-DE" sz="2000" dirty="0" smtClean="0"/>
              <a:t> der Datentyp, des Werts den die Methode zurückgibt</a:t>
            </a:r>
            <a:endParaRPr lang="de-DE" sz="1600" dirty="0" smtClean="0"/>
          </a:p>
          <a:p>
            <a:endParaRPr lang="de-DE" sz="1600" u="sng" dirty="0"/>
          </a:p>
          <a:p>
            <a:r>
              <a:rPr lang="de-DE" sz="2000" dirty="0" smtClean="0"/>
              <a:t> </a:t>
            </a:r>
            <a:r>
              <a:rPr lang="de-DE" sz="2000" dirty="0" err="1" smtClean="0">
                <a:solidFill>
                  <a:schemeClr val="tx2"/>
                </a:solidFill>
              </a:rPr>
              <a:t>void</a:t>
            </a:r>
            <a:r>
              <a:rPr lang="de-DE" sz="2000" dirty="0" smtClean="0"/>
              <a:t> </a:t>
            </a:r>
            <a:r>
              <a:rPr lang="de-DE" sz="2000" dirty="0"/>
              <a:t>bedeutet, dass die Methode keinen Wert zurückgibt</a:t>
            </a:r>
          </a:p>
          <a:p>
            <a:endParaRPr lang="de-DE" sz="2000" dirty="0"/>
          </a:p>
          <a:p>
            <a:r>
              <a:rPr lang="de-DE" sz="2000" dirty="0" smtClean="0"/>
              <a:t> </a:t>
            </a:r>
            <a:r>
              <a:rPr lang="de-DE" sz="2000" dirty="0" err="1" smtClean="0">
                <a:solidFill>
                  <a:schemeClr val="tx2"/>
                </a:solidFill>
              </a:rPr>
              <a:t>return</a:t>
            </a:r>
            <a:r>
              <a:rPr lang="de-DE" sz="2000" dirty="0" smtClean="0"/>
              <a:t> </a:t>
            </a:r>
            <a:r>
              <a:rPr lang="de-DE" sz="2000" dirty="0"/>
              <a:t>wird benutzt um den </a:t>
            </a:r>
            <a:r>
              <a:rPr lang="de-DE" sz="2000" dirty="0" smtClean="0"/>
              <a:t>Wert der Methode zurückzugeben</a:t>
            </a: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smtClean="0"/>
              <a:t> Der Rückgabewert kann direkt in einer Variable mit gleichem Datentyp</a:t>
            </a:r>
            <a:br>
              <a:rPr lang="de-DE" sz="2000" dirty="0" smtClean="0"/>
            </a:br>
            <a:r>
              <a:rPr lang="de-DE" sz="2000" dirty="0" smtClean="0"/>
              <a:t> gespeichert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560" y="3200031"/>
            <a:ext cx="3753374" cy="1133633"/>
          </a:xfrm>
          <a:prstGeom prst="rect">
            <a:avLst/>
          </a:prstGeom>
        </p:spPr>
      </p:pic>
      <p:sp>
        <p:nvSpPr>
          <p:cNvPr id="6" name="Pfeil nach unten 5"/>
          <p:cNvSpPr/>
          <p:nvPr/>
        </p:nvSpPr>
        <p:spPr bwMode="auto">
          <a:xfrm rot="16200000">
            <a:off x="4425088" y="3455419"/>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16" y="3457240"/>
            <a:ext cx="3219899" cy="619211"/>
          </a:xfrm>
          <a:prstGeom prst="rect">
            <a:avLst/>
          </a:prstGeom>
        </p:spPr>
      </p:pic>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6 3.33333E-6 L -0.42569 3.33333E-6 " pathEditMode="relative" rAng="0" ptsTypes="AA">
                                      <p:cBhvr>
                                        <p:cTn id="18" dur="2000" fill="hold"/>
                                        <p:tgtEl>
                                          <p:spTgt spid="5"/>
                                        </p:tgtEl>
                                        <p:attrNameLst>
                                          <p:attrName>ppt_x</p:attrName>
                                          <p:attrName>ppt_y</p:attrName>
                                        </p:attrNameLst>
                                      </p:cBhvr>
                                      <p:rCtr x="-21285" y="0"/>
                                    </p:animMotion>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a:t>
            </a:r>
            <a:r>
              <a:rPr lang="de-DE" dirty="0" smtClean="0">
                <a:solidFill>
                  <a:srgbClr val="831420"/>
                </a:solidFill>
              </a:rPr>
              <a:t>Methoden: Beispiele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49" y="3729631"/>
            <a:ext cx="2924583" cy="112410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11" y="3969140"/>
            <a:ext cx="3238952" cy="638264"/>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04" y="2408218"/>
            <a:ext cx="2905530" cy="1114581"/>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12" y="2642571"/>
            <a:ext cx="3219899" cy="645878"/>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14" name="Grafik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3478" y="877280"/>
            <a:ext cx="3295650" cy="1266825"/>
          </a:xfrm>
          <a:prstGeom prst="rect">
            <a:avLst/>
          </a:prstGeom>
        </p:spPr>
      </p:pic>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a:t>
            </a:r>
            <a:r>
              <a:rPr lang="de-DE" dirty="0">
                <a:solidFill>
                  <a:srgbClr val="831420"/>
                </a:solidFill>
              </a:rPr>
              <a:t>Methoden: Beispiele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Was berechnen diese Methoden?</a:t>
            </a:r>
            <a:endParaRPr lang="de-DE" sz="2000" dirty="0" smtClean="0"/>
          </a:p>
          <a:p>
            <a:endParaRPr lang="de-DE" sz="2000" dirty="0" smtClean="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1633364"/>
            <a:ext cx="3648584" cy="943107"/>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40" y="1633364"/>
            <a:ext cx="3286584" cy="933580"/>
          </a:xfrm>
          <a:prstGeom prst="rect">
            <a:avLst/>
          </a:prstGeom>
        </p:spPr>
      </p:pic>
      <p:pic>
        <p:nvPicPr>
          <p:cNvPr id="16" name="Grafik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40" y="3332555"/>
            <a:ext cx="3143689" cy="1247949"/>
          </a:xfrm>
          <a:prstGeom prst="rect">
            <a:avLst/>
          </a:prstGeom>
        </p:spPr>
      </p:pic>
      <p:pic>
        <p:nvPicPr>
          <p:cNvPr id="17" name="Grafik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40" y="3332555"/>
            <a:ext cx="2562583" cy="1257475"/>
          </a:xfrm>
          <a:prstGeom prst="rect">
            <a:avLst/>
          </a:prstGeom>
        </p:spPr>
      </p:pic>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5551" y="1790548"/>
            <a:ext cx="2705478" cy="619211"/>
          </a:xfrm>
          <a:prstGeom prst="rect">
            <a:avLst/>
          </a:prstGeom>
        </p:spPr>
      </p:pic>
      <p:sp>
        <p:nvSpPr>
          <p:cNvPr id="19" name="Pfeil nach unten 18"/>
          <p:cNvSpPr/>
          <p:nvPr/>
        </p:nvSpPr>
        <p:spPr bwMode="auto">
          <a:xfrm>
            <a:off x="6135974"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20" name="Grafik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0235" y="3565949"/>
            <a:ext cx="3296110" cy="781159"/>
          </a:xfrm>
          <a:prstGeom prst="rect">
            <a:avLst/>
          </a:prstGeom>
        </p:spPr>
      </p:pic>
    </p:spTree>
    <p:extLst>
      <p:ext uri="{BB962C8B-B14F-4D97-AF65-F5344CB8AC3E}">
        <p14:creationId xmlns:p14="http://schemas.microsoft.com/office/powerpoint/2010/main" val="232766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xit" presetSubtype="0" fill="hold"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1000"/>
                            </p:stCondLst>
                            <p:childTnLst>
                              <p:par>
                                <p:cTn id="28" presetID="10" presetClass="entr" presetSubtype="0" fill="hold" grpId="0" nodeType="afterEffect">
                                  <p:stCondLst>
                                    <p:cond delay="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smtClean="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 </a:t>
            </a:r>
            <a:r>
              <a:rPr lang="de-DE" sz="2000" dirty="0" smtClean="0">
                <a:solidFill>
                  <a:schemeClr val="tx2"/>
                </a:solidFill>
              </a:rPr>
              <a:t>x</a:t>
            </a:r>
            <a:r>
              <a:rPr lang="de-DE" sz="2000" dirty="0" smtClean="0"/>
              <a:t> </a:t>
            </a:r>
            <a:r>
              <a:rPr lang="de-DE" sz="2000" dirty="0" smtClean="0"/>
              <a:t>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28487583"/>
              </p:ext>
            </p:extLst>
          </p:nvPr>
        </p:nvGraphicFramePr>
        <p:xfrm>
          <a:off x="5679363" y="2677480"/>
          <a:ext cx="2124237" cy="1130069"/>
        </p:xfrm>
        <a:graphic>
          <a:graphicData uri="http://schemas.openxmlformats.org/drawingml/2006/table">
            <a:tbl>
              <a:tblPr firstRow="1" bandRow="1">
                <a:tableStyleId>{5C22544A-7EE6-4342-B048-85BDC9FD1C3A}</a:tableStyleId>
              </a:tblPr>
              <a:tblGrid>
                <a:gridCol w="708079"/>
                <a:gridCol w="708079"/>
                <a:gridCol w="708079"/>
              </a:tblGrid>
              <a:tr h="276629">
                <a:tc>
                  <a:txBody>
                    <a:bodyPr/>
                    <a:lstStyle/>
                    <a:p>
                      <a:pPr algn="ctr"/>
                      <a:r>
                        <a:rPr lang="de-DE" sz="1400" dirty="0" smtClean="0"/>
                        <a:t>Index</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1870">
                <a:tc>
                  <a:txBody>
                    <a:bodyPr/>
                    <a:lstStyle/>
                    <a:p>
                      <a:pPr algn="ctr"/>
                      <a:r>
                        <a:rPr lang="de-DE" sz="1400" dirty="0" smtClean="0"/>
                        <a:t>0</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Eins</a:t>
                      </a:r>
                      <a:endParaRPr lang="de-DE" sz="1400" dirty="0"/>
                    </a:p>
                  </a:txBody>
                  <a:tcPr marL="0" marR="0" marT="0" marB="0" anchor="ctr"/>
                </a:tc>
              </a:tr>
              <a:tr h="211870">
                <a:tc>
                  <a:txBody>
                    <a:bodyPr/>
                    <a:lstStyle/>
                    <a:p>
                      <a:pPr algn="ctr"/>
                      <a:r>
                        <a:rPr lang="de-DE" sz="1400" dirty="0" smtClean="0"/>
                        <a:t>1</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Zwei</a:t>
                      </a:r>
                      <a:endParaRPr lang="de-DE" sz="1400" dirty="0"/>
                    </a:p>
                  </a:txBody>
                  <a:tcPr marL="0" marR="0" marT="0" marB="0" anchor="ctr"/>
                </a:tc>
              </a:tr>
              <a:tr h="211870">
                <a:tc>
                  <a:txBody>
                    <a:bodyPr/>
                    <a:lstStyle/>
                    <a:p>
                      <a:pPr algn="ctr"/>
                      <a:r>
                        <a:rPr lang="de-DE" sz="1400" dirty="0" smtClean="0"/>
                        <a:t>2</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Drei</a:t>
                      </a:r>
                      <a:endParaRPr lang="de-DE" sz="1400" dirty="0"/>
                    </a:p>
                  </a:txBody>
                  <a:tcPr marL="0" marR="0" marT="0" marB="0" anchor="ctr"/>
                </a:tc>
              </a:tr>
              <a:tr h="211870">
                <a:tc>
                  <a:txBody>
                    <a:bodyPr/>
                    <a:lstStyle/>
                    <a:p>
                      <a:pPr algn="ctr"/>
                      <a:r>
                        <a:rPr lang="de-DE" sz="1400" dirty="0" smtClean="0"/>
                        <a:t>3</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Vier</a:t>
                      </a:r>
                      <a:endParaRPr lang="de-DE" sz="1400" dirty="0"/>
                    </a:p>
                  </a:txBody>
                  <a:tcPr marL="0" marR="0" marT="0" marB="0" anchor="ctr"/>
                </a:tc>
              </a:tr>
            </a:tbl>
          </a:graphicData>
        </a:graphic>
      </p:graphicFrame>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a:t>
            </a:r>
            <a:r>
              <a:rPr lang="de-DE" sz="2000" dirty="0" smtClean="0"/>
              <a:t>Größe des Arrays </a:t>
            </a:r>
            <a:r>
              <a:rPr lang="de-DE" sz="2000" dirty="0" smtClean="0"/>
              <a:t>von Anfang an fest vorgegeben</a:t>
            </a: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2.22222E-6 L 0.16424 0.025 " pathEditMode="relative" rAng="0" ptsTypes="AA">
                                      <p:cBhvr>
                                        <p:cTn id="6" dur="2000" fill="hold"/>
                                        <p:tgtEl>
                                          <p:spTgt spid="5"/>
                                        </p:tgtEl>
                                        <p:attrNameLst>
                                          <p:attrName>ppt_x</p:attrName>
                                          <p:attrName>ppt_y</p:attrName>
                                        </p:attrNameLst>
                                      </p:cBhvr>
                                      <p:rCtr x="8212" y="125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a:t>
            </a:r>
            <a:r>
              <a:rPr lang="de-DE" sz="1600" dirty="0" smtClean="0"/>
              <a:t>in einem String sind </a:t>
            </a:r>
            <a:r>
              <a:rPr lang="de-DE" sz="1600" dirty="0" smtClean="0"/>
              <a:t>durch </a:t>
            </a:r>
            <a:r>
              <a:rPr lang="de-DE" sz="1600" dirty="0" smtClean="0"/>
              <a:t>				ein Leerzeichen getrennt</a:t>
            </a:r>
            <a:r>
              <a:rPr lang="de-DE" sz="1600" dirty="0" smtClean="0"/>
              <a: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such </a:t>
            </a:r>
            <a:r>
              <a:rPr lang="de-DE" dirty="0" err="1" smtClean="0">
                <a:solidFill>
                  <a:srgbClr val="831420"/>
                </a:solidFill>
              </a:rPr>
              <a:t>name</a:t>
            </a:r>
            <a:r>
              <a:rPr lang="de-DE" dirty="0" smtClean="0">
                <a:solidFill>
                  <a:srgbClr val="831420"/>
                </a:solidFill>
              </a:rPr>
              <a:t>, </a:t>
            </a:r>
            <a:r>
              <a:rPr lang="de-DE" dirty="0" err="1" smtClean="0">
                <a:solidFill>
                  <a:srgbClr val="831420"/>
                </a:solidFill>
              </a:rPr>
              <a:t>many</a:t>
            </a:r>
            <a:r>
              <a:rPr lang="de-DE" dirty="0" smtClean="0">
                <a:solidFill>
                  <a:srgbClr val="831420"/>
                </a:solidFill>
              </a:rPr>
              <a:t> </a:t>
            </a:r>
            <a:r>
              <a:rPr lang="de-DE" dirty="0" err="1" smtClean="0">
                <a:solidFill>
                  <a:srgbClr val="831420"/>
                </a:solidFill>
              </a:rPr>
              <a:t>fancy</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so </a:t>
            </a:r>
            <a:r>
              <a:rPr lang="de-DE" sz="2000" dirty="0" err="1" smtClean="0"/>
              <a:t>description</a:t>
            </a:r>
            <a:endParaRPr lang="de-DE" sz="2000" dirty="0" smtClean="0"/>
          </a:p>
          <a:p>
            <a:r>
              <a:rPr lang="de-DE" sz="2000" dirty="0" smtClean="0"/>
              <a:t>wow</a:t>
            </a:r>
          </a:p>
        </p:txBody>
      </p:sp>
      <p:pic>
        <p:nvPicPr>
          <p:cNvPr id="1028" name="Picture 4" descr="Image result for do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453344"/>
            <a:ext cx="3335286" cy="328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dirty="0" smtClean="0"/>
              <a:t>Computer sind dumm und faul</a:t>
            </a:r>
          </a:p>
          <a:p>
            <a:pPr lvl="1">
              <a:buFont typeface="Arial" panose="020B0604020202020204" pitchFamily="34" charset="0"/>
              <a:buChar char="•"/>
            </a:pPr>
            <a:r>
              <a:rPr lang="de-DE" sz="1600" dirty="0" smtClean="0"/>
              <a:t>sie können nichts von allein</a:t>
            </a:r>
          </a:p>
          <a:p>
            <a:pPr lvl="1">
              <a:buFont typeface="Arial" panose="020B0604020202020204" pitchFamily="34" charset="0"/>
              <a:buChar char="•"/>
            </a:pPr>
            <a:r>
              <a:rPr lang="de-DE" sz="1600" dirty="0" smtClean="0"/>
              <a:t>sondern machen nur </a:t>
            </a:r>
            <a:r>
              <a:rPr lang="de-DE" sz="1600" i="1" dirty="0" smtClean="0"/>
              <a:t>exakt</a:t>
            </a:r>
            <a:r>
              <a:rPr lang="de-DE" sz="1600" dirty="0" smtClean="0"/>
              <a:t> was man ihnen sagt</a:t>
            </a:r>
            <a:endParaRPr lang="de-DE" sz="1600" dirty="0" smtClean="0"/>
          </a:p>
          <a:p>
            <a:r>
              <a:rPr lang="de-DE" sz="2000" dirty="0" smtClean="0"/>
              <a:t>Ein Computerprogramm ist</a:t>
            </a:r>
          </a:p>
          <a:p>
            <a:pPr lvl="1">
              <a:buFont typeface="Arial" panose="020B0604020202020204" pitchFamily="34" charset="0"/>
              <a:buChar char="•"/>
            </a:pPr>
            <a:r>
              <a:rPr lang="de-DE" sz="1600" dirty="0" smtClean="0"/>
              <a:t>eine Abfolge von Befehlen</a:t>
            </a:r>
            <a:endParaRPr lang="de-DE" sz="1600" dirty="0"/>
          </a:p>
          <a:p>
            <a:pPr lvl="1">
              <a:buFont typeface="Arial" panose="020B0604020202020204" pitchFamily="34" charset="0"/>
              <a:buChar char="•"/>
            </a:pPr>
            <a:r>
              <a:rPr lang="de-DE" sz="1600" dirty="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a:t>
            </a:r>
            <a:r>
              <a:rPr lang="de-DE" sz="1600" dirty="0" smtClean="0"/>
              <a:t>Semikolon nach jedem Befehl, Geschweifte Klammern</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3221</Words>
  <Application>Microsoft Office PowerPoint</Application>
  <PresentationFormat>Bildschirmpräsentation (16:10)</PresentationFormat>
  <Paragraphs>763</Paragraphs>
  <Slides>55</Slides>
  <Notes>55</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55</vt:i4>
      </vt:variant>
    </vt:vector>
  </HeadingPairs>
  <TitlesOfParts>
    <vt:vector size="59"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 Beispiele</vt:lpstr>
      <vt:lpstr>OO: Attribute und Methoden: Beispiele</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such name, many fancy</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349</cp:revision>
  <dcterms:created xsi:type="dcterms:W3CDTF">2011-09-04T13:05:42Z</dcterms:created>
  <dcterms:modified xsi:type="dcterms:W3CDTF">2017-06-23T14:05:42Z</dcterms:modified>
</cp:coreProperties>
</file>