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88" r:id="rId2"/>
    <p:sldId id="261" r:id="rId3"/>
    <p:sldId id="281" r:id="rId4"/>
    <p:sldId id="282" r:id="rId5"/>
    <p:sldId id="283" r:id="rId6"/>
    <p:sldId id="285" r:id="rId7"/>
    <p:sldId id="287" r:id="rId8"/>
    <p:sldId id="286" r:id="rId9"/>
    <p:sldId id="289" r:id="rId10"/>
    <p:sldId id="290" r:id="rId11"/>
    <p:sldId id="291" r:id="rId12"/>
    <p:sldId id="294" r:id="rId13"/>
    <p:sldId id="295" r:id="rId14"/>
    <p:sldId id="296" r:id="rId15"/>
    <p:sldId id="297" r:id="rId16"/>
    <p:sldId id="299" r:id="rId17"/>
    <p:sldId id="300" r:id="rId18"/>
    <p:sldId id="301" r:id="rId19"/>
    <p:sldId id="298" r:id="rId20"/>
    <p:sldId id="303" r:id="rId21"/>
    <p:sldId id="302" r:id="rId22"/>
    <p:sldId id="304" r:id="rId23"/>
    <p:sldId id="305" r:id="rId24"/>
    <p:sldId id="306" r:id="rId25"/>
    <p:sldId id="307" r:id="rId26"/>
    <p:sldId id="308" r:id="rId27"/>
    <p:sldId id="309" r:id="rId28"/>
    <p:sldId id="310" r:id="rId29"/>
    <p:sldId id="311" r:id="rId30"/>
    <p:sldId id="312" r:id="rId31"/>
    <p:sldId id="313" r:id="rId32"/>
    <p:sldId id="314" r:id="rId33"/>
    <p:sldId id="316" r:id="rId34"/>
    <p:sldId id="315" r:id="rId35"/>
    <p:sldId id="317" r:id="rId36"/>
    <p:sldId id="318" r:id="rId37"/>
    <p:sldId id="321" r:id="rId38"/>
    <p:sldId id="320" r:id="rId39"/>
    <p:sldId id="322" r:id="rId40"/>
    <p:sldId id="319" r:id="rId41"/>
    <p:sldId id="323" r:id="rId42"/>
    <p:sldId id="324" r:id="rId43"/>
    <p:sldId id="326" r:id="rId44"/>
    <p:sldId id="327" r:id="rId45"/>
    <p:sldId id="328" r:id="rId46"/>
    <p:sldId id="329" r:id="rId47"/>
    <p:sldId id="330" r:id="rId48"/>
    <p:sldId id="331" r:id="rId49"/>
    <p:sldId id="332" r:id="rId50"/>
    <p:sldId id="325" r:id="rId51"/>
    <p:sldId id="333" r:id="rId52"/>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DB01"/>
    <a:srgbClr val="831420"/>
    <a:srgbClr val="FF7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1922" autoAdjust="0"/>
  </p:normalViewPr>
  <p:slideViewPr>
    <p:cSldViewPr snapToObjects="1">
      <p:cViewPr varScale="1">
        <p:scale>
          <a:sx n="100" d="100"/>
          <a:sy n="100" d="100"/>
        </p:scale>
        <p:origin x="1290" y="78"/>
      </p:cViewPr>
      <p:guideLst>
        <p:guide orient="horz" pos="1800"/>
        <p:guide pos="2880"/>
      </p:guideLst>
    </p:cSldViewPr>
  </p:slideViewPr>
  <p:outlineViewPr>
    <p:cViewPr>
      <p:scale>
        <a:sx n="33" d="100"/>
        <a:sy n="33" d="100"/>
      </p:scale>
      <p:origin x="0" y="246"/>
    </p:cViewPr>
  </p:outlineViewPr>
  <p:notesTextViewPr>
    <p:cViewPr>
      <p:scale>
        <a:sx n="3" d="2"/>
        <a:sy n="3" d="2"/>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5654B-D41D-4425-B58F-55C2DEAC0691}" type="datetimeFigureOut">
              <a:rPr lang="de-DE" smtClean="0"/>
              <a:t>31.03.2017</a:t>
            </a:fld>
            <a:endParaRPr lang="de-DE"/>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70E50-C463-4A5B-AC29-20274F3F33D2}" type="slidenum">
              <a:rPr lang="de-DE" smtClean="0"/>
              <a:t>‹Nr.›</a:t>
            </a:fld>
            <a:endParaRPr lang="de-DE"/>
          </a:p>
        </p:txBody>
      </p:sp>
    </p:spTree>
    <p:extLst>
      <p:ext uri="{BB962C8B-B14F-4D97-AF65-F5344CB8AC3E}">
        <p14:creationId xmlns:p14="http://schemas.microsoft.com/office/powerpoint/2010/main" val="275157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a:t>
            </a:fld>
            <a:endParaRPr lang="de-DE"/>
          </a:p>
        </p:txBody>
      </p:sp>
    </p:spTree>
    <p:extLst>
      <p:ext uri="{BB962C8B-B14F-4D97-AF65-F5344CB8AC3E}">
        <p14:creationId xmlns:p14="http://schemas.microsoft.com/office/powerpoint/2010/main" val="60247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10</a:t>
            </a:fld>
            <a:endParaRPr lang="de-DE"/>
          </a:p>
        </p:txBody>
      </p:sp>
    </p:spTree>
    <p:extLst>
      <p:ext uri="{BB962C8B-B14F-4D97-AF65-F5344CB8AC3E}">
        <p14:creationId xmlns:p14="http://schemas.microsoft.com/office/powerpoint/2010/main" val="404236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Ein Java-Programm beginnt stets an der gleichen Stelle</a:t>
            </a:r>
            <a:r>
              <a:rPr lang="de-DE" i="0" u="none" baseline="0" dirty="0" smtClean="0">
                <a:sym typeface="Wingdings" panose="05000000000000000000" pitchFamily="2" charset="2"/>
              </a:rPr>
              <a:t>.</a:t>
            </a:r>
          </a:p>
          <a:p>
            <a:r>
              <a:rPr lang="de-DE" i="0" u="none" baseline="0" smtClean="0">
                <a:sym typeface="Wingdings" panose="05000000000000000000" pitchFamily="2" charset="2"/>
              </a:rPr>
              <a:t>Mit der Ausführung der sogenannten main-Methode. (/ „</a:t>
            </a:r>
            <a:r>
              <a:rPr lang="de-DE" i="0" u="none" baseline="0" dirty="0" smtClean="0">
                <a:sym typeface="Wingdings" panose="05000000000000000000" pitchFamily="2" charset="2"/>
              </a:rPr>
              <a:t>Hauptmethode“)</a:t>
            </a:r>
          </a:p>
          <a:p>
            <a:r>
              <a:rPr lang="de-DE" i="0" u="none" baseline="0" smtClean="0">
                <a:sym typeface="Wingdings" panose="05000000000000000000" pitchFamily="2" charset="2"/>
              </a:rPr>
              <a:t>Diese seht ihr hier</a:t>
            </a:r>
            <a:r>
              <a:rPr lang="de-DE" i="0" u="none" baseline="0" dirty="0" smtClean="0">
                <a:sym typeface="Wingdings" panose="05000000000000000000" pitchFamily="2" charset="2"/>
              </a:rPr>
              <a:t>.</a:t>
            </a:r>
          </a:p>
          <a:p>
            <a:r>
              <a:rPr lang="de-DE" i="0" u="none" baseline="0" smtClean="0">
                <a:sym typeface="Wingdings" panose="05000000000000000000" pitchFamily="2" charset="2"/>
              </a:rPr>
              <a:t>Syntax: „public static void main(String[] args</a:t>
            </a:r>
            <a:r>
              <a:rPr lang="de-DE" i="0" u="none" baseline="0" dirty="0" smtClean="0">
                <a:sym typeface="Wingdings" panose="05000000000000000000" pitchFamily="2" charset="2"/>
              </a:rPr>
              <a:t>)“</a:t>
            </a:r>
          </a:p>
          <a:p>
            <a:r>
              <a:rPr lang="de-DE" i="1" u="none" baseline="0" smtClean="0">
                <a:sym typeface="Wingdings" panose="05000000000000000000" pitchFamily="2" charset="2"/>
              </a:rPr>
              <a:t>Was die Main-Klasse soll ist für die Kids erstmal nicht wichtig, eventuell extra sagen, dass der großgeschriebene Main Klassenname</a:t>
            </a:r>
            <a:endParaRPr lang="de-DE" i="1" u="none" baseline="0" dirty="0" smtClean="0">
              <a:sym typeface="Wingdings" panose="05000000000000000000" pitchFamily="2" charset="2"/>
            </a:endParaRPr>
          </a:p>
          <a:p>
            <a:r>
              <a:rPr lang="de-DE" i="1" u="none" baseline="0" smtClean="0">
                <a:sym typeface="Wingdings" panose="05000000000000000000" pitchFamily="2" charset="2"/>
              </a:rPr>
              <a:t>nichts damit zu tun hat, dass das Programm hier beginnt sondern lediglich das</a:t>
            </a:r>
            <a:endParaRPr lang="de-DE" i="1" u="none" baseline="0" dirty="0" smtClean="0">
              <a:sym typeface="Wingdings" panose="05000000000000000000" pitchFamily="2" charset="2"/>
            </a:endParaRPr>
          </a:p>
          <a:p>
            <a:r>
              <a:rPr lang="de-DE" i="1" u="none" baseline="0" smtClean="0">
                <a:sym typeface="Wingdings" panose="05000000000000000000" pitchFamily="2" charset="2"/>
              </a:rPr>
              <a:t>public static void main(String[] args</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11</a:t>
            </a:fld>
            <a:endParaRPr lang="de-DE"/>
          </a:p>
        </p:txBody>
      </p:sp>
    </p:spTree>
    <p:extLst>
      <p:ext uri="{BB962C8B-B14F-4D97-AF65-F5344CB8AC3E}">
        <p14:creationId xmlns:p14="http://schemas.microsoft.com/office/powerpoint/2010/main" val="210603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u="none" baseline="0" smtClean="0">
                <a:sym typeface="Wingdings" panose="05000000000000000000" pitchFamily="2" charset="2"/>
              </a:rPr>
              <a:t>Genau so unwichtig ist erstmal das Interface welches zum NAO verbindet und die Klasse selbst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12</a:t>
            </a:fld>
            <a:endParaRPr lang="de-DE"/>
          </a:p>
        </p:txBody>
      </p:sp>
    </p:spTree>
    <p:extLst>
      <p:ext uri="{BB962C8B-B14F-4D97-AF65-F5344CB8AC3E}">
        <p14:creationId xmlns:p14="http://schemas.microsoft.com/office/powerpoint/2010/main" val="16051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13</a:t>
            </a:fld>
            <a:endParaRPr lang="de-DE"/>
          </a:p>
        </p:txBody>
      </p:sp>
    </p:spTree>
    <p:extLst>
      <p:ext uri="{BB962C8B-B14F-4D97-AF65-F5344CB8AC3E}">
        <p14:creationId xmlns:p14="http://schemas.microsoft.com/office/powerpoint/2010/main" val="419420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14</a:t>
            </a:fld>
            <a:endParaRPr lang="de-DE"/>
          </a:p>
        </p:txBody>
      </p:sp>
    </p:spTree>
    <p:extLst>
      <p:ext uri="{BB962C8B-B14F-4D97-AF65-F5344CB8AC3E}">
        <p14:creationId xmlns:p14="http://schemas.microsoft.com/office/powerpoint/2010/main" val="399909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Der Datentyp int heißt, dass die Variable x nur Zahlen enthalten kann</a:t>
            </a:r>
            <a:r>
              <a:rPr lang="de-DE" i="0"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15</a:t>
            </a:fld>
            <a:endParaRPr lang="de-DE"/>
          </a:p>
        </p:txBody>
      </p:sp>
    </p:spTree>
    <p:extLst>
      <p:ext uri="{BB962C8B-B14F-4D97-AF65-F5344CB8AC3E}">
        <p14:creationId xmlns:p14="http://schemas.microsoft.com/office/powerpoint/2010/main" val="31435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Hier die „einfachen Datentypen“ in Java</a:t>
            </a:r>
            <a:r>
              <a:rPr lang="de-DE" i="0" u="none" baseline="0" dirty="0" smtClean="0">
                <a:sym typeface="Wingdings" panose="05000000000000000000" pitchFamily="2" charset="2"/>
              </a:rPr>
              <a:t>.</a:t>
            </a:r>
          </a:p>
          <a:p>
            <a:r>
              <a:rPr lang="de-DE" i="0" u="none" baseline="0" smtClean="0">
                <a:sym typeface="Wingdings" panose="05000000000000000000" pitchFamily="2" charset="2"/>
              </a:rPr>
              <a:t>Einfache Datentypen werden klein geschrieben und stehen immer vor dem Namen der Variable</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Standardwert ist der Wert einer Variablen die nur deklariert wurde, aber nicht initialisiert</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Überleitung: Die Kinder fragen was der Unterschied zwischen byte, short, int und long (und float und double) sein könnte, falls sie nicht selbst fragen</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16</a:t>
            </a:fld>
            <a:endParaRPr lang="de-DE"/>
          </a:p>
        </p:txBody>
      </p:sp>
    </p:spTree>
    <p:extLst>
      <p:ext uri="{BB962C8B-B14F-4D97-AF65-F5344CB8AC3E}">
        <p14:creationId xmlns:p14="http://schemas.microsoft.com/office/powerpoint/2010/main" val="204754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Selbst boolesche Werte werden vom Computer in einem ganzen Byte gespeichert</a:t>
            </a:r>
            <a:endParaRPr lang="de-DE" i="0" u="none" baseline="0" dirty="0" smtClean="0">
              <a:sym typeface="Wingdings" panose="05000000000000000000" pitchFamily="2" charset="2"/>
            </a:endParaRP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Jetzt nochmal die Kinder fragen wo der Unterschied zwischen den Datentypen sein könnte</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17</a:t>
            </a:fld>
            <a:endParaRPr lang="de-DE"/>
          </a:p>
        </p:txBody>
      </p:sp>
    </p:spTree>
    <p:extLst>
      <p:ext uri="{BB962C8B-B14F-4D97-AF65-F5344CB8AC3E}">
        <p14:creationId xmlns:p14="http://schemas.microsoft.com/office/powerpoint/2010/main" val="281683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und double sind hier nicht aufgezeigt, weil die Zahlen zu groß sind.</a:t>
            </a:r>
          </a:p>
          <a:p>
            <a:r>
              <a:rPr lang="de-DE" i="0" u="none" baseline="0" dirty="0" smtClean="0">
                <a:sym typeface="Wingdings" panose="05000000000000000000" pitchFamily="2" charset="2"/>
              </a:rPr>
              <a:t>Der Grund für die Höhe ist, dass nicht jede Zahl abgebildet wird.</a:t>
            </a:r>
          </a:p>
          <a:p>
            <a:r>
              <a:rPr lang="de-DE" i="0" u="none" baseline="0" dirty="0" smtClean="0">
                <a:sym typeface="Wingdings" panose="05000000000000000000" pitchFamily="2" charset="2"/>
              </a:rPr>
              <a:t>Minimum bei </a:t>
            </a:r>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ist niedriger als die niedrigste </a:t>
            </a:r>
            <a:r>
              <a:rPr lang="de-DE" i="0" u="none" baseline="0" dirty="0" err="1" smtClean="0">
                <a:sym typeface="Wingdings" panose="05000000000000000000" pitchFamily="2" charset="2"/>
              </a:rPr>
              <a:t>long</a:t>
            </a:r>
            <a:r>
              <a:rPr lang="de-DE" i="0" u="none" baseline="0" dirty="0" smtClean="0">
                <a:sym typeface="Wingdings" panose="05000000000000000000" pitchFamily="2" charset="2"/>
              </a:rPr>
              <a:t>-Zahl, aber die „nächste Zahl“ ist sehr weit entfernt.</a:t>
            </a:r>
          </a:p>
          <a:p>
            <a:r>
              <a:rPr lang="de-DE" i="0" u="none" baseline="0" dirty="0" smtClean="0">
                <a:sym typeface="Wingdings" panose="05000000000000000000" pitchFamily="2" charset="2"/>
              </a:rPr>
              <a:t>(„Die Dichte der Zahlen auf dem Zahlenstrahl ist bei Ganzzahl-Datentypen immer gleich, bei Gleitkommazahl-Datentypen nimmt sie mit dem Abstand zu 0 immer weiter zu“)</a:t>
            </a:r>
          </a:p>
        </p:txBody>
      </p:sp>
      <p:sp>
        <p:nvSpPr>
          <p:cNvPr id="4" name="Foliennummernplatzhalter 3"/>
          <p:cNvSpPr>
            <a:spLocks noGrp="1"/>
          </p:cNvSpPr>
          <p:nvPr>
            <p:ph type="sldNum" sz="quarter" idx="10"/>
          </p:nvPr>
        </p:nvSpPr>
        <p:spPr/>
        <p:txBody>
          <a:bodyPr/>
          <a:lstStyle/>
          <a:p>
            <a:fld id="{16070E50-C463-4A5B-AC29-20274F3F33D2}" type="slidenum">
              <a:rPr lang="de-DE" smtClean="0"/>
              <a:t>18</a:t>
            </a:fld>
            <a:endParaRPr lang="de-DE"/>
          </a:p>
        </p:txBody>
      </p:sp>
    </p:spTree>
    <p:extLst>
      <p:ext uri="{BB962C8B-B14F-4D97-AF65-F5344CB8AC3E}">
        <p14:creationId xmlns:p14="http://schemas.microsoft.com/office/powerpoint/2010/main" val="33327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Welchen Datentyp verwenden die Kids?</a:t>
            </a:r>
          </a:p>
          <a:p>
            <a:r>
              <a:rPr lang="de-DE" i="0" u="none" baseline="0" dirty="0" smtClean="0">
                <a:sym typeface="Wingdings" panose="05000000000000000000" pitchFamily="2" charset="2"/>
              </a:rPr>
              <a:t>Jeder Ganzzahl-Typ ist möglich aber bei den kleineren Datentypen kann es leichter zu „Overflows“ kommen</a:t>
            </a:r>
          </a:p>
          <a:p>
            <a:endParaRPr lang="de-DE" i="0" u="none" baseline="0" dirty="0" smtClean="0">
              <a:sym typeface="Wingdings" panose="05000000000000000000" pitchFamily="2" charset="2"/>
            </a:endParaRPr>
          </a:p>
          <a:p>
            <a:r>
              <a:rPr lang="de-DE" i="0" u="none" baseline="0" dirty="0" smtClean="0">
                <a:sym typeface="Wingdings" panose="05000000000000000000" pitchFamily="2" charset="2"/>
              </a:rPr>
              <a:t>Die Kinder sollen selbst herausfinden, dass man summe = x + y;</a:t>
            </a:r>
          </a:p>
          <a:p>
            <a:r>
              <a:rPr lang="de-DE" i="0" u="none" baseline="0" dirty="0" smtClean="0">
                <a:sym typeface="Wingdings" panose="05000000000000000000" pitchFamily="2" charset="2"/>
              </a:rPr>
              <a:t>(Also die Operatoren) schreiben kann (Dies wurde nur ganz am Anfang einmal kurz in einem Beispielprogramm gezeigt)</a:t>
            </a:r>
          </a:p>
        </p:txBody>
      </p:sp>
      <p:sp>
        <p:nvSpPr>
          <p:cNvPr id="4" name="Foliennummernplatzhalter 3"/>
          <p:cNvSpPr>
            <a:spLocks noGrp="1"/>
          </p:cNvSpPr>
          <p:nvPr>
            <p:ph type="sldNum" sz="quarter" idx="10"/>
          </p:nvPr>
        </p:nvSpPr>
        <p:spPr/>
        <p:txBody>
          <a:bodyPr/>
          <a:lstStyle/>
          <a:p>
            <a:fld id="{16070E50-C463-4A5B-AC29-20274F3F33D2}" type="slidenum">
              <a:rPr lang="de-DE" smtClean="0"/>
              <a:t>19</a:t>
            </a:fld>
            <a:endParaRPr lang="de-DE"/>
          </a:p>
        </p:txBody>
      </p:sp>
    </p:spTree>
    <p:extLst>
      <p:ext uri="{BB962C8B-B14F-4D97-AF65-F5344CB8AC3E}">
        <p14:creationId xmlns:p14="http://schemas.microsoft.com/office/powerpoint/2010/main" val="104350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2</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schauen uns noch ein Mal an was wir gelernt haben.</a:t>
            </a:r>
          </a:p>
          <a:p>
            <a:r>
              <a:rPr lang="de-DE" i="0" u="none" baseline="0" dirty="0" smtClean="0">
                <a:sym typeface="Wingdings" panose="05000000000000000000" pitchFamily="2" charset="2"/>
              </a:rPr>
              <a:t>Finden die Schüler alle syntaktischen Fehler in diesem Code?</a:t>
            </a:r>
          </a:p>
          <a:p>
            <a:r>
              <a:rPr lang="de-DE" i="0" u="none" baseline="0" dirty="0" smtClean="0">
                <a:sym typeface="Wingdings" panose="05000000000000000000" pitchFamily="2" charset="2"/>
              </a:rPr>
              <a:t>Außerdem existiert noch ein semantischer Fehler:</a:t>
            </a:r>
          </a:p>
          <a:p>
            <a:r>
              <a:rPr lang="de-DE" i="0" u="none" baseline="0" dirty="0" smtClean="0">
                <a:sym typeface="Wingdings" panose="05000000000000000000" pitchFamily="2" charset="2"/>
              </a:rPr>
              <a:t>-Die Variable heißt </a:t>
            </a:r>
            <a:r>
              <a:rPr lang="de-DE" i="0" u="none" baseline="0" dirty="0" err="1" smtClean="0">
                <a:sym typeface="Wingdings" panose="05000000000000000000" pitchFamily="2" charset="2"/>
              </a:rPr>
              <a:t>differenz</a:t>
            </a:r>
            <a:r>
              <a:rPr lang="de-DE" i="0" u="none" baseline="0" dirty="0" smtClean="0">
                <a:sym typeface="Wingdings" panose="05000000000000000000" pitchFamily="2" charset="2"/>
              </a:rPr>
              <a:t> also sollte man annehmen dass sie diese auch enthält, sie enthält aber eine Summe</a:t>
            </a:r>
          </a:p>
        </p:txBody>
      </p:sp>
      <p:sp>
        <p:nvSpPr>
          <p:cNvPr id="4" name="Foliennummernplatzhalter 3"/>
          <p:cNvSpPr>
            <a:spLocks noGrp="1"/>
          </p:cNvSpPr>
          <p:nvPr>
            <p:ph type="sldNum" sz="quarter" idx="10"/>
          </p:nvPr>
        </p:nvSpPr>
        <p:spPr/>
        <p:txBody>
          <a:bodyPr/>
          <a:lstStyle/>
          <a:p>
            <a:fld id="{16070E50-C463-4A5B-AC29-20274F3F33D2}" type="slidenum">
              <a:rPr lang="de-DE" smtClean="0"/>
              <a:t>20</a:t>
            </a:fld>
            <a:endParaRPr lang="de-DE"/>
          </a:p>
        </p:txBody>
      </p:sp>
    </p:spTree>
    <p:extLst>
      <p:ext uri="{BB962C8B-B14F-4D97-AF65-F5344CB8AC3E}">
        <p14:creationId xmlns:p14="http://schemas.microsoft.com/office/powerpoint/2010/main" val="399256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21</a:t>
            </a:fld>
            <a:endParaRPr lang="de-DE"/>
          </a:p>
        </p:txBody>
      </p:sp>
    </p:spTree>
    <p:extLst>
      <p:ext uri="{BB962C8B-B14F-4D97-AF65-F5344CB8AC3E}">
        <p14:creationId xmlns:p14="http://schemas.microsoft.com/office/powerpoint/2010/main" val="1617047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22</a:t>
            </a:fld>
            <a:endParaRPr lang="de-DE"/>
          </a:p>
        </p:txBody>
      </p:sp>
    </p:spTree>
    <p:extLst>
      <p:ext uri="{BB962C8B-B14F-4D97-AF65-F5344CB8AC3E}">
        <p14:creationId xmlns:p14="http://schemas.microsoft.com/office/powerpoint/2010/main" val="3909364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23</a:t>
            </a:fld>
            <a:endParaRPr lang="de-DE"/>
          </a:p>
        </p:txBody>
      </p:sp>
    </p:spTree>
    <p:extLst>
      <p:ext uri="{BB962C8B-B14F-4D97-AF65-F5344CB8AC3E}">
        <p14:creationId xmlns:p14="http://schemas.microsoft.com/office/powerpoint/2010/main" val="132383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24</a:t>
            </a:fld>
            <a:endParaRPr lang="de-DE"/>
          </a:p>
        </p:txBody>
      </p:sp>
    </p:spTree>
    <p:extLst>
      <p:ext uri="{BB962C8B-B14F-4D97-AF65-F5344CB8AC3E}">
        <p14:creationId xmlns:p14="http://schemas.microsoft.com/office/powerpoint/2010/main" val="174258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25</a:t>
            </a:fld>
            <a:endParaRPr lang="de-DE"/>
          </a:p>
        </p:txBody>
      </p:sp>
    </p:spTree>
    <p:extLst>
      <p:ext uri="{BB962C8B-B14F-4D97-AF65-F5344CB8AC3E}">
        <p14:creationId xmlns:p14="http://schemas.microsoft.com/office/powerpoint/2010/main" val="1311331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26</a:t>
            </a:fld>
            <a:endParaRPr lang="de-DE"/>
          </a:p>
        </p:txBody>
      </p:sp>
    </p:spTree>
    <p:extLst>
      <p:ext uri="{BB962C8B-B14F-4D97-AF65-F5344CB8AC3E}">
        <p14:creationId xmlns:p14="http://schemas.microsoft.com/office/powerpoint/2010/main" val="2247655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Beide Beispiele ergeben das gleiche, es ist das erste Mal dass die Schüler „==„ sehen.</a:t>
            </a:r>
          </a:p>
          <a:p>
            <a:r>
              <a:rPr lang="de-DE" i="0" u="none" baseline="0" dirty="0" smtClean="0">
                <a:sym typeface="Wingdings" panose="05000000000000000000" pitchFamily="2" charset="2"/>
              </a:rPr>
              <a:t>Wenn die Schüler nicht fragen was es bedeutet, die Schüler selbst fragen was es bedeutet, und warum man nicht einfach i = 10 schreiben kann.</a:t>
            </a:r>
          </a:p>
          <a:p>
            <a:r>
              <a:rPr lang="de-DE" i="0" u="none" baseline="0" dirty="0" smtClean="0">
                <a:sym typeface="Wingdings" panose="05000000000000000000" pitchFamily="2" charset="2"/>
              </a:rPr>
              <a:t>Weitere Frage an die Schüler:</a:t>
            </a:r>
          </a:p>
          <a:p>
            <a:r>
              <a:rPr lang="de-DE" i="0" u="none" baseline="0" dirty="0" smtClean="0">
                <a:sym typeface="Wingdings" panose="05000000000000000000" pitchFamily="2" charset="2"/>
              </a:rPr>
              <a:t>Welches der Beispiele ist die bessere Lösung?</a:t>
            </a:r>
          </a:p>
        </p:txBody>
      </p:sp>
      <p:sp>
        <p:nvSpPr>
          <p:cNvPr id="4" name="Foliennummernplatzhalter 3"/>
          <p:cNvSpPr>
            <a:spLocks noGrp="1"/>
          </p:cNvSpPr>
          <p:nvPr>
            <p:ph type="sldNum" sz="quarter" idx="10"/>
          </p:nvPr>
        </p:nvSpPr>
        <p:spPr/>
        <p:txBody>
          <a:bodyPr/>
          <a:lstStyle/>
          <a:p>
            <a:fld id="{16070E50-C463-4A5B-AC29-20274F3F33D2}" type="slidenum">
              <a:rPr lang="de-DE" smtClean="0"/>
              <a:t>27</a:t>
            </a:fld>
            <a:endParaRPr lang="de-DE"/>
          </a:p>
        </p:txBody>
      </p:sp>
    </p:spTree>
    <p:extLst>
      <p:ext uri="{BB962C8B-B14F-4D97-AF65-F5344CB8AC3E}">
        <p14:creationId xmlns:p14="http://schemas.microsoft.com/office/powerpoint/2010/main" val="3542864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28</a:t>
            </a:fld>
            <a:endParaRPr lang="de-DE"/>
          </a:p>
        </p:txBody>
      </p:sp>
    </p:spTree>
    <p:extLst>
      <p:ext uri="{BB962C8B-B14F-4D97-AF65-F5344CB8AC3E}">
        <p14:creationId xmlns:p14="http://schemas.microsoft.com/office/powerpoint/2010/main" val="3504687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29</a:t>
            </a:fld>
            <a:endParaRPr lang="de-DE"/>
          </a:p>
        </p:txBody>
      </p:sp>
    </p:spTree>
    <p:extLst>
      <p:ext uri="{BB962C8B-B14F-4D97-AF65-F5344CB8AC3E}">
        <p14:creationId xmlns:p14="http://schemas.microsoft.com/office/powerpoint/2010/main" val="365116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Ein Überblick über</a:t>
            </a:r>
            <a:r>
              <a:rPr lang="de-DE" i="1" baseline="0" smtClean="0"/>
              <a:t> die wichtigsten Programmiersprachen. Linien bedeuten dass die obere Programmiersprache die Entwicklung der unteren beeinflusst hat</a:t>
            </a:r>
            <a:r>
              <a:rPr lang="de-DE" i="1" baseline="0" dirty="0" smtClean="0"/>
              <a:t>.</a:t>
            </a:r>
          </a:p>
          <a:p>
            <a:endParaRPr lang="de-DE" baseline="0" dirty="0" smtClean="0"/>
          </a:p>
          <a:p>
            <a:r>
              <a:rPr lang="de-DE" u="sng" baseline="0" smtClean="0"/>
              <a:t>Prozedural:</a:t>
            </a:r>
            <a:r>
              <a:rPr lang="de-DE" u="none" baseline="0" smtClean="0"/>
              <a:t> </a:t>
            </a:r>
            <a:r>
              <a:rPr lang="de-DE" baseline="0" smtClean="0"/>
              <a:t>Besitzt keine Klassen oder Objekte, kann aber Prozeduren/ Funktionen enthalten</a:t>
            </a:r>
            <a:r>
              <a:rPr lang="de-DE" baseline="0" dirty="0" smtClean="0"/>
              <a:t>.</a:t>
            </a:r>
          </a:p>
          <a:p>
            <a:r>
              <a:rPr lang="de-DE" u="sng" baseline="0" smtClean="0"/>
              <a:t>Objektorientiert:</a:t>
            </a:r>
            <a:r>
              <a:rPr lang="de-DE" u="none" baseline="0" smtClean="0"/>
              <a:t> </a:t>
            </a:r>
            <a:r>
              <a:rPr lang="de-DE" baseline="0" smtClean="0"/>
              <a:t>Definiert sich durch das Vorhandensein der Konstrukte „Klasse“ und „</a:t>
            </a:r>
            <a:r>
              <a:rPr lang="de-DE" baseline="0" dirty="0" smtClean="0"/>
              <a:t>Objekt“.</a:t>
            </a:r>
          </a:p>
          <a:p>
            <a:endParaRPr lang="de-DE" baseline="0" dirty="0" smtClean="0"/>
          </a:p>
          <a:p>
            <a:r>
              <a:rPr lang="de-DE" i="1" baseline="0" smtClean="0"/>
              <a:t>Für etwas höhere Klassen</a:t>
            </a:r>
            <a:r>
              <a:rPr lang="de-DE" i="1" baseline="0" dirty="0" smtClean="0"/>
              <a:t>:</a:t>
            </a:r>
          </a:p>
          <a:p>
            <a:r>
              <a:rPr lang="de-DE" baseline="0" smtClean="0"/>
              <a:t>Funktionale und Logische Programmiersprachen sind sog. </a:t>
            </a:r>
            <a:r>
              <a:rPr lang="de-DE" b="1" baseline="0" smtClean="0"/>
              <a:t>deklarative</a:t>
            </a:r>
            <a:r>
              <a:rPr lang="de-DE" baseline="0" smtClean="0"/>
              <a:t> Programmiersprachen. Bei diesen sagt man dem Computer genauestens </a:t>
            </a:r>
            <a:r>
              <a:rPr lang="de-DE" b="1" baseline="0" smtClean="0"/>
              <a:t>was</a:t>
            </a:r>
            <a:r>
              <a:rPr lang="de-DE" baseline="0" smtClean="0"/>
              <a:t> er berechnen soll, aber </a:t>
            </a:r>
            <a:r>
              <a:rPr lang="de-DE" b="1" baseline="0" smtClean="0"/>
              <a:t>wie</a:t>
            </a:r>
            <a:r>
              <a:rPr lang="de-DE" baseline="0" smtClean="0"/>
              <a:t> er es berechnet entscheidet der Computer</a:t>
            </a:r>
            <a:r>
              <a:rPr lang="de-DE" baseline="0" dirty="0" smtClean="0"/>
              <a:t>.</a:t>
            </a:r>
          </a:p>
          <a:p>
            <a:r>
              <a:rPr lang="de-DE" u="sng" baseline="0" smtClean="0"/>
              <a:t>Funktional:</a:t>
            </a:r>
            <a:r>
              <a:rPr lang="de-DE" baseline="0" smtClean="0"/>
              <a:t> Basiert auf mathematischen Funktionen</a:t>
            </a:r>
            <a:endParaRPr lang="de-DE" baseline="0" dirty="0" smtClean="0"/>
          </a:p>
          <a:p>
            <a:r>
              <a:rPr lang="de-DE" u="sng" baseline="0" smtClean="0"/>
              <a:t>Logisch:</a:t>
            </a:r>
            <a:r>
              <a:rPr lang="de-DE" baseline="0" smtClean="0"/>
              <a:t> Basiert auf mathematischer Logik, muss nicht unbedingt erläutert werden. Im Prinzip, definiert man in der Programmiersprache Wissen, und lässt das Programm von sich aus bestimmte Aussagen auf Wahrheitsgehalt oder Lösungen untersuchen</a:t>
            </a:r>
            <a:r>
              <a:rPr lang="de-DE" baseline="0" dirty="0" smtClean="0"/>
              <a:t>.</a:t>
            </a:r>
          </a:p>
          <a:p>
            <a:endParaRPr lang="de-DE" dirty="0" smtClean="0"/>
          </a:p>
          <a:p>
            <a:r>
              <a:rPr lang="de-DE" b="1" i="1" smtClean="0"/>
              <a:t>Java:</a:t>
            </a:r>
            <a:r>
              <a:rPr lang="de-DE" smtClean="0"/>
              <a:t> </a:t>
            </a:r>
            <a:endParaRPr lang="de-DE" dirty="0" smtClean="0"/>
          </a:p>
          <a:p>
            <a:r>
              <a:rPr lang="de-DE" smtClean="0"/>
              <a:t>Ist</a:t>
            </a:r>
            <a:r>
              <a:rPr lang="de-DE" baseline="0" smtClean="0"/>
              <a:t> eine objektorientierte, imperative Sprache</a:t>
            </a:r>
            <a:r>
              <a:rPr lang="de-DE" baseline="0" dirty="0" smtClean="0"/>
              <a:t>.</a:t>
            </a:r>
          </a:p>
          <a:p>
            <a:r>
              <a:rPr lang="de-DE" baseline="0" smtClean="0"/>
              <a:t>Imperativ heißt, man drückt mit ihr aus, wie der Computer arbeitet, spezifisch durch die Angabe von aufeinanderfolgenden Befehlen</a:t>
            </a:r>
            <a:r>
              <a:rPr lang="de-DE" baseline="0" dirty="0" smtClean="0"/>
              <a:t>.</a:t>
            </a:r>
            <a:endParaRPr lang="de-DE" baseline="0" dirty="0"/>
          </a:p>
          <a:p>
            <a:r>
              <a:rPr lang="de-DE" baseline="0" smtClean="0"/>
              <a:t>Zur Objektorientierung kommen wir gleich noch genauer</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3</a:t>
            </a:fld>
            <a:endParaRPr lang="de-DE"/>
          </a:p>
        </p:txBody>
      </p:sp>
    </p:spTree>
    <p:extLst>
      <p:ext uri="{BB962C8B-B14F-4D97-AF65-F5344CB8AC3E}">
        <p14:creationId xmlns:p14="http://schemas.microsoft.com/office/powerpoint/2010/main" val="1303661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30</a:t>
            </a:fld>
            <a:endParaRPr lang="de-DE"/>
          </a:p>
        </p:txBody>
      </p:sp>
    </p:spTree>
    <p:extLst>
      <p:ext uri="{BB962C8B-B14F-4D97-AF65-F5344CB8AC3E}">
        <p14:creationId xmlns:p14="http://schemas.microsoft.com/office/powerpoint/2010/main" val="1492450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31</a:t>
            </a:fld>
            <a:endParaRPr lang="de-DE"/>
          </a:p>
        </p:txBody>
      </p:sp>
    </p:spTree>
    <p:extLst>
      <p:ext uri="{BB962C8B-B14F-4D97-AF65-F5344CB8AC3E}">
        <p14:creationId xmlns:p14="http://schemas.microsoft.com/office/powerpoint/2010/main" val="2004073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Links eine einfache Deklaration einer Klasse. Sie besitzt eine Eigenschaft und eine Aktion, welche wir uns gleich genauer anschauen.</a:t>
            </a:r>
          </a:p>
          <a:p>
            <a:r>
              <a:rPr lang="de-DE" i="0" u="none" baseline="0" dirty="0" smtClean="0">
                <a:sym typeface="Wingdings" panose="05000000000000000000" pitchFamily="2" charset="2"/>
              </a:rPr>
              <a:t>Rechts seht ihr die Deklaration eines Objektes dieser Klasse. Diese sieht genau so aus wie eine normale Variablendeklaration.</a:t>
            </a:r>
          </a:p>
        </p:txBody>
      </p:sp>
      <p:sp>
        <p:nvSpPr>
          <p:cNvPr id="4" name="Foliennummernplatzhalter 3"/>
          <p:cNvSpPr>
            <a:spLocks noGrp="1"/>
          </p:cNvSpPr>
          <p:nvPr>
            <p:ph type="sldNum" sz="quarter" idx="10"/>
          </p:nvPr>
        </p:nvSpPr>
        <p:spPr/>
        <p:txBody>
          <a:bodyPr/>
          <a:lstStyle/>
          <a:p>
            <a:fld id="{16070E50-C463-4A5B-AC29-20274F3F33D2}" type="slidenum">
              <a:rPr lang="de-DE" smtClean="0"/>
              <a:t>32</a:t>
            </a:fld>
            <a:endParaRPr lang="de-DE"/>
          </a:p>
        </p:txBody>
      </p:sp>
    </p:spTree>
    <p:extLst>
      <p:ext uri="{BB962C8B-B14F-4D97-AF65-F5344CB8AC3E}">
        <p14:creationId xmlns:p14="http://schemas.microsoft.com/office/powerpoint/2010/main" val="4018029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Während bei primitiven Datentypen festgelegte Werte für Variablen existieren,</a:t>
            </a:r>
          </a:p>
          <a:p>
            <a:r>
              <a:rPr lang="de-DE" i="0" u="none" baseline="0" dirty="0" smtClean="0">
                <a:sym typeface="Wingdings" panose="05000000000000000000" pitchFamily="2" charset="2"/>
              </a:rPr>
              <a:t>ist jedes Objektes einzigartig.</a:t>
            </a:r>
          </a:p>
          <a:p>
            <a:r>
              <a:rPr lang="de-DE" i="0" u="none" baseline="0" dirty="0" smtClean="0">
                <a:sym typeface="Wingdings" panose="05000000000000000000" pitchFamily="2" charset="2"/>
              </a:rPr>
              <a:t>Man erstellt ein neues Objekt indem man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&lt;Klassenname&gt;()“ als Wert für das Objekt angibt.</a:t>
            </a:r>
          </a:p>
          <a:p>
            <a:r>
              <a:rPr lang="de-DE" i="0" u="none" baseline="0" dirty="0" smtClean="0">
                <a:sym typeface="Wingdings" panose="05000000000000000000" pitchFamily="2" charset="2"/>
              </a:rPr>
              <a:t>Man kann jetzt über das Objekt die Eigenschaften des Objektes verändern und das Objekt Aktionen ausführen lassen.</a:t>
            </a:r>
          </a:p>
          <a:p>
            <a:r>
              <a:rPr lang="de-DE" i="0" u="none" baseline="0" dirty="0" smtClean="0">
                <a:sym typeface="Wingdings" panose="05000000000000000000" pitchFamily="2" charset="2"/>
              </a:rPr>
              <a:t>Wie genau das geht sehen wir wenn wir jetzt über Attribute und Methoden sprechen,</a:t>
            </a:r>
          </a:p>
          <a:p>
            <a:r>
              <a:rPr lang="de-DE" i="0" u="none" baseline="0" dirty="0" smtClean="0">
                <a:sym typeface="Wingdings" panose="05000000000000000000" pitchFamily="2" charset="2"/>
              </a:rPr>
              <a:t>denn Attribute und Methoden…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33</a:t>
            </a:fld>
            <a:endParaRPr lang="de-DE"/>
          </a:p>
        </p:txBody>
      </p:sp>
    </p:spTree>
    <p:extLst>
      <p:ext uri="{BB962C8B-B14F-4D97-AF65-F5344CB8AC3E}">
        <p14:creationId xmlns:p14="http://schemas.microsoft.com/office/powerpoint/2010/main" val="844798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…nennt man die Eigenschaften, die die Klasse ihren Objekten vorgibt und</a:t>
            </a:r>
          </a:p>
          <a:p>
            <a:r>
              <a:rPr lang="de-DE" i="0" u="none" baseline="0" dirty="0" smtClean="0">
                <a:sym typeface="Wingdings" panose="05000000000000000000" pitchFamily="2" charset="2"/>
              </a:rPr>
              <a:t>die Aktionen die man Objekte der Klasse ausführen lassen kann.</a:t>
            </a:r>
          </a:p>
        </p:txBody>
      </p:sp>
      <p:sp>
        <p:nvSpPr>
          <p:cNvPr id="4" name="Foliennummernplatzhalter 3"/>
          <p:cNvSpPr>
            <a:spLocks noGrp="1"/>
          </p:cNvSpPr>
          <p:nvPr>
            <p:ph type="sldNum" sz="quarter" idx="10"/>
          </p:nvPr>
        </p:nvSpPr>
        <p:spPr/>
        <p:txBody>
          <a:bodyPr/>
          <a:lstStyle/>
          <a:p>
            <a:fld id="{16070E50-C463-4A5B-AC29-20274F3F33D2}" type="slidenum">
              <a:rPr lang="de-DE" smtClean="0"/>
              <a:t>34</a:t>
            </a:fld>
            <a:endParaRPr lang="de-DE"/>
          </a:p>
        </p:txBody>
      </p:sp>
    </p:spTree>
    <p:extLst>
      <p:ext uri="{BB962C8B-B14F-4D97-AF65-F5344CB8AC3E}">
        <p14:creationId xmlns:p14="http://schemas.microsoft.com/office/powerpoint/2010/main" val="6589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Durch den Punkt nach einem Objekt erhält man Zugriff auf die Attribute und Methoden eines Objektes</a:t>
            </a:r>
          </a:p>
        </p:txBody>
      </p:sp>
      <p:sp>
        <p:nvSpPr>
          <p:cNvPr id="4" name="Foliennummernplatzhalter 3"/>
          <p:cNvSpPr>
            <a:spLocks noGrp="1"/>
          </p:cNvSpPr>
          <p:nvPr>
            <p:ph type="sldNum" sz="quarter" idx="10"/>
          </p:nvPr>
        </p:nvSpPr>
        <p:spPr/>
        <p:txBody>
          <a:bodyPr/>
          <a:lstStyle/>
          <a:p>
            <a:fld id="{16070E50-C463-4A5B-AC29-20274F3F33D2}" type="slidenum">
              <a:rPr lang="de-DE" smtClean="0"/>
              <a:t>35</a:t>
            </a:fld>
            <a:endParaRPr lang="de-DE"/>
          </a:p>
        </p:txBody>
      </p:sp>
    </p:spTree>
    <p:extLst>
      <p:ext uri="{BB962C8B-B14F-4D97-AF65-F5344CB8AC3E}">
        <p14:creationId xmlns:p14="http://schemas.microsoft.com/office/powerpoint/2010/main" val="299130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Wenn ein Objekt gleich einem anderen gesetzt wird </a:t>
            </a:r>
            <a:r>
              <a:rPr lang="de-DE" i="0" u="none" baseline="0" dirty="0" err="1" smtClean="0">
                <a:sym typeface="Wingdings" panose="05000000000000000000" pitchFamily="2" charset="2"/>
              </a:rPr>
              <a:t>wird</a:t>
            </a:r>
            <a:r>
              <a:rPr lang="de-DE" i="0" u="none" baseline="0" dirty="0" smtClean="0">
                <a:sym typeface="Wingdings" panose="05000000000000000000" pitchFamily="2" charset="2"/>
              </a:rPr>
              <a:t> kein neues erzeugt. Deshalb spielt es keine Rolle ob wir im zweiten Beispiel</a:t>
            </a:r>
          </a:p>
          <a:p>
            <a:r>
              <a:rPr lang="de-DE" i="0" u="none" baseline="0" dirty="0" smtClean="0">
                <a:sym typeface="Wingdings" panose="05000000000000000000" pitchFamily="2" charset="2"/>
              </a:rPr>
              <a:t>das </a:t>
            </a:r>
            <a:r>
              <a:rPr lang="de-DE" i="0" u="none" baseline="0" dirty="0" err="1" smtClean="0">
                <a:sym typeface="Wingdings" panose="05000000000000000000" pitchFamily="2" charset="2"/>
              </a:rPr>
              <a:t>ganzzahlAttribut</a:t>
            </a:r>
            <a:r>
              <a:rPr lang="de-DE" i="0" u="none" baseline="0" dirty="0" smtClean="0">
                <a:sym typeface="Wingdings" panose="05000000000000000000" pitchFamily="2" charset="2"/>
              </a:rPr>
              <a:t> von eins oder von zwei verändern. Beide Variablen enthalten das „selbe“ Objekt.</a:t>
            </a:r>
          </a:p>
          <a:p>
            <a:r>
              <a:rPr lang="de-DE" i="0" u="none" baseline="0" dirty="0" smtClean="0">
                <a:sym typeface="Wingdings" panose="05000000000000000000" pitchFamily="2" charset="2"/>
              </a:rPr>
              <a:t>Neue Objekte werden nur durch den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-Operator erzeugt!</a:t>
            </a:r>
          </a:p>
        </p:txBody>
      </p:sp>
      <p:sp>
        <p:nvSpPr>
          <p:cNvPr id="4" name="Foliennummernplatzhalter 3"/>
          <p:cNvSpPr>
            <a:spLocks noGrp="1"/>
          </p:cNvSpPr>
          <p:nvPr>
            <p:ph type="sldNum" sz="quarter" idx="10"/>
          </p:nvPr>
        </p:nvSpPr>
        <p:spPr/>
        <p:txBody>
          <a:bodyPr/>
          <a:lstStyle/>
          <a:p>
            <a:fld id="{16070E50-C463-4A5B-AC29-20274F3F33D2}" type="slidenum">
              <a:rPr lang="de-DE" smtClean="0"/>
              <a:t>36</a:t>
            </a:fld>
            <a:endParaRPr lang="de-DE"/>
          </a:p>
        </p:txBody>
      </p:sp>
    </p:spTree>
    <p:extLst>
      <p:ext uri="{BB962C8B-B14F-4D97-AF65-F5344CB8AC3E}">
        <p14:creationId xmlns:p14="http://schemas.microsoft.com/office/powerpoint/2010/main" val="2406195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37</a:t>
            </a:fld>
            <a:endParaRPr lang="de-DE"/>
          </a:p>
        </p:txBody>
      </p:sp>
    </p:spTree>
    <p:extLst>
      <p:ext uri="{BB962C8B-B14F-4D97-AF65-F5344CB8AC3E}">
        <p14:creationId xmlns:p14="http://schemas.microsoft.com/office/powerpoint/2010/main" val="256478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38</a:t>
            </a:fld>
            <a:endParaRPr lang="de-DE"/>
          </a:p>
        </p:txBody>
      </p:sp>
    </p:spTree>
    <p:extLst>
      <p:ext uri="{BB962C8B-B14F-4D97-AF65-F5344CB8AC3E}">
        <p14:creationId xmlns:p14="http://schemas.microsoft.com/office/powerpoint/2010/main" val="50804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Klassennamen und Konstanten sind außerdem meistens Nomen,</a:t>
            </a:r>
          </a:p>
          <a:p>
            <a:r>
              <a:rPr lang="de-DE" i="0" u="none" baseline="0" dirty="0" smtClean="0">
                <a:sym typeface="Wingdings" panose="05000000000000000000" pitchFamily="2" charset="2"/>
              </a:rPr>
              <a:t>während Variablen und Attribute Adjektive</a:t>
            </a:r>
          </a:p>
          <a:p>
            <a:r>
              <a:rPr lang="de-DE" i="0" u="none" baseline="0" dirty="0" smtClean="0">
                <a:sym typeface="Wingdings" panose="05000000000000000000" pitchFamily="2" charset="2"/>
              </a:rPr>
              <a:t>und Methoden Verben sind.</a:t>
            </a:r>
          </a:p>
        </p:txBody>
      </p:sp>
      <p:sp>
        <p:nvSpPr>
          <p:cNvPr id="4" name="Foliennummernplatzhalter 3"/>
          <p:cNvSpPr>
            <a:spLocks noGrp="1"/>
          </p:cNvSpPr>
          <p:nvPr>
            <p:ph type="sldNum" sz="quarter" idx="10"/>
          </p:nvPr>
        </p:nvSpPr>
        <p:spPr/>
        <p:txBody>
          <a:bodyPr/>
          <a:lstStyle/>
          <a:p>
            <a:fld id="{16070E50-C463-4A5B-AC29-20274F3F33D2}" type="slidenum">
              <a:rPr lang="de-DE" smtClean="0"/>
              <a:t>39</a:t>
            </a:fld>
            <a:endParaRPr lang="de-DE"/>
          </a:p>
        </p:txBody>
      </p:sp>
    </p:spTree>
    <p:extLst>
      <p:ext uri="{BB962C8B-B14F-4D97-AF65-F5344CB8AC3E}">
        <p14:creationId xmlns:p14="http://schemas.microsoft.com/office/powerpoint/2010/main" val="1584262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Die Themen für</a:t>
            </a:r>
            <a:r>
              <a:rPr lang="de-DE" i="1" baseline="0" dirty="0" smtClean="0"/>
              <a:t> den Anfänger-Kurs</a:t>
            </a:r>
            <a:r>
              <a:rPr lang="de-DE" i="1" baseline="0" dirty="0" smtClean="0"/>
              <a:t>.</a:t>
            </a:r>
          </a:p>
          <a:p>
            <a:r>
              <a:rPr lang="de-DE" i="1" baseline="0" dirty="0" smtClean="0"/>
              <a:t>Leider können die Kids keine Aufgaben mit NAO machen, bevor diese Themen abgehandelt sind. Danach wartet allerdings eine größere Aufgabe auf die Kids, welche den NAO mit einbezieht.</a:t>
            </a:r>
            <a:endParaRPr lang="de-DE" i="1" baseline="0" dirty="0" smtClean="0"/>
          </a:p>
          <a:p>
            <a:r>
              <a:rPr lang="de-DE" i="1" baseline="0" dirty="0" smtClean="0"/>
              <a:t>Die Kids bekommen Aufgaben zu den Bereichen:</a:t>
            </a:r>
          </a:p>
          <a:p>
            <a:r>
              <a:rPr lang="de-DE" i="1" baseline="0" dirty="0" smtClean="0"/>
              <a:t>-Einfache Datentypen und Variablen</a:t>
            </a:r>
          </a:p>
          <a:p>
            <a:r>
              <a:rPr lang="de-DE" i="1" baseline="0" dirty="0" smtClean="0"/>
              <a:t>-Abfragen</a:t>
            </a:r>
          </a:p>
          <a:p>
            <a:r>
              <a:rPr lang="de-DE" i="1" baseline="0" dirty="0" smtClean="0"/>
              <a:t>-Schleifen</a:t>
            </a:r>
          </a:p>
          <a:p>
            <a:r>
              <a:rPr lang="de-DE" i="1" baseline="0" dirty="0" smtClean="0"/>
              <a:t>-Klassen</a:t>
            </a:r>
          </a:p>
          <a:p>
            <a:r>
              <a:rPr lang="de-DE" i="1" baseline="0" dirty="0" smtClean="0"/>
              <a:t>-Objekte</a:t>
            </a:r>
          </a:p>
          <a:p>
            <a:r>
              <a:rPr lang="de-DE" i="1" baseline="0" dirty="0" smtClean="0"/>
              <a:t>-Attribute</a:t>
            </a:r>
          </a:p>
          <a:p>
            <a:r>
              <a:rPr lang="de-DE" i="1" baseline="0" dirty="0" smtClean="0"/>
              <a:t>-Methoden</a:t>
            </a:r>
          </a:p>
          <a:p>
            <a:r>
              <a:rPr lang="de-DE" i="1" baseline="0" dirty="0" smtClean="0"/>
              <a:t>-Strings</a:t>
            </a:r>
          </a:p>
          <a:p>
            <a:r>
              <a:rPr lang="de-DE" i="1" baseline="0" dirty="0" smtClean="0"/>
              <a:t>-Arrays</a:t>
            </a:r>
          </a:p>
        </p:txBody>
      </p:sp>
      <p:sp>
        <p:nvSpPr>
          <p:cNvPr id="4" name="Foliennummernplatzhalter 3"/>
          <p:cNvSpPr>
            <a:spLocks noGrp="1"/>
          </p:cNvSpPr>
          <p:nvPr>
            <p:ph type="sldNum" sz="quarter" idx="10"/>
          </p:nvPr>
        </p:nvSpPr>
        <p:spPr/>
        <p:txBody>
          <a:bodyPr/>
          <a:lstStyle/>
          <a:p>
            <a:fld id="{16070E50-C463-4A5B-AC29-20274F3F33D2}" type="slidenum">
              <a:rPr lang="de-DE" smtClean="0"/>
              <a:t>4</a:t>
            </a:fld>
            <a:endParaRPr lang="de-DE"/>
          </a:p>
        </p:txBody>
      </p:sp>
    </p:spTree>
    <p:extLst>
      <p:ext uri="{BB962C8B-B14F-4D97-AF65-F5344CB8AC3E}">
        <p14:creationId xmlns:p14="http://schemas.microsoft.com/office/powerpoint/2010/main" val="99921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40</a:t>
            </a:fld>
            <a:endParaRPr lang="de-DE"/>
          </a:p>
        </p:txBody>
      </p:sp>
    </p:spTree>
    <p:extLst>
      <p:ext uri="{BB962C8B-B14F-4D97-AF65-F5344CB8AC3E}">
        <p14:creationId xmlns:p14="http://schemas.microsoft.com/office/powerpoint/2010/main" val="26788531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41</a:t>
            </a:fld>
            <a:endParaRPr lang="de-DE"/>
          </a:p>
        </p:txBody>
      </p:sp>
    </p:spTree>
    <p:extLst>
      <p:ext uri="{BB962C8B-B14F-4D97-AF65-F5344CB8AC3E}">
        <p14:creationId xmlns:p14="http://schemas.microsoft.com/office/powerpoint/2010/main" val="3705439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42</a:t>
            </a:fld>
            <a:endParaRPr lang="de-DE"/>
          </a:p>
        </p:txBody>
      </p:sp>
    </p:spTree>
    <p:extLst>
      <p:ext uri="{BB962C8B-B14F-4D97-AF65-F5344CB8AC3E}">
        <p14:creationId xmlns:p14="http://schemas.microsoft.com/office/powerpoint/2010/main" val="25442781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gibt es viel zu sehen, deshalb gehen wir das Beispiel noch ein Mal im Detail durch…</a:t>
            </a:r>
          </a:p>
          <a:p>
            <a:r>
              <a:rPr lang="de-DE" i="0" u="none" baseline="0" dirty="0" smtClean="0">
                <a:sym typeface="Wingdings" panose="05000000000000000000" pitchFamily="2" charset="2"/>
              </a:rPr>
              <a:t>(Auf den nächsten Folien)</a:t>
            </a:r>
          </a:p>
        </p:txBody>
      </p:sp>
      <p:sp>
        <p:nvSpPr>
          <p:cNvPr id="4" name="Foliennummernplatzhalter 3"/>
          <p:cNvSpPr>
            <a:spLocks noGrp="1"/>
          </p:cNvSpPr>
          <p:nvPr>
            <p:ph type="sldNum" sz="quarter" idx="10"/>
          </p:nvPr>
        </p:nvSpPr>
        <p:spPr/>
        <p:txBody>
          <a:bodyPr/>
          <a:lstStyle/>
          <a:p>
            <a:fld id="{16070E50-C463-4A5B-AC29-20274F3F33D2}" type="slidenum">
              <a:rPr lang="de-DE" smtClean="0"/>
              <a:t>43</a:t>
            </a:fld>
            <a:endParaRPr lang="de-DE"/>
          </a:p>
        </p:txBody>
      </p:sp>
    </p:spTree>
    <p:extLst>
      <p:ext uri="{BB962C8B-B14F-4D97-AF65-F5344CB8AC3E}">
        <p14:creationId xmlns:p14="http://schemas.microsoft.com/office/powerpoint/2010/main" val="2359612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Als aller erstes sehen wir hier die möglichen Arten ein Array zu definieren.</a:t>
            </a:r>
          </a:p>
          <a:p>
            <a:r>
              <a:rPr lang="de-DE" i="0" u="none" baseline="0" dirty="0" smtClean="0">
                <a:sym typeface="Wingdings" panose="05000000000000000000" pitchFamily="2" charset="2"/>
              </a:rPr>
              <a:t>Entweder man benutzt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wie bei Objekten und gibt in den eckigen Klammern die Größe an</a:t>
            </a:r>
          </a:p>
          <a:p>
            <a:r>
              <a:rPr lang="de-DE" i="0" u="none" baseline="0" dirty="0" smtClean="0">
                <a:sym typeface="Wingdings" panose="05000000000000000000" pitchFamily="2" charset="2"/>
              </a:rPr>
              <a:t>Oder man benutzt {} und gibt dazwischen durch Komma getrennt direkt Werte zum Initialisieren ein</a:t>
            </a:r>
          </a:p>
          <a:p>
            <a:r>
              <a:rPr lang="de-DE" i="0" u="none" baseline="0" dirty="0" smtClean="0">
                <a:sym typeface="Wingdings" panose="05000000000000000000" pitchFamily="2" charset="2"/>
              </a:rPr>
              <a:t>Die Größe des Arrays bestimmt sich dann aus der Anzahl der eingegebenen Werte.</a:t>
            </a:r>
          </a:p>
        </p:txBody>
      </p:sp>
      <p:sp>
        <p:nvSpPr>
          <p:cNvPr id="4" name="Foliennummernplatzhalter 3"/>
          <p:cNvSpPr>
            <a:spLocks noGrp="1"/>
          </p:cNvSpPr>
          <p:nvPr>
            <p:ph type="sldNum" sz="quarter" idx="10"/>
          </p:nvPr>
        </p:nvSpPr>
        <p:spPr/>
        <p:txBody>
          <a:bodyPr/>
          <a:lstStyle/>
          <a:p>
            <a:fld id="{16070E50-C463-4A5B-AC29-20274F3F33D2}" type="slidenum">
              <a:rPr lang="de-DE" smtClean="0"/>
              <a:t>44</a:t>
            </a:fld>
            <a:endParaRPr lang="de-DE"/>
          </a:p>
        </p:txBody>
      </p:sp>
    </p:spTree>
    <p:extLst>
      <p:ext uri="{BB962C8B-B14F-4D97-AF65-F5344CB8AC3E}">
        <p14:creationId xmlns:p14="http://schemas.microsoft.com/office/powerpoint/2010/main" val="27565266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sehen wir wie man einzelne Elemente des Arrays manipulieren kann.</a:t>
            </a:r>
          </a:p>
          <a:p>
            <a:r>
              <a:rPr lang="de-DE" i="0" u="none" baseline="0" dirty="0" smtClean="0">
                <a:sym typeface="Wingdings" panose="05000000000000000000" pitchFamily="2" charset="2"/>
              </a:rPr>
              <a:t>Wir schreiben zum Beispiel in das erste Element des Arrays die Ganzzahl 7 und in das zweite die Ganzzahl 5</a:t>
            </a:r>
          </a:p>
          <a:p>
            <a:r>
              <a:rPr lang="de-DE" i="0" u="none" baseline="0" dirty="0" smtClean="0">
                <a:sym typeface="Wingdings" panose="05000000000000000000" pitchFamily="2" charset="2"/>
              </a:rPr>
              <a:t>Achtung: Das erste Element des Arrays hat immer den Index 0!</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45</a:t>
            </a:fld>
            <a:endParaRPr lang="de-DE"/>
          </a:p>
        </p:txBody>
      </p:sp>
    </p:spTree>
    <p:extLst>
      <p:ext uri="{BB962C8B-B14F-4D97-AF65-F5344CB8AC3E}">
        <p14:creationId xmlns:p14="http://schemas.microsoft.com/office/powerpoint/2010/main" val="35023708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können also praktisch x und y wie Variablen behandeln, solang wir einen Index angeben!</a:t>
            </a:r>
          </a:p>
          <a:p>
            <a:r>
              <a:rPr lang="de-DE" i="0" u="none" baseline="0" dirty="0" smtClean="0">
                <a:sym typeface="Wingdings" panose="05000000000000000000" pitchFamily="2" charset="2"/>
              </a:rPr>
              <a:t>Aber alle Elemente eines einzelnen Arrays müssen immer den gleichen Datentyp besitzen.</a:t>
            </a:r>
          </a:p>
        </p:txBody>
      </p:sp>
      <p:sp>
        <p:nvSpPr>
          <p:cNvPr id="4" name="Foliennummernplatzhalter 3"/>
          <p:cNvSpPr>
            <a:spLocks noGrp="1"/>
          </p:cNvSpPr>
          <p:nvPr>
            <p:ph type="sldNum" sz="quarter" idx="10"/>
          </p:nvPr>
        </p:nvSpPr>
        <p:spPr/>
        <p:txBody>
          <a:bodyPr/>
          <a:lstStyle/>
          <a:p>
            <a:fld id="{16070E50-C463-4A5B-AC29-20274F3F33D2}" type="slidenum">
              <a:rPr lang="de-DE" smtClean="0"/>
              <a:t>46</a:t>
            </a:fld>
            <a:endParaRPr lang="de-DE"/>
          </a:p>
        </p:txBody>
      </p:sp>
    </p:spTree>
    <p:extLst>
      <p:ext uri="{BB962C8B-B14F-4D97-AF65-F5344CB8AC3E}">
        <p14:creationId xmlns:p14="http://schemas.microsoft.com/office/powerpoint/2010/main" val="34451261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Schließlich sehen wir hier noch, wie man die Länge des Arrays auslesen kann.</a:t>
            </a:r>
          </a:p>
          <a:p>
            <a:r>
              <a:rPr lang="de-DE" i="0" u="none" baseline="0" dirty="0" smtClean="0">
                <a:sym typeface="Wingdings" panose="05000000000000000000" pitchFamily="2" charset="2"/>
              </a:rPr>
              <a:t>Allerdings kann man die Länge über dieses Attribut nicht verändern!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47</a:t>
            </a:fld>
            <a:endParaRPr lang="de-DE"/>
          </a:p>
        </p:txBody>
      </p:sp>
    </p:spTree>
    <p:extLst>
      <p:ext uri="{BB962C8B-B14F-4D97-AF65-F5344CB8AC3E}">
        <p14:creationId xmlns:p14="http://schemas.microsoft.com/office/powerpoint/2010/main" val="2208439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48</a:t>
            </a:fld>
            <a:endParaRPr lang="de-DE"/>
          </a:p>
        </p:txBody>
      </p:sp>
    </p:spTree>
    <p:extLst>
      <p:ext uri="{BB962C8B-B14F-4D97-AF65-F5344CB8AC3E}">
        <p14:creationId xmlns:p14="http://schemas.microsoft.com/office/powerpoint/2010/main" val="23326318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49</a:t>
            </a:fld>
            <a:endParaRPr lang="de-DE"/>
          </a:p>
        </p:txBody>
      </p:sp>
    </p:spTree>
    <p:extLst>
      <p:ext uri="{BB962C8B-B14F-4D97-AF65-F5344CB8AC3E}">
        <p14:creationId xmlns:p14="http://schemas.microsoft.com/office/powerpoint/2010/main" val="215835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Überleitung:</a:t>
            </a:r>
            <a:r>
              <a:rPr lang="de-DE" i="1" baseline="0" smtClean="0"/>
              <a:t> </a:t>
            </a:r>
            <a:r>
              <a:rPr lang="de-DE" i="0" baseline="0" smtClean="0"/>
              <a:t>Als erstes schauen wir uns an, was denn überhaupt genau ein Programm ist</a:t>
            </a:r>
            <a:r>
              <a:rPr lang="de-DE" i="0" baseline="0" dirty="0" smtClean="0"/>
              <a:t>.</a:t>
            </a:r>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5</a:t>
            </a:fld>
            <a:endParaRPr lang="de-DE"/>
          </a:p>
        </p:txBody>
      </p:sp>
    </p:spTree>
    <p:extLst>
      <p:ext uri="{BB962C8B-B14F-4D97-AF65-F5344CB8AC3E}">
        <p14:creationId xmlns:p14="http://schemas.microsoft.com/office/powerpoint/2010/main" val="12147701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50</a:t>
            </a:fld>
            <a:endParaRPr lang="de-DE" dirty="0"/>
          </a:p>
        </p:txBody>
      </p:sp>
    </p:spTree>
    <p:extLst>
      <p:ext uri="{BB962C8B-B14F-4D97-AF65-F5344CB8AC3E}">
        <p14:creationId xmlns:p14="http://schemas.microsoft.com/office/powerpoint/2010/main" val="12928778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51</a:t>
            </a:fld>
            <a:endParaRPr lang="de-DE"/>
          </a:p>
        </p:txBody>
      </p:sp>
    </p:spTree>
    <p:extLst>
      <p:ext uri="{BB962C8B-B14F-4D97-AF65-F5344CB8AC3E}">
        <p14:creationId xmlns:p14="http://schemas.microsoft.com/office/powerpoint/2010/main" val="416801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Computer sind dumm und faul, weil sie nichts von allein können und nur genau das tun was man ihnen sagt</a:t>
            </a:r>
            <a:r>
              <a:rPr lang="de-DE" baseline="0" dirty="0" smtClean="0"/>
              <a:t>.</a:t>
            </a:r>
          </a:p>
          <a:p>
            <a:r>
              <a:rPr lang="de-DE" i="1" baseline="0" smtClean="0"/>
              <a:t>*klick* Bild wird eingeblendet</a:t>
            </a:r>
            <a:endParaRPr lang="de-DE" i="1" baseline="0" dirty="0" smtClean="0"/>
          </a:p>
          <a:p>
            <a:r>
              <a:rPr lang="de-DE" i="0" baseline="0" smtClean="0"/>
              <a:t>Allerdings können sie dadurch auch keine menschliche Sprache verstehen</a:t>
            </a:r>
            <a:r>
              <a:rPr lang="de-DE" i="0" baseline="0" dirty="0" smtClean="0"/>
              <a:t>.</a:t>
            </a:r>
          </a:p>
          <a:p>
            <a:r>
              <a:rPr lang="de-DE" i="0" baseline="0" smtClean="0"/>
              <a:t>Deshalb brauchen wir Computerprogramme</a:t>
            </a:r>
            <a:endParaRPr lang="de-DE"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i="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Text wird eingeblendet</a:t>
            </a:r>
            <a:endParaRPr lang="de-DE" i="1" baseline="0" dirty="0" smtClean="0"/>
          </a:p>
          <a:p>
            <a:r>
              <a:rPr lang="de-DE" baseline="0" smtClean="0"/>
              <a:t>Computerprogramm sind eine Folge von Befehlen die von einem Computer verstehbar sind</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Bild wird eingeblendet</a:t>
            </a:r>
            <a:endParaRPr lang="de-DE" i="1" baseline="0" dirty="0" smtClean="0"/>
          </a:p>
          <a:p>
            <a:r>
              <a:rPr lang="de-DE" baseline="0" smtClean="0"/>
              <a:t>Das sieht dann in etwa so aus und bedeutet im Endeffekt das gleiche wie das was wir oben in menschlicher Sprache ausgedrückt haben</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6</a:t>
            </a:fld>
            <a:endParaRPr lang="de-DE"/>
          </a:p>
        </p:txBody>
      </p:sp>
    </p:spTree>
    <p:extLst>
      <p:ext uri="{BB962C8B-B14F-4D97-AF65-F5344CB8AC3E}">
        <p14:creationId xmlns:p14="http://schemas.microsoft.com/office/powerpoint/2010/main" val="404281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7</a:t>
            </a:fld>
            <a:endParaRPr lang="de-DE"/>
          </a:p>
        </p:txBody>
      </p:sp>
    </p:spTree>
    <p:extLst>
      <p:ext uri="{BB962C8B-B14F-4D97-AF65-F5344CB8AC3E}">
        <p14:creationId xmlns:p14="http://schemas.microsoft.com/office/powerpoint/2010/main" val="150209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Betrachten wir noch einmal die beiden Befehlsfolgen von grade</a:t>
            </a:r>
            <a:r>
              <a:rPr lang="de-DE" baseline="0" dirty="0" smtClean="0"/>
              <a:t>.</a:t>
            </a:r>
          </a:p>
          <a:p>
            <a:r>
              <a:rPr lang="de-DE" baseline="0" smtClean="0"/>
              <a:t>Eine der beiden ist in menschlicher Sprache und eine in der Programmiersprache Java, welche der Computer verstehen kann</a:t>
            </a:r>
            <a:r>
              <a:rPr lang="de-DE" baseline="0" dirty="0" smtClean="0"/>
              <a:t>.</a:t>
            </a:r>
          </a:p>
          <a:p>
            <a:endParaRPr lang="de-DE" baseline="0" dirty="0" smtClean="0"/>
          </a:p>
          <a:p>
            <a:r>
              <a:rPr lang="de-DE" u="sng" baseline="0" smtClean="0"/>
              <a:t>Semantik</a:t>
            </a:r>
            <a:r>
              <a:rPr lang="de-DE" baseline="0" smtClean="0"/>
              <a:t> beschreibt die Bedeutung des Programmes</a:t>
            </a:r>
            <a:r>
              <a:rPr lang="de-DE" baseline="0" dirty="0" smtClean="0"/>
              <a:t>.</a:t>
            </a:r>
          </a:p>
          <a:p>
            <a:r>
              <a:rPr lang="de-DE" baseline="0" smtClean="0"/>
              <a:t>Bezogen auf unsere beiden Befehlsfolgen könnte man also </a:t>
            </a:r>
            <a:r>
              <a:rPr lang="de-DE" b="1" i="0" baseline="0" smtClean="0"/>
              <a:t>vereinfacht</a:t>
            </a:r>
            <a:r>
              <a:rPr lang="de-DE" baseline="0" smtClean="0"/>
              <a:t> sagen beide haben </a:t>
            </a:r>
            <a:r>
              <a:rPr lang="de-DE" b="1" i="0" baseline="0" smtClean="0"/>
              <a:t>ungefähr </a:t>
            </a:r>
            <a:r>
              <a:rPr lang="de-DE" baseline="0" smtClean="0"/>
              <a:t>die selbe Bedeutung</a:t>
            </a:r>
            <a:r>
              <a:rPr lang="de-DE" baseline="0" dirty="0" smtClean="0"/>
              <a:t>.</a:t>
            </a:r>
          </a:p>
          <a:p>
            <a:endParaRPr lang="de-DE" baseline="0" dirty="0" smtClean="0"/>
          </a:p>
          <a:p>
            <a:r>
              <a:rPr lang="de-DE" u="sng" baseline="0" smtClean="0"/>
              <a:t>Syntax</a:t>
            </a:r>
            <a:r>
              <a:rPr lang="de-DE" u="none" baseline="0" smtClean="0"/>
              <a:t> hingegen beschreibt die Form des Programmes</a:t>
            </a:r>
            <a:r>
              <a:rPr lang="de-DE" u="none" baseline="0" dirty="0" smtClean="0"/>
              <a:t>.</a:t>
            </a:r>
          </a:p>
          <a:p>
            <a:r>
              <a:rPr lang="de-DE" u="none" baseline="0" smtClean="0"/>
              <a:t>Also wie es geschrieben ist</a:t>
            </a:r>
            <a:r>
              <a:rPr lang="de-DE" u="none" baseline="0" dirty="0" smtClean="0"/>
              <a:t>.</a:t>
            </a:r>
          </a:p>
          <a:p>
            <a:r>
              <a:rPr lang="de-DE" u="none" baseline="0" smtClean="0"/>
              <a:t>Diese ist bei den beiden Befehlsfolgen stark unterschiedlich</a:t>
            </a:r>
            <a:r>
              <a:rPr lang="de-DE" u="none" baseline="0" dirty="0" smtClean="0"/>
              <a:t>.</a:t>
            </a:r>
          </a:p>
          <a:p>
            <a:r>
              <a:rPr lang="de-DE" u="none" baseline="0" smtClean="0"/>
              <a:t>Während es für Menschen viele Arten gibt zu sagen das man eine mathematische Variable x mit einem bestimmten Wert hat, gibt es für den Computer nur sehr wenige oder sogar nur eine einzige</a:t>
            </a:r>
            <a:r>
              <a:rPr lang="de-DE" u="none" baseline="0" dirty="0" smtClean="0"/>
              <a:t>.</a:t>
            </a:r>
          </a:p>
          <a:p>
            <a:endParaRPr lang="de-DE" u="none" baseline="0" dirty="0" smtClean="0"/>
          </a:p>
          <a:p>
            <a:r>
              <a:rPr lang="de-DE" u="none" baseline="0" smtClean="0"/>
              <a:t>Dies ist allerdings besonders wichtig, da es so zu keinen Unklarheiten bei der Kommunikation zwischen Mensch und Computer kommen kann</a:t>
            </a:r>
            <a:r>
              <a:rPr lang="de-DE" u="none" baseline="0" dirty="0" smtClean="0"/>
              <a:t>.</a:t>
            </a:r>
          </a:p>
          <a:p>
            <a:r>
              <a:rPr lang="de-DE" i="1" u="none" baseline="0" smtClean="0"/>
              <a:t>(Und wenn doch, hat der Mensch einen Fehler gemacht </a:t>
            </a:r>
            <a:r>
              <a:rPr lang="de-DE" i="1" u="none" baseline="0" smtClean="0">
                <a:sym typeface="Wingdings" panose="05000000000000000000" pitchFamily="2" charset="2"/>
              </a:rPr>
              <a: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8</a:t>
            </a:fld>
            <a:endParaRPr lang="de-DE"/>
          </a:p>
        </p:txBody>
      </p:sp>
    </p:spTree>
    <p:extLst>
      <p:ext uri="{BB962C8B-B14F-4D97-AF65-F5344CB8AC3E}">
        <p14:creationId xmlns:p14="http://schemas.microsoft.com/office/powerpoint/2010/main" val="151658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Für unseren Kurs heute beschäftigen wir uns aber deutlich mehr mit der Syntax von Java-Programmen</a:t>
            </a:r>
            <a:r>
              <a:rPr lang="de-DE" i="0" u="none" baseline="0" dirty="0" smtClean="0">
                <a:sym typeface="Wingdings" panose="05000000000000000000" pitchFamily="2" charset="2"/>
              </a:rPr>
              <a:t>,</a:t>
            </a:r>
          </a:p>
          <a:p>
            <a:r>
              <a:rPr lang="de-DE" i="0" u="none" baseline="0" smtClean="0">
                <a:sym typeface="Wingdings" panose="05000000000000000000" pitchFamily="2" charset="2"/>
              </a:rPr>
              <a:t>also wie genau ihr eure Programme schreiben müsst, damit der Computer sie auch versteht</a:t>
            </a:r>
            <a:r>
              <a:rPr lang="de-DE" i="0" u="none" baseline="0" dirty="0" smtClean="0">
                <a:sym typeface="Wingdings" panose="05000000000000000000" pitchFamily="2" charset="2"/>
              </a:rPr>
              <a:t>.</a:t>
            </a:r>
            <a:endParaRPr lang="de-DE" i="1"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9</a:t>
            </a:fld>
            <a:endParaRPr lang="de-DE"/>
          </a:p>
        </p:txBody>
      </p:sp>
    </p:spTree>
    <p:extLst>
      <p:ext uri="{BB962C8B-B14F-4D97-AF65-F5344CB8AC3E}">
        <p14:creationId xmlns:p14="http://schemas.microsoft.com/office/powerpoint/2010/main" val="326146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35696" y="228865"/>
            <a:ext cx="6912768" cy="540403"/>
          </a:xfrm>
          <a:prstGeom prst="rect">
            <a:avLst/>
          </a:prstGeom>
        </p:spPr>
        <p:txBody>
          <a:bodyPr/>
          <a:lstStyle>
            <a:lvl1pPr algn="l">
              <a:defRPr sz="3200"/>
            </a:lvl1pPr>
          </a:lstStyle>
          <a:p>
            <a:r>
              <a:rPr lang="de-DE" dirty="0" smtClean="0"/>
              <a:t>Titelmasterformat durch Klicken bearbeiten</a:t>
            </a:r>
            <a:endParaRPr lang="de-DE" dirty="0"/>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31.03.2017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105607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16632" y="2569468"/>
            <a:ext cx="8229600" cy="3771636"/>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31.03.2017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4826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90500"/>
            <a:ext cx="2057400" cy="40640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90500"/>
            <a:ext cx="6019800" cy="40640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31.03.2017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5539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a:prstGeom prst="rect">
            <a:avLst/>
          </a:prstGeom>
        </p:spPr>
        <p:txBody>
          <a:bodyPr/>
          <a:lstStyle>
            <a:lvl1pPr rtl="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31.03.2017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252871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31.03.2017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84630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31.03.2017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08572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31.03.2017</a:t>
            </a:fld>
            <a:endParaRPr lang="de-DE"/>
          </a:p>
        </p:txBody>
      </p:sp>
      <p:sp>
        <p:nvSpPr>
          <p:cNvPr id="8" name="Fußzeilenplatzhalter 7"/>
          <p:cNvSpPr>
            <a:spLocks noGrp="1"/>
          </p:cNvSpPr>
          <p:nvPr>
            <p:ph type="ftr" sz="quarter" idx="11"/>
          </p:nvPr>
        </p:nvSpPr>
        <p:spPr>
          <a:xfrm>
            <a:off x="3124200" y="5296959"/>
            <a:ext cx="2895600" cy="304271"/>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91316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31.03.2017</a:t>
            </a:fld>
            <a:endParaRPr lang="de-DE"/>
          </a:p>
        </p:txBody>
      </p:sp>
      <p:sp>
        <p:nvSpPr>
          <p:cNvPr id="4" name="Fußzeilenplatzhalter 3"/>
          <p:cNvSpPr>
            <a:spLocks noGrp="1"/>
          </p:cNvSpPr>
          <p:nvPr>
            <p:ph type="ftr" sz="quarter" idx="11"/>
          </p:nvPr>
        </p:nvSpPr>
        <p:spPr>
          <a:xfrm>
            <a:off x="3124200" y="5296959"/>
            <a:ext cx="2895600" cy="304271"/>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41206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31.03.2017</a:t>
            </a:fld>
            <a:endParaRPr lang="de-DE"/>
          </a:p>
        </p:txBody>
      </p:sp>
      <p:sp>
        <p:nvSpPr>
          <p:cNvPr id="3" name="Fußzeilenplatzhalter 2"/>
          <p:cNvSpPr>
            <a:spLocks noGrp="1"/>
          </p:cNvSpPr>
          <p:nvPr>
            <p:ph type="ftr" sz="quarter" idx="11"/>
          </p:nvPr>
        </p:nvSpPr>
        <p:spPr>
          <a:xfrm>
            <a:off x="3124200" y="5296959"/>
            <a:ext cx="2895600" cy="304271"/>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09895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7542"/>
            <a:ext cx="3008313" cy="968375"/>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31.03.2017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038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31.03.2017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3216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31420"/>
        </a:solidFill>
        <a:effectLst/>
      </p:bgPr>
    </p:bg>
    <p:spTree>
      <p:nvGrpSpPr>
        <p:cNvPr id="1" name=""/>
        <p:cNvGrpSpPr/>
        <p:nvPr/>
      </p:nvGrpSpPr>
      <p:grpSpPr>
        <a:xfrm>
          <a:off x="0" y="0"/>
          <a:ext cx="0" cy="0"/>
          <a:chOff x="0" y="0"/>
          <a:chExt cx="0" cy="0"/>
        </a:xfrm>
      </p:grpSpPr>
      <p:sp>
        <p:nvSpPr>
          <p:cNvPr id="8" name="Abgerundetes Rechteck 7"/>
          <p:cNvSpPr/>
          <p:nvPr userDrawn="1"/>
        </p:nvSpPr>
        <p:spPr>
          <a:xfrm>
            <a:off x="0" y="252000"/>
            <a:ext cx="8892480" cy="5463000"/>
          </a:xfrm>
          <a:prstGeom prst="roundRect">
            <a:avLst>
              <a:gd name="adj" fmla="val 92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userDrawn="1"/>
        </p:nvSpPr>
        <p:spPr>
          <a:xfrm>
            <a:off x="0" y="252000"/>
            <a:ext cx="5458770" cy="546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52003" y="360000"/>
            <a:ext cx="1232909" cy="360000"/>
          </a:xfrm>
          <a:prstGeom prst="rect">
            <a:avLst/>
          </a:prstGeom>
        </p:spPr>
      </p:pic>
      <p:pic>
        <p:nvPicPr>
          <p:cNvPr id="12" name="Grafik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52002" y="5184000"/>
            <a:ext cx="1288194" cy="360000"/>
          </a:xfrm>
          <a:prstGeom prst="rect">
            <a:avLst/>
          </a:prstGeom>
        </p:spPr>
      </p:pic>
      <p:sp>
        <p:nvSpPr>
          <p:cNvPr id="16" name="Rechteck 15"/>
          <p:cNvSpPr/>
          <p:nvPr userDrawn="1"/>
        </p:nvSpPr>
        <p:spPr>
          <a:xfrm>
            <a:off x="5580112" y="4369668"/>
            <a:ext cx="3312368" cy="1345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3203991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smtClean="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smtClean="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smtClean="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smtClean="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smtClean="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smtClean="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smtClean="0">
              <a:solidFill>
                <a:schemeClr val="bg1">
                  <a:lumMod val="75000"/>
                </a:schemeClr>
              </a:solidFill>
            </a:endParaRPr>
          </a:p>
          <a:p>
            <a:pPr marL="0" indent="0">
              <a:buNone/>
            </a:pPr>
            <a:r>
              <a:rPr lang="de-DE" sz="2000" dirty="0" smtClean="0">
                <a:solidFill>
                  <a:schemeClr val="bg1">
                    <a:lumMod val="75000"/>
                  </a:schemeClr>
                </a:solidFill>
              </a:rPr>
              <a:t>Namenskonvention</a:t>
            </a:r>
            <a:endParaRPr lang="de-DE" sz="2000" dirty="0">
              <a:solidFill>
                <a:schemeClr val="bg1">
                  <a:lumMod val="75000"/>
                </a:schemeClr>
              </a:solidFill>
            </a:endParaRP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925780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b="1" smtClean="0"/>
              <a:t>Ein erstes Programm</a:t>
            </a:r>
            <a:endParaRPr lang="de-DE" sz="2000" b="1" dirty="0"/>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2554035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Jedes Java-Programm</a:t>
            </a:r>
            <a:br>
              <a:rPr lang="de-DE" sz="2000" dirty="0" smtClean="0"/>
            </a:br>
            <a:r>
              <a:rPr lang="de-DE" sz="2000" dirty="0" smtClean="0"/>
              <a:t>startet gleich</a:t>
            </a:r>
          </a:p>
          <a:p>
            <a:endParaRPr lang="de-DE" sz="1600" dirty="0"/>
          </a:p>
          <a:p>
            <a:endParaRPr lang="de-DE" sz="1600" dirty="0" smtClean="0"/>
          </a:p>
          <a:p>
            <a:pPr marL="0" indent="0">
              <a:buNone/>
            </a:pPr>
            <a:endParaRPr lang="de-DE" sz="2000" dirty="0"/>
          </a:p>
          <a:p>
            <a:r>
              <a:rPr lang="de-DE" sz="2000" dirty="0" smtClean="0"/>
              <a:t>Programme starten immer mit den Befehlen zwischen den</a:t>
            </a:r>
            <a:br>
              <a:rPr lang="de-DE" sz="2000" dirty="0" smtClean="0"/>
            </a:br>
            <a:r>
              <a:rPr lang="de-DE" sz="2000" dirty="0" smtClean="0"/>
              <a:t>geschweiften Klammern { … } der</a:t>
            </a:r>
            <a:br>
              <a:rPr lang="de-DE" sz="2000" dirty="0" smtClean="0"/>
            </a:br>
            <a:r>
              <a:rPr lang="de-DE" sz="2000" i="1" dirty="0" err="1" smtClean="0"/>
              <a:t>public</a:t>
            </a:r>
            <a:r>
              <a:rPr lang="de-DE" sz="2000" i="1" dirty="0" smtClean="0"/>
              <a:t> </a:t>
            </a:r>
            <a:r>
              <a:rPr lang="de-DE" sz="2000" i="1" dirty="0" err="1" smtClean="0"/>
              <a:t>static</a:t>
            </a:r>
            <a:r>
              <a:rPr lang="de-DE" sz="2000" i="1" dirty="0" smtClean="0"/>
              <a:t> </a:t>
            </a:r>
            <a:r>
              <a:rPr lang="de-DE" sz="2000" i="1" dirty="0" err="1" smtClean="0"/>
              <a:t>void</a:t>
            </a:r>
            <a:r>
              <a:rPr lang="de-DE" sz="2000" i="1" dirty="0" smtClean="0"/>
              <a:t> </a:t>
            </a:r>
            <a:r>
              <a:rPr lang="de-DE" sz="2000" i="1" dirty="0" err="1" smtClean="0"/>
              <a:t>main</a:t>
            </a:r>
            <a:r>
              <a:rPr lang="de-DE" sz="2000" i="1" dirty="0" smtClean="0"/>
              <a:t>(String[] </a:t>
            </a:r>
            <a:r>
              <a:rPr lang="de-DE" sz="2000" i="1" dirty="0" err="1" smtClean="0"/>
              <a:t>args</a:t>
            </a:r>
            <a:r>
              <a:rPr lang="de-DE" sz="2000" i="1" dirty="0" smtClean="0"/>
              <a:t>)</a:t>
            </a: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660" y="1275008"/>
            <a:ext cx="4810796" cy="1438476"/>
          </a:xfrm>
          <a:prstGeom prst="rect">
            <a:avLst/>
          </a:prstGeom>
        </p:spPr>
      </p:pic>
    </p:spTree>
    <p:extLst>
      <p:ext uri="{BB962C8B-B14F-4D97-AF65-F5344CB8AC3E}">
        <p14:creationId xmlns:p14="http://schemas.microsoft.com/office/powerpoint/2010/main" val="460257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Dieses Programm</a:t>
            </a:r>
            <a:r>
              <a:rPr lang="de-DE" sz="2000" dirty="0"/>
              <a:t/>
            </a:r>
            <a:br>
              <a:rPr lang="de-DE" sz="2000" dirty="0"/>
            </a:br>
            <a:r>
              <a:rPr lang="de-DE" sz="2000" dirty="0" smtClean="0"/>
              <a:t>verbindet sich also erst</a:t>
            </a:r>
            <a:br>
              <a:rPr lang="de-DE" sz="2000" dirty="0" smtClean="0"/>
            </a:br>
            <a:r>
              <a:rPr lang="de-DE" sz="2000" dirty="0" smtClean="0"/>
              <a:t>zum NAO mit dem Namen</a:t>
            </a:r>
            <a:r>
              <a:rPr lang="de-DE" sz="2000" dirty="0"/>
              <a:t/>
            </a:r>
            <a:br>
              <a:rPr lang="de-DE" sz="2000" dirty="0"/>
            </a:br>
            <a:r>
              <a:rPr lang="de-DE" sz="2000" dirty="0" smtClean="0"/>
              <a:t>Jay und lässt ihn dann</a:t>
            </a:r>
            <a:br>
              <a:rPr lang="de-DE" sz="2000" dirty="0" smtClean="0"/>
            </a:br>
            <a:r>
              <a:rPr lang="de-DE" sz="2000" dirty="0" smtClean="0"/>
              <a:t>„Hallo zusammen!“</a:t>
            </a:r>
            <a:br>
              <a:rPr lang="de-DE" sz="2000" dirty="0" smtClean="0"/>
            </a:br>
            <a:r>
              <a:rPr lang="de-DE" sz="2000" dirty="0" smtClean="0"/>
              <a:t>aussprechen</a:t>
            </a: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660" y="2246274"/>
            <a:ext cx="4810796" cy="1438476"/>
          </a:xfrm>
          <a:prstGeom prst="rect">
            <a:avLst/>
          </a:prstGeom>
        </p:spPr>
      </p:pic>
    </p:spTree>
    <p:extLst>
      <p:ext uri="{BB962C8B-B14F-4D97-AF65-F5344CB8AC3E}">
        <p14:creationId xmlns:p14="http://schemas.microsoft.com/office/powerpoint/2010/main" val="118133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b="1" smtClean="0"/>
              <a:t>Primitive Datentypen und Variablen</a:t>
            </a:r>
            <a:endParaRPr lang="de-DE" sz="2000" b="1" dirty="0"/>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6242071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Wir wollen unser Programm jetzt rechnen lassen</a:t>
            </a:r>
            <a:endParaRPr lang="de-DE" sz="2000" dirty="0"/>
          </a:p>
          <a:p>
            <a:endParaRPr lang="de-DE" sz="2000" dirty="0" smtClean="0"/>
          </a:p>
          <a:p>
            <a:r>
              <a:rPr lang="de-DE" sz="2000" dirty="0" smtClean="0"/>
              <a:t>Ähnlich wie in der Mathematik brauchen wir dafür </a:t>
            </a:r>
            <a:r>
              <a:rPr lang="de-DE" sz="2000" u="sng" dirty="0" smtClean="0"/>
              <a:t>Variablen</a:t>
            </a:r>
          </a:p>
          <a:p>
            <a:endParaRPr lang="de-DE" sz="2000" u="sng" dirty="0" smtClean="0"/>
          </a:p>
          <a:p>
            <a:r>
              <a:rPr lang="de-DE" sz="2000" dirty="0" smtClean="0"/>
              <a:t>In Java hat </a:t>
            </a:r>
            <a:r>
              <a:rPr lang="de-DE" sz="2000" i="1" dirty="0" smtClean="0"/>
              <a:t>jede</a:t>
            </a:r>
            <a:r>
              <a:rPr lang="de-DE" sz="2000" dirty="0" smtClean="0"/>
              <a:t> Variable einen </a:t>
            </a:r>
            <a:r>
              <a:rPr lang="de-DE" sz="2000" u="sng" dirty="0" smtClean="0"/>
              <a:t>Datentypen</a:t>
            </a:r>
            <a:endParaRPr lang="de-DE" sz="2000" u="sng" dirty="0"/>
          </a:p>
          <a:p>
            <a:endParaRPr lang="de-DE" sz="2000" u="sng" dirty="0" smtClean="0"/>
          </a:p>
          <a:p>
            <a:r>
              <a:rPr lang="de-DE" sz="2000" dirty="0" smtClean="0"/>
              <a:t>Datentypen beschreiben was die Variable für einen Wert enthält.</a:t>
            </a:r>
            <a:endParaRPr lang="de-DE" sz="2000" dirty="0"/>
          </a:p>
        </p:txBody>
      </p:sp>
    </p:spTree>
    <p:extLst>
      <p:ext uri="{BB962C8B-B14F-4D97-AF65-F5344CB8AC3E}">
        <p14:creationId xmlns:p14="http://schemas.microsoft.com/office/powerpoint/2010/main" val="2323225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endParaRPr lang="de-DE" sz="2000" dirty="0" smtClean="0"/>
          </a:p>
          <a:p>
            <a:r>
              <a:rPr lang="de-DE" sz="2000" dirty="0" smtClean="0"/>
              <a:t> </a:t>
            </a:r>
            <a:r>
              <a:rPr lang="de-DE" sz="2000" dirty="0" smtClean="0">
                <a:solidFill>
                  <a:schemeClr val="bg1">
                    <a:lumMod val="50000"/>
                  </a:schemeClr>
                </a:solidFill>
              </a:rPr>
              <a:t>x</a:t>
            </a:r>
            <a:r>
              <a:rPr lang="de-DE" sz="2000" dirty="0" smtClean="0"/>
              <a:t> ist der Name der Variable</a:t>
            </a:r>
          </a:p>
          <a:p>
            <a:r>
              <a:rPr lang="de-DE" sz="2000" dirty="0" smtClean="0"/>
              <a:t> </a:t>
            </a:r>
            <a:r>
              <a:rPr lang="de-DE" sz="2000" dirty="0" err="1" smtClean="0">
                <a:solidFill>
                  <a:schemeClr val="tx2"/>
                </a:solidFill>
              </a:rPr>
              <a:t>int</a:t>
            </a:r>
            <a:r>
              <a:rPr lang="de-DE" sz="2000" dirty="0" smtClean="0"/>
              <a:t> ist der Datentyp</a:t>
            </a:r>
          </a:p>
          <a:p>
            <a:r>
              <a:rPr lang="de-DE" sz="2000" dirty="0" smtClean="0"/>
              <a:t> </a:t>
            </a:r>
            <a:r>
              <a:rPr lang="de-DE" sz="2000" dirty="0" smtClean="0">
                <a:solidFill>
                  <a:schemeClr val="tx2"/>
                </a:solidFill>
              </a:rPr>
              <a:t>1</a:t>
            </a:r>
            <a:r>
              <a:rPr lang="de-DE" sz="2000" dirty="0" smtClean="0"/>
              <a:t> ist der Wert</a:t>
            </a:r>
          </a:p>
          <a:p>
            <a:endParaRPr lang="de-DE" sz="2000" dirty="0" smtClean="0"/>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a:t>
            </a:r>
            <a:r>
              <a:rPr lang="de-DE" sz="2000" dirty="0" smtClean="0"/>
              <a:t> nennt man </a:t>
            </a:r>
            <a:r>
              <a:rPr lang="de-DE" sz="2000" u="sng" dirty="0" smtClean="0"/>
              <a:t>Deklaration</a:t>
            </a:r>
            <a:r>
              <a:rPr lang="de-DE" sz="2000" dirty="0" smtClean="0"/>
              <a:t> der Variable x</a:t>
            </a:r>
          </a:p>
          <a:p>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Initialisierung</a:t>
            </a:r>
            <a:r>
              <a:rPr lang="de-DE" sz="2000" dirty="0" smtClean="0"/>
              <a:t> der Variable x</a:t>
            </a:r>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Definition</a:t>
            </a:r>
            <a:r>
              <a:rPr lang="de-DE" sz="2000" dirty="0" smtClean="0"/>
              <a:t> der Variable x</a:t>
            </a:r>
          </a:p>
          <a:p>
            <a:endParaRPr lang="de-DE" sz="2000" dirty="0" smtClean="0"/>
          </a:p>
          <a:p>
            <a:r>
              <a:rPr lang="de-DE" sz="2000" dirty="0" smtClean="0"/>
              <a:t>Eine Definition ist das gleiche wie eine Deklaration mit Initialisierung</a:t>
            </a:r>
          </a:p>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143" y="1201316"/>
            <a:ext cx="2705478" cy="495369"/>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7278" y="1935054"/>
            <a:ext cx="2695951" cy="609685"/>
          </a:xfrm>
          <a:prstGeom prst="rect">
            <a:avLst/>
          </a:prstGeom>
        </p:spPr>
      </p:pic>
    </p:spTree>
    <p:extLst>
      <p:ext uri="{BB962C8B-B14F-4D97-AF65-F5344CB8AC3E}">
        <p14:creationId xmlns:p14="http://schemas.microsoft.com/office/powerpoint/2010/main" val="9944296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Der Datentyp steht immer vor dem Namen der Variable (Syntax)</a:t>
            </a:r>
          </a:p>
          <a:p>
            <a:endParaRPr lang="de-DE" sz="2000" dirty="0"/>
          </a:p>
          <a:p>
            <a:r>
              <a:rPr lang="de-DE" sz="2000" dirty="0" smtClean="0"/>
              <a:t>Primitive Datentypen in Java sind:</a:t>
            </a:r>
          </a:p>
          <a:p>
            <a:pPr marL="457200" lvl="1" indent="0">
              <a:buNone/>
            </a:pPr>
            <a:r>
              <a:rPr lang="de-DE" sz="1600" b="1" u="sng" dirty="0" smtClean="0"/>
              <a:t>Datentyp</a:t>
            </a:r>
            <a:r>
              <a:rPr lang="de-DE" sz="1600" b="1" dirty="0" smtClean="0"/>
              <a:t>	</a:t>
            </a:r>
            <a:r>
              <a:rPr lang="de-DE" sz="1600" b="1" u="sng" dirty="0" smtClean="0"/>
              <a:t>Beschreibung</a:t>
            </a:r>
            <a:r>
              <a:rPr lang="de-DE" sz="1600" b="1" dirty="0" smtClean="0"/>
              <a:t>	</a:t>
            </a:r>
            <a:r>
              <a:rPr lang="de-DE" sz="1600" b="1" u="sng" dirty="0" smtClean="0"/>
              <a:t>Beispielwerte</a:t>
            </a:r>
            <a:r>
              <a:rPr lang="de-DE" sz="1600" b="1" dirty="0" smtClean="0"/>
              <a:t>	</a:t>
            </a:r>
            <a:r>
              <a:rPr lang="de-DE" sz="1600" b="1" u="sng" dirty="0" smtClean="0"/>
              <a:t>Standardwert</a:t>
            </a:r>
          </a:p>
          <a:p>
            <a:pPr marL="457200" lvl="1" indent="0">
              <a:buNone/>
            </a:pPr>
            <a:r>
              <a:rPr lang="de-DE" sz="1600" dirty="0" err="1" smtClean="0">
                <a:solidFill>
                  <a:schemeClr val="tx2"/>
                </a:solidFill>
              </a:rPr>
              <a:t>boolean</a:t>
            </a:r>
            <a:r>
              <a:rPr lang="de-DE" sz="1600" dirty="0" smtClean="0"/>
              <a:t>	</a:t>
            </a:r>
            <a:r>
              <a:rPr lang="de-DE" sz="1600" i="1" dirty="0" smtClean="0"/>
              <a:t>Wahrheitswert</a:t>
            </a:r>
            <a:r>
              <a:rPr lang="de-DE" sz="1600" dirty="0" smtClean="0"/>
              <a:t>	</a:t>
            </a:r>
            <a:r>
              <a:rPr lang="de-DE" sz="1600" dirty="0" err="1" smtClean="0">
                <a:solidFill>
                  <a:schemeClr val="tx2"/>
                </a:solidFill>
              </a:rPr>
              <a:t>true</a:t>
            </a:r>
            <a:r>
              <a:rPr lang="de-DE" sz="1600" dirty="0" smtClean="0"/>
              <a:t> / </a:t>
            </a:r>
            <a:r>
              <a:rPr lang="de-DE" sz="1600" dirty="0" err="1" smtClean="0">
                <a:solidFill>
                  <a:schemeClr val="tx2"/>
                </a:solidFill>
              </a:rPr>
              <a:t>false</a:t>
            </a:r>
            <a:r>
              <a:rPr lang="de-DE" sz="1600" dirty="0" smtClean="0"/>
              <a:t>		</a:t>
            </a:r>
            <a:r>
              <a:rPr lang="de-DE" sz="1600" dirty="0" err="1" smtClean="0">
                <a:solidFill>
                  <a:schemeClr val="tx2"/>
                </a:solidFill>
              </a:rPr>
              <a:t>false</a:t>
            </a:r>
            <a:endParaRPr lang="de-DE" sz="1600" dirty="0" smtClean="0">
              <a:solidFill>
                <a:schemeClr val="tx2"/>
              </a:solidFill>
            </a:endParaRPr>
          </a:p>
          <a:p>
            <a:pPr marL="457200" lvl="1" indent="0">
              <a:buNone/>
            </a:pPr>
            <a:r>
              <a:rPr lang="de-DE" sz="1600" dirty="0" err="1" smtClean="0">
                <a:solidFill>
                  <a:schemeClr val="tx2"/>
                </a:solidFill>
              </a:rPr>
              <a:t>char</a:t>
            </a:r>
            <a:r>
              <a:rPr lang="de-DE" sz="1600" dirty="0" smtClean="0"/>
              <a:t>		</a:t>
            </a:r>
            <a:r>
              <a:rPr lang="de-DE" sz="1600" i="1" dirty="0" smtClean="0"/>
              <a:t>Einzelnes Zeichen</a:t>
            </a:r>
            <a:r>
              <a:rPr lang="de-DE" sz="1600" dirty="0" smtClean="0"/>
              <a:t>	‘</a:t>
            </a:r>
            <a:r>
              <a:rPr lang="de-DE" sz="1600" dirty="0">
                <a:solidFill>
                  <a:schemeClr val="accent3">
                    <a:lumMod val="50000"/>
                  </a:schemeClr>
                </a:solidFill>
              </a:rPr>
              <a:t>a</a:t>
            </a:r>
            <a:r>
              <a:rPr lang="de-DE" sz="1600" dirty="0" smtClean="0"/>
              <a:t>‘, ‘</a:t>
            </a:r>
            <a:r>
              <a:rPr lang="de-DE" sz="1600" dirty="0" smtClean="0">
                <a:solidFill>
                  <a:schemeClr val="accent3">
                    <a:lumMod val="50000"/>
                  </a:schemeClr>
                </a:solidFill>
              </a:rPr>
              <a:t>b</a:t>
            </a:r>
            <a:r>
              <a:rPr lang="de-DE" sz="1600" dirty="0" smtClean="0"/>
              <a:t>‘, ‘</a:t>
            </a:r>
            <a:r>
              <a:rPr lang="de-DE" sz="1600" dirty="0" smtClean="0">
                <a:solidFill>
                  <a:schemeClr val="accent3">
                    <a:lumMod val="50000"/>
                  </a:schemeClr>
                </a:solidFill>
              </a:rPr>
              <a:t>c</a:t>
            </a:r>
            <a:r>
              <a:rPr lang="de-DE" sz="1600" dirty="0" smtClean="0"/>
              <a:t>‘, …	‘‘ </a:t>
            </a:r>
            <a:r>
              <a:rPr lang="de-DE" sz="1600" dirty="0" smtClean="0">
                <a:solidFill>
                  <a:schemeClr val="bg1">
                    <a:lumMod val="50000"/>
                  </a:schemeClr>
                </a:solidFill>
              </a:rPr>
              <a:t>(Leeres Zeichen)</a:t>
            </a:r>
          </a:p>
          <a:p>
            <a:pPr marL="457200" lvl="1" indent="0">
              <a:buNone/>
            </a:pPr>
            <a:r>
              <a:rPr lang="de-DE" sz="1600" dirty="0" err="1" smtClean="0">
                <a:solidFill>
                  <a:schemeClr val="tx2"/>
                </a:solidFill>
              </a:rPr>
              <a:t>byte</a:t>
            </a:r>
            <a:r>
              <a:rPr lang="de-DE" sz="1600" dirty="0" smtClean="0"/>
              <a:t>		</a:t>
            </a:r>
            <a:r>
              <a:rPr lang="de-DE" sz="1600" i="1" dirty="0" smtClean="0"/>
              <a:t>Ganze Zahl	</a:t>
            </a:r>
            <a:r>
              <a:rPr lang="de-DE" sz="1600" dirty="0" smtClean="0"/>
              <a:t>	</a:t>
            </a:r>
            <a:r>
              <a:rPr lang="de-DE" sz="1600" dirty="0" smtClean="0">
                <a:solidFill>
                  <a:schemeClr val="tx2"/>
                </a:solidFill>
              </a:rPr>
              <a:t>0</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2</a:t>
            </a:r>
            <a:r>
              <a:rPr lang="de-DE" sz="1600" dirty="0" smtClean="0"/>
              <a:t>,</a:t>
            </a:r>
            <a:r>
              <a:rPr lang="de-DE" sz="1600" dirty="0" smtClean="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short</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int</a:t>
            </a:r>
            <a:r>
              <a:rPr lang="de-DE" sz="1600" dirty="0" smtClean="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endParaRPr lang="de-DE" sz="1600" dirty="0">
              <a:solidFill>
                <a:schemeClr val="tx2"/>
              </a:solidFill>
            </a:endParaRPr>
          </a:p>
          <a:p>
            <a:pPr marL="457200" lvl="1" indent="0">
              <a:buNone/>
            </a:pPr>
            <a:r>
              <a:rPr lang="de-DE" sz="1600" dirty="0" err="1" smtClean="0">
                <a:solidFill>
                  <a:schemeClr val="tx2"/>
                </a:solidFill>
              </a:rPr>
              <a:t>long</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float</a:t>
            </a:r>
            <a:r>
              <a:rPr lang="de-DE" sz="1600" dirty="0" smtClean="0"/>
              <a:t>	</a:t>
            </a:r>
            <a:r>
              <a:rPr lang="de-DE" sz="1600" dirty="0"/>
              <a:t>	</a:t>
            </a:r>
            <a:r>
              <a:rPr lang="de-DE" sz="1600" i="1" dirty="0" smtClean="0"/>
              <a:t>Kommazahl</a:t>
            </a:r>
            <a:r>
              <a:rPr lang="de-DE" sz="1600" dirty="0" smtClean="0"/>
              <a:t>	</a:t>
            </a:r>
            <a:r>
              <a:rPr lang="de-DE" sz="1600" dirty="0" smtClean="0">
                <a:solidFill>
                  <a:schemeClr val="tx2"/>
                </a:solidFill>
              </a:rPr>
              <a:t>0.1</a:t>
            </a:r>
            <a:r>
              <a:rPr lang="de-DE" sz="1600" dirty="0" smtClean="0"/>
              <a:t>,</a:t>
            </a:r>
            <a:r>
              <a:rPr lang="de-DE" sz="1600" dirty="0" smtClean="0">
                <a:solidFill>
                  <a:schemeClr val="tx2"/>
                </a:solidFill>
              </a:rPr>
              <a:t>-0.2</a:t>
            </a:r>
            <a:r>
              <a:rPr lang="de-DE" sz="1600" dirty="0" smtClean="0"/>
              <a:t>,</a:t>
            </a:r>
            <a:r>
              <a:rPr lang="de-DE" sz="1600" dirty="0" smtClean="0">
                <a:solidFill>
                  <a:schemeClr val="tx2"/>
                </a:solidFill>
              </a:rPr>
              <a:t>0.01</a:t>
            </a:r>
            <a:r>
              <a:rPr lang="de-DE" sz="1600" dirty="0" smtClean="0"/>
              <a:t>, …	</a:t>
            </a:r>
            <a:r>
              <a:rPr lang="de-DE" sz="1600" dirty="0" smtClean="0">
                <a:solidFill>
                  <a:schemeClr val="tx2"/>
                </a:solidFill>
              </a:rPr>
              <a:t>0.0</a:t>
            </a:r>
          </a:p>
          <a:p>
            <a:pPr marL="457200" lvl="1" indent="0">
              <a:buNone/>
            </a:pPr>
            <a:r>
              <a:rPr lang="de-DE" sz="1600" dirty="0" smtClean="0">
                <a:solidFill>
                  <a:schemeClr val="tx2"/>
                </a:solidFill>
              </a:rPr>
              <a:t>double</a:t>
            </a:r>
            <a:r>
              <a:rPr lang="de-DE" sz="1600" dirty="0"/>
              <a:t>	</a:t>
            </a:r>
            <a:r>
              <a:rPr lang="de-DE" sz="1600" i="1" dirty="0" smtClean="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smtClean="0"/>
              <a:t>, …	</a:t>
            </a:r>
            <a:r>
              <a:rPr lang="de-DE" sz="1600" dirty="0" smtClean="0">
                <a:solidFill>
                  <a:schemeClr val="tx2"/>
                </a:solidFill>
              </a:rPr>
              <a:t>0.0</a:t>
            </a:r>
          </a:p>
        </p:txBody>
      </p:sp>
    </p:spTree>
    <p:extLst>
      <p:ext uri="{BB962C8B-B14F-4D97-AF65-F5344CB8AC3E}">
        <p14:creationId xmlns:p14="http://schemas.microsoft.com/office/powerpoint/2010/main" val="328645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Exkurs: Zahlen aus Sicht des Computers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Computer speichern alles in Nullen und Einsen</a:t>
            </a:r>
            <a:endParaRPr lang="de-DE" sz="2000" dirty="0"/>
          </a:p>
          <a:p>
            <a:endParaRPr lang="de-DE" sz="2000" dirty="0" smtClean="0"/>
          </a:p>
          <a:p>
            <a:r>
              <a:rPr lang="de-DE" sz="2000" dirty="0" smtClean="0"/>
              <a:t>Eine einzelne Null oder Eins nennt man </a:t>
            </a:r>
            <a:r>
              <a:rPr lang="de-DE" sz="2000" u="sng" dirty="0" smtClean="0"/>
              <a:t>Bit</a:t>
            </a:r>
          </a:p>
          <a:p>
            <a:pPr lvl="1"/>
            <a:r>
              <a:rPr lang="de-DE" sz="1600" dirty="0" smtClean="0"/>
              <a:t>Ein Bit speichert also zwei Werte (0 oder 1 / Falsch oder Wahr)</a:t>
            </a:r>
            <a:endParaRPr lang="de-DE" sz="2000" dirty="0"/>
          </a:p>
          <a:p>
            <a:endParaRPr lang="de-DE" sz="2000" dirty="0" smtClean="0"/>
          </a:p>
          <a:p>
            <a:r>
              <a:rPr lang="de-DE" sz="2000" dirty="0" smtClean="0"/>
              <a:t>Wie viele Werte kann man in zwei Bits speichern? Wie viele in 8?</a:t>
            </a:r>
          </a:p>
          <a:p>
            <a:pPr lvl="1"/>
            <a:r>
              <a:rPr lang="de-DE" sz="1600" dirty="0" smtClean="0"/>
              <a:t>Zwei Bits speichern vier Werte (2*2)</a:t>
            </a:r>
            <a:endParaRPr lang="de-DE" sz="2000" dirty="0" smtClean="0"/>
          </a:p>
          <a:p>
            <a:endParaRPr lang="de-DE" sz="2000" dirty="0" smtClean="0"/>
          </a:p>
          <a:p>
            <a:r>
              <a:rPr lang="de-DE" sz="2000" dirty="0" smtClean="0"/>
              <a:t>8 Bits nennt man 1 Byte und speichert 2</a:t>
            </a:r>
            <a:r>
              <a:rPr lang="de-DE" sz="2000" baseline="30000" dirty="0" smtClean="0"/>
              <a:t>8</a:t>
            </a:r>
            <a:r>
              <a:rPr lang="de-DE" sz="2000" dirty="0" smtClean="0"/>
              <a:t> = 256 Werte</a:t>
            </a:r>
          </a:p>
          <a:p>
            <a:pPr lvl="1"/>
            <a:r>
              <a:rPr lang="de-DE" sz="1600" dirty="0" smtClean="0"/>
              <a:t>Java speichert grundsätzlich alles in Bytes und nicht in Bits!</a:t>
            </a:r>
            <a:endParaRPr lang="de-DE" sz="1600" dirty="0"/>
          </a:p>
        </p:txBody>
      </p:sp>
    </p:spTree>
    <p:extLst>
      <p:ext uri="{BB962C8B-B14F-4D97-AF65-F5344CB8AC3E}">
        <p14:creationId xmlns:p14="http://schemas.microsoft.com/office/powerpoint/2010/main" val="22930356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Hier noch einmal die primitiven Datentypen für ganze Zahlen:</a:t>
            </a:r>
          </a:p>
        </p:txBody>
      </p:sp>
      <p:graphicFrame>
        <p:nvGraphicFramePr>
          <p:cNvPr id="4" name="Tabelle 3"/>
          <p:cNvGraphicFramePr>
            <a:graphicFrameLocks noGrp="1"/>
          </p:cNvGraphicFramePr>
          <p:nvPr>
            <p:extLst>
              <p:ext uri="{D42A27DB-BD31-4B8C-83A1-F6EECF244321}">
                <p14:modId xmlns:p14="http://schemas.microsoft.com/office/powerpoint/2010/main" val="348139863"/>
              </p:ext>
            </p:extLst>
          </p:nvPr>
        </p:nvGraphicFramePr>
        <p:xfrm>
          <a:off x="179512" y="2425452"/>
          <a:ext cx="8532948" cy="1854200"/>
        </p:xfrm>
        <a:graphic>
          <a:graphicData uri="http://schemas.openxmlformats.org/drawingml/2006/table">
            <a:tbl>
              <a:tblPr firstRow="1" bandRow="1">
                <a:tableStyleId>{5C22544A-7EE6-4342-B048-85BDC9FD1C3A}</a:tableStyleId>
              </a:tblPr>
              <a:tblGrid>
                <a:gridCol w="1692188"/>
                <a:gridCol w="1512168"/>
                <a:gridCol w="2520280"/>
                <a:gridCol w="2808312"/>
              </a:tblGrid>
              <a:tr h="370840">
                <a:tc>
                  <a:txBody>
                    <a:bodyPr/>
                    <a:lstStyle/>
                    <a:p>
                      <a:r>
                        <a:rPr lang="de-DE" sz="1600" u="sng" dirty="0" smtClean="0">
                          <a:solidFill>
                            <a:schemeClr val="tx1"/>
                          </a:solidFill>
                        </a:rPr>
                        <a:t>Datentyp</a:t>
                      </a:r>
                      <a:endParaRPr lang="de-DE" sz="1600" u="sng" dirty="0">
                        <a:solidFill>
                          <a:schemeClr val="tx1"/>
                        </a:solidFill>
                      </a:endParaRPr>
                    </a:p>
                  </a:txBody>
                  <a:tcPr>
                    <a:noFill/>
                  </a:tcPr>
                </a:tc>
                <a:tc>
                  <a:txBody>
                    <a:bodyPr/>
                    <a:lstStyle/>
                    <a:p>
                      <a:r>
                        <a:rPr lang="de-DE" sz="1600" u="sng" dirty="0" smtClean="0">
                          <a:solidFill>
                            <a:schemeClr val="tx1"/>
                          </a:solidFill>
                        </a:rPr>
                        <a:t>Länge in Bytes</a:t>
                      </a:r>
                      <a:endParaRPr lang="de-DE" sz="1600" u="sng" dirty="0">
                        <a:solidFill>
                          <a:schemeClr val="tx1"/>
                        </a:solidFill>
                      </a:endParaRPr>
                    </a:p>
                  </a:txBody>
                  <a:tcPr>
                    <a:noFill/>
                  </a:tcPr>
                </a:tc>
                <a:tc>
                  <a:txBody>
                    <a:bodyPr/>
                    <a:lstStyle/>
                    <a:p>
                      <a:pPr algn="r"/>
                      <a:r>
                        <a:rPr lang="de-DE" sz="1600" u="sng" dirty="0" smtClean="0">
                          <a:solidFill>
                            <a:schemeClr val="tx1"/>
                          </a:solidFill>
                        </a:rPr>
                        <a:t>Mindestwert</a:t>
                      </a:r>
                      <a:endParaRPr lang="de-DE" sz="1600" u="sng" dirty="0">
                        <a:solidFill>
                          <a:schemeClr val="tx1"/>
                        </a:solidFill>
                      </a:endParaRPr>
                    </a:p>
                  </a:txBody>
                  <a:tcPr>
                    <a:noFill/>
                  </a:tcPr>
                </a:tc>
                <a:tc>
                  <a:txBody>
                    <a:bodyPr/>
                    <a:lstStyle/>
                    <a:p>
                      <a:pPr algn="r"/>
                      <a:r>
                        <a:rPr lang="de-DE" sz="1600" u="sng" dirty="0" smtClean="0">
                          <a:solidFill>
                            <a:schemeClr val="tx1"/>
                          </a:solidFill>
                        </a:rPr>
                        <a:t>Maximalwert</a:t>
                      </a:r>
                      <a:endParaRPr lang="de-DE" sz="1600" u="sng" dirty="0">
                        <a:solidFill>
                          <a:schemeClr val="tx1"/>
                        </a:solidFill>
                      </a:endParaRPr>
                    </a:p>
                  </a:txBody>
                  <a:tcPr>
                    <a:noFill/>
                  </a:tcPr>
                </a:tc>
              </a:tr>
              <a:tr h="370840">
                <a:tc>
                  <a:txBody>
                    <a:bodyPr/>
                    <a:lstStyle/>
                    <a:p>
                      <a:r>
                        <a:rPr lang="de-DE" sz="1600" dirty="0" err="1" smtClean="0">
                          <a:solidFill>
                            <a:schemeClr val="tx2"/>
                          </a:solidFill>
                        </a:rPr>
                        <a:t>byte</a:t>
                      </a:r>
                      <a:endParaRPr lang="de-DE" sz="1600" dirty="0">
                        <a:solidFill>
                          <a:schemeClr val="tx2"/>
                        </a:solidFill>
                      </a:endParaRPr>
                    </a:p>
                  </a:txBody>
                  <a:tcPr>
                    <a:noFill/>
                  </a:tcPr>
                </a:tc>
                <a:tc>
                  <a:txBody>
                    <a:bodyPr/>
                    <a:lstStyle/>
                    <a:p>
                      <a:r>
                        <a:rPr lang="de-DE" sz="1600" dirty="0" smtClean="0">
                          <a:solidFill>
                            <a:schemeClr val="tx1"/>
                          </a:solidFill>
                        </a:rPr>
                        <a:t>1</a:t>
                      </a:r>
                      <a:endParaRPr lang="de-DE" sz="1600" dirty="0">
                        <a:solidFill>
                          <a:schemeClr val="tx1"/>
                        </a:solidFill>
                      </a:endParaRPr>
                    </a:p>
                  </a:txBody>
                  <a:tcPr>
                    <a:noFill/>
                  </a:tcPr>
                </a:tc>
                <a:tc>
                  <a:txBody>
                    <a:bodyPr/>
                    <a:lstStyle/>
                    <a:p>
                      <a:pPr algn="r"/>
                      <a:r>
                        <a:rPr lang="de-DE" sz="1600" dirty="0" smtClean="0">
                          <a:solidFill>
                            <a:schemeClr val="tx2"/>
                          </a:solidFill>
                        </a:rPr>
                        <a:t>-128</a:t>
                      </a:r>
                      <a:endParaRPr lang="de-DE" sz="1600" dirty="0">
                        <a:solidFill>
                          <a:schemeClr val="tx1"/>
                        </a:solidFill>
                      </a:endParaRPr>
                    </a:p>
                  </a:txBody>
                  <a:tcPr>
                    <a:noFill/>
                  </a:tcPr>
                </a:tc>
                <a:tc>
                  <a:txBody>
                    <a:bodyPr/>
                    <a:lstStyle/>
                    <a:p>
                      <a:pPr algn="r"/>
                      <a:r>
                        <a:rPr lang="de-DE" sz="1600" dirty="0" smtClean="0">
                          <a:solidFill>
                            <a:schemeClr val="tx2"/>
                          </a:solidFill>
                        </a:rPr>
                        <a:t>127</a:t>
                      </a:r>
                      <a:endParaRPr lang="de-DE" sz="1600" dirty="0">
                        <a:solidFill>
                          <a:schemeClr val="tx1"/>
                        </a:solidFill>
                      </a:endParaRPr>
                    </a:p>
                  </a:txBody>
                  <a:tcPr>
                    <a:noFill/>
                  </a:tcPr>
                </a:tc>
              </a:tr>
              <a:tr h="370840">
                <a:tc>
                  <a:txBody>
                    <a:bodyPr/>
                    <a:lstStyle/>
                    <a:p>
                      <a:r>
                        <a:rPr lang="de-DE" sz="1600" dirty="0" err="1" smtClean="0">
                          <a:solidFill>
                            <a:schemeClr val="tx2"/>
                          </a:solidFill>
                        </a:rPr>
                        <a:t>short</a:t>
                      </a:r>
                      <a:endParaRPr lang="de-DE" sz="1600" dirty="0">
                        <a:solidFill>
                          <a:schemeClr val="tx2"/>
                        </a:solidFill>
                      </a:endParaRPr>
                    </a:p>
                  </a:txBody>
                  <a:tcPr>
                    <a:noFill/>
                  </a:tcPr>
                </a:tc>
                <a:tc>
                  <a:txBody>
                    <a:bodyPr/>
                    <a:lstStyle/>
                    <a:p>
                      <a:r>
                        <a:rPr lang="de-DE" sz="1600" dirty="0" smtClean="0">
                          <a:solidFill>
                            <a:schemeClr val="tx1"/>
                          </a:solidFill>
                        </a:rPr>
                        <a:t>2</a:t>
                      </a:r>
                      <a:endParaRPr lang="de-DE" sz="1600" dirty="0">
                        <a:solidFill>
                          <a:schemeClr val="tx1"/>
                        </a:solidFill>
                      </a:endParaRPr>
                    </a:p>
                  </a:txBody>
                  <a:tcPr>
                    <a:noFill/>
                  </a:tcPr>
                </a:tc>
                <a:tc>
                  <a:txBody>
                    <a:bodyPr/>
                    <a:lstStyle/>
                    <a:p>
                      <a:pPr algn="r"/>
                      <a:r>
                        <a:rPr lang="de-DE" sz="1600" dirty="0" smtClean="0">
                          <a:solidFill>
                            <a:schemeClr val="tx2"/>
                          </a:solidFill>
                        </a:rPr>
                        <a:t>-32 768</a:t>
                      </a:r>
                      <a:endParaRPr lang="de-DE" sz="1600" dirty="0">
                        <a:solidFill>
                          <a:schemeClr val="tx1"/>
                        </a:solidFill>
                      </a:endParaRPr>
                    </a:p>
                  </a:txBody>
                  <a:tcPr>
                    <a:noFill/>
                  </a:tcPr>
                </a:tc>
                <a:tc>
                  <a:txBody>
                    <a:bodyPr/>
                    <a:lstStyle/>
                    <a:p>
                      <a:pPr algn="r"/>
                      <a:r>
                        <a:rPr lang="de-DE" sz="1600" dirty="0" smtClean="0">
                          <a:solidFill>
                            <a:schemeClr val="tx2"/>
                          </a:solidFill>
                        </a:rPr>
                        <a:t>32 767</a:t>
                      </a:r>
                      <a:endParaRPr lang="de-DE" sz="1600" dirty="0">
                        <a:solidFill>
                          <a:schemeClr val="tx1"/>
                        </a:solidFill>
                      </a:endParaRPr>
                    </a:p>
                  </a:txBody>
                  <a:tcPr>
                    <a:noFill/>
                  </a:tcPr>
                </a:tc>
              </a:tr>
              <a:tr h="370840">
                <a:tc>
                  <a:txBody>
                    <a:bodyPr/>
                    <a:lstStyle/>
                    <a:p>
                      <a:r>
                        <a:rPr lang="de-DE" sz="1600" dirty="0" err="1" smtClean="0">
                          <a:solidFill>
                            <a:schemeClr val="tx2"/>
                          </a:solidFill>
                        </a:rPr>
                        <a:t>int</a:t>
                      </a:r>
                      <a:endParaRPr lang="de-DE" sz="1600" dirty="0">
                        <a:solidFill>
                          <a:schemeClr val="tx2"/>
                        </a:solidFill>
                      </a:endParaRPr>
                    </a:p>
                  </a:txBody>
                  <a:tcPr>
                    <a:noFill/>
                  </a:tcPr>
                </a:tc>
                <a:tc>
                  <a:txBody>
                    <a:bodyPr/>
                    <a:lstStyle/>
                    <a:p>
                      <a:r>
                        <a:rPr lang="de-DE" sz="1600" dirty="0" smtClean="0">
                          <a:solidFill>
                            <a:schemeClr val="tx1"/>
                          </a:solidFill>
                        </a:rPr>
                        <a:t>4</a:t>
                      </a:r>
                      <a:endParaRPr lang="de-DE" sz="1600" dirty="0">
                        <a:solidFill>
                          <a:schemeClr val="tx1"/>
                        </a:solidFill>
                      </a:endParaRPr>
                    </a:p>
                  </a:txBody>
                  <a:tcPr>
                    <a:noFill/>
                  </a:tcPr>
                </a:tc>
                <a:tc>
                  <a:txBody>
                    <a:bodyPr/>
                    <a:lstStyle/>
                    <a:p>
                      <a:pPr algn="r"/>
                      <a:r>
                        <a:rPr lang="de-DE" sz="1600" dirty="0" smtClean="0">
                          <a:solidFill>
                            <a:schemeClr val="tx2"/>
                          </a:solidFill>
                        </a:rPr>
                        <a:t>-4 294 967 296</a:t>
                      </a:r>
                      <a:endParaRPr lang="de-DE" sz="1600" dirty="0">
                        <a:solidFill>
                          <a:schemeClr val="tx1"/>
                        </a:solidFill>
                      </a:endParaRPr>
                    </a:p>
                  </a:txBody>
                  <a:tcPr>
                    <a:noFill/>
                  </a:tcPr>
                </a:tc>
                <a:tc>
                  <a:txBody>
                    <a:bodyPr/>
                    <a:lstStyle/>
                    <a:p>
                      <a:pPr algn="r"/>
                      <a:r>
                        <a:rPr lang="de-DE" sz="1600" dirty="0" smtClean="0">
                          <a:solidFill>
                            <a:schemeClr val="tx2"/>
                          </a:solidFill>
                        </a:rPr>
                        <a:t>4 294 967 296</a:t>
                      </a:r>
                      <a:endParaRPr lang="de-DE" sz="1600" dirty="0">
                        <a:solidFill>
                          <a:schemeClr val="tx1"/>
                        </a:solidFill>
                      </a:endParaRPr>
                    </a:p>
                  </a:txBody>
                  <a:tcPr>
                    <a:noFill/>
                  </a:tcPr>
                </a:tc>
              </a:tr>
              <a:tr h="370840">
                <a:tc>
                  <a:txBody>
                    <a:bodyPr/>
                    <a:lstStyle/>
                    <a:p>
                      <a:r>
                        <a:rPr lang="de-DE" sz="1600" dirty="0" err="1" smtClean="0">
                          <a:solidFill>
                            <a:schemeClr val="tx2"/>
                          </a:solidFill>
                        </a:rPr>
                        <a:t>long</a:t>
                      </a:r>
                      <a:endParaRPr lang="de-DE" sz="1600" dirty="0">
                        <a:solidFill>
                          <a:schemeClr val="tx2"/>
                        </a:solidFill>
                      </a:endParaRPr>
                    </a:p>
                  </a:txBody>
                  <a:tcPr>
                    <a:noFill/>
                  </a:tcPr>
                </a:tc>
                <a:tc>
                  <a:txBody>
                    <a:bodyPr/>
                    <a:lstStyle/>
                    <a:p>
                      <a:r>
                        <a:rPr lang="de-DE" sz="1600" dirty="0" smtClean="0">
                          <a:solidFill>
                            <a:schemeClr val="tx1"/>
                          </a:solidFill>
                        </a:rPr>
                        <a:t>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9 223 372 036 854 775 807</a:t>
                      </a:r>
                      <a:endParaRPr lang="de-DE" sz="1600" dirty="0">
                        <a:solidFill>
                          <a:schemeClr val="tx1"/>
                        </a:solidFill>
                      </a:endParaRPr>
                    </a:p>
                  </a:txBody>
                  <a:tcPr>
                    <a:noFill/>
                  </a:tcPr>
                </a:tc>
              </a:tr>
            </a:tbl>
          </a:graphicData>
        </a:graphic>
      </p:graphicFrame>
    </p:spTree>
    <p:extLst>
      <p:ext uri="{BB962C8B-B14F-4D97-AF65-F5344CB8AC3E}">
        <p14:creationId xmlns:p14="http://schemas.microsoft.com/office/powerpoint/2010/main" val="365037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Rechnen                                   [1]</a:t>
            </a:r>
            <a:endParaRPr lang="de-DE" dirty="0">
              <a:solidFill>
                <a:srgbClr val="831420"/>
              </a:solidFill>
            </a:endParaRPr>
          </a:p>
        </p:txBody>
      </p:sp>
      <p:sp>
        <p:nvSpPr>
          <p:cNvPr id="3" name="Inhaltsplatzhalter 2"/>
          <p:cNvSpPr>
            <a:spLocks noGrp="1"/>
          </p:cNvSpPr>
          <p:nvPr>
            <p:ph idx="4294967295"/>
          </p:nvPr>
        </p:nvSpPr>
        <p:spPr>
          <a:xfrm>
            <a:off x="179512" y="1129308"/>
            <a:ext cx="8496944" cy="3924436"/>
          </a:xfrm>
          <a:prstGeom prst="rect">
            <a:avLst/>
          </a:prstGeom>
        </p:spPr>
        <p:txBody>
          <a:bodyPr anchor="t"/>
          <a:lstStyle/>
          <a:p>
            <a:pPr marL="400050" lvl="1" indent="0">
              <a:buNone/>
            </a:pPr>
            <a:r>
              <a:rPr lang="de-DE" sz="2000" dirty="0" smtClean="0"/>
              <a:t>Erstellt zwei Variablen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solidFill>
                  <a:schemeClr val="accent1"/>
                </a:solidFill>
              </a:rPr>
              <a:t> </a:t>
            </a:r>
            <a:r>
              <a:rPr lang="de-DE" sz="2000" dirty="0" smtClean="0"/>
              <a:t>und initialisiert diese mit ganzen Zahlen</a:t>
            </a:r>
          </a:p>
          <a:p>
            <a:pPr marL="400050" lvl="1" indent="0">
              <a:buNone/>
            </a:pPr>
            <a:endParaRPr lang="de-DE" sz="2000" dirty="0" smtClean="0"/>
          </a:p>
          <a:p>
            <a:pPr marL="400050" lvl="1" indent="0">
              <a:buNone/>
            </a:pPr>
            <a:r>
              <a:rPr lang="de-DE" sz="2000" dirty="0" smtClean="0"/>
              <a:t>Definiert die Variablen </a:t>
            </a:r>
            <a:r>
              <a:rPr lang="de-DE" sz="2000" dirty="0" smtClean="0">
                <a:solidFill>
                  <a:schemeClr val="tx2"/>
                </a:solidFill>
              </a:rPr>
              <a:t>summe</a:t>
            </a:r>
            <a:r>
              <a:rPr lang="de-DE" sz="2000" dirty="0" smtClean="0"/>
              <a:t>, </a:t>
            </a:r>
            <a:r>
              <a:rPr lang="de-DE" sz="2000" dirty="0" err="1" smtClean="0">
                <a:solidFill>
                  <a:schemeClr val="tx2"/>
                </a:solidFill>
              </a:rPr>
              <a:t>differenz</a:t>
            </a:r>
            <a:r>
              <a:rPr lang="de-DE" sz="2000" dirty="0" smtClean="0"/>
              <a:t>, </a:t>
            </a:r>
            <a:r>
              <a:rPr lang="de-DE" sz="2000" dirty="0" err="1" smtClean="0">
                <a:solidFill>
                  <a:schemeClr val="tx2"/>
                </a:solidFill>
              </a:rPr>
              <a:t>produkt</a:t>
            </a:r>
            <a:r>
              <a:rPr lang="de-DE" sz="2000" dirty="0" smtClean="0"/>
              <a:t> und </a:t>
            </a:r>
            <a:r>
              <a:rPr lang="de-DE" sz="2000" dirty="0" err="1" smtClean="0">
                <a:solidFill>
                  <a:schemeClr val="tx2"/>
                </a:solidFill>
              </a:rPr>
              <a:t>quotient</a:t>
            </a:r>
            <a:r>
              <a:rPr lang="de-DE" sz="2000" dirty="0" smtClean="0"/>
              <a:t>, welche…</a:t>
            </a:r>
          </a:p>
          <a:p>
            <a:endParaRPr lang="de-DE" sz="2000" dirty="0" smtClean="0"/>
          </a:p>
          <a:p>
            <a:pPr marL="857250" lvl="1" indent="-457200">
              <a:buFont typeface="+mj-lt"/>
              <a:buAutoNum type="alphaLcPeriod"/>
            </a:pPr>
            <a:r>
              <a:rPr lang="de-DE" sz="2000" dirty="0" smtClean="0"/>
              <a:t>Die Summe von </a:t>
            </a:r>
            <a:r>
              <a:rPr lang="de-DE" sz="2000" dirty="0" smtClean="0">
                <a:solidFill>
                  <a:schemeClr val="tx2"/>
                </a:solidFill>
              </a:rPr>
              <a:t>x</a:t>
            </a:r>
            <a:r>
              <a:rPr lang="de-DE" sz="2000" dirty="0" smtClean="0"/>
              <a:t> und </a:t>
            </a:r>
            <a:r>
              <a:rPr lang="de-DE" sz="2000" dirty="0" smtClean="0">
                <a:solidFill>
                  <a:schemeClr val="tx2"/>
                </a:solidFill>
              </a:rPr>
              <a:t>y</a:t>
            </a:r>
            <a:endParaRPr lang="de-DE" sz="2000" dirty="0">
              <a:solidFill>
                <a:schemeClr val="tx2"/>
              </a:solidFill>
            </a:endParaRPr>
          </a:p>
          <a:p>
            <a:pPr marL="857250" lvl="1" indent="-457200">
              <a:buFont typeface="+mj-lt"/>
              <a:buAutoNum type="alphaLcPeriod"/>
            </a:pPr>
            <a:r>
              <a:rPr lang="de-DE" sz="2000" dirty="0" smtClean="0"/>
              <a:t>Eine Differenz zwischen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Das Produkt von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Einen Quotienten von </a:t>
            </a:r>
            <a:r>
              <a:rPr lang="de-DE" sz="2000" dirty="0" smtClean="0">
                <a:solidFill>
                  <a:schemeClr val="tx2"/>
                </a:solidFill>
              </a:rPr>
              <a:t>x</a:t>
            </a:r>
            <a:r>
              <a:rPr lang="de-DE" sz="2000" dirty="0" smtClean="0"/>
              <a:t> und </a:t>
            </a:r>
            <a:r>
              <a:rPr lang="de-DE" sz="2000" dirty="0" smtClean="0">
                <a:solidFill>
                  <a:schemeClr val="tx2"/>
                </a:solidFill>
              </a:rPr>
              <a:t>y</a:t>
            </a:r>
          </a:p>
          <a:p>
            <a:endParaRPr lang="de-DE" sz="2000" dirty="0"/>
          </a:p>
          <a:p>
            <a:pPr marL="400050" lvl="1" indent="0">
              <a:buNone/>
            </a:pPr>
            <a:r>
              <a:rPr lang="de-DE" sz="2000" dirty="0" smtClean="0"/>
              <a:t>enthalten sollen. </a:t>
            </a:r>
          </a:p>
        </p:txBody>
      </p:sp>
    </p:spTree>
    <p:extLst>
      <p:ext uri="{BB962C8B-B14F-4D97-AF65-F5344CB8AC3E}">
        <p14:creationId xmlns:p14="http://schemas.microsoft.com/office/powerpoint/2010/main" val="428107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smtClean="0">
                <a:solidFill>
                  <a:schemeClr val="bg1"/>
                </a:solidFill>
              </a:rPr>
              <a:t>Java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15424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Fehlersuche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Wie viele Fehler existieren in diesem kleinen Stück Code?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92" y="1641728"/>
            <a:ext cx="3682540" cy="1130159"/>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440" y="1794108"/>
            <a:ext cx="761905" cy="825397"/>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13" name="Grafik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7439" y="1794108"/>
            <a:ext cx="761905" cy="825397"/>
          </a:xfrm>
          <a:prstGeom prst="rect">
            <a:avLst/>
          </a:prstGeom>
        </p:spPr>
      </p:pic>
      <p:pic>
        <p:nvPicPr>
          <p:cNvPr id="14" name="Grafik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5" name="Grafik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spTree>
    <p:extLst>
      <p:ext uri="{BB962C8B-B14F-4D97-AF65-F5344CB8AC3E}">
        <p14:creationId xmlns:p14="http://schemas.microsoft.com/office/powerpoint/2010/main" val="16213681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 presetClass="exit" presetSubtype="0" fill="hold" nodeType="withEffect">
                                  <p:stCondLst>
                                    <p:cond delay="0"/>
                                  </p:stCondLst>
                                  <p:childTnLst>
                                    <p:set>
                                      <p:cBhvr>
                                        <p:cTn id="15"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 presetClass="exit" presetSubtype="0" fill="hold"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4" restart="whenNotActive" fill="hold" evtFilter="cancelBubble" nodeType="interactiveSeq">
                <p:stCondLst>
                  <p:cond evt="onClick" delay="0">
                    <p:tgtEl>
                      <p:spTgt spid="13"/>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 presetClass="exit" presetSubtype="0" fill="hold" nodeType="withEffect">
                                  <p:stCondLst>
                                    <p:cond delay="0"/>
                                  </p:stCondLst>
                                  <p:childTnLst>
                                    <p:set>
                                      <p:cBhvr>
                                        <p:cTn id="31"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 presetClass="exit" presetSubtype="0" fill="hold" nodeType="withEffect">
                                  <p:stCondLst>
                                    <p:cond delay="0"/>
                                  </p:stCondLst>
                                  <p:childTnLst>
                                    <p:set>
                                      <p:cBhvr>
                                        <p:cTn id="39"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b="1" dirty="0" smtClean="0"/>
              <a:t>Abfragen, Schleifen</a:t>
            </a:r>
            <a:endParaRPr lang="de-DE" sz="2000" b="1" dirty="0"/>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521721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und Schleifen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b="1" dirty="0" smtClean="0"/>
              <a:t>Abfragen</a:t>
            </a:r>
            <a:endParaRPr lang="de-DE" sz="2000" dirty="0"/>
          </a:p>
          <a:p>
            <a:pPr marL="0" indent="0">
              <a:buNone/>
            </a:pPr>
            <a:r>
              <a:rPr lang="de-DE" sz="2000" dirty="0" smtClean="0"/>
              <a:t>	ermöglichen es nur unter bestimmten Bedingungen Code auszuführen</a:t>
            </a:r>
          </a:p>
          <a:p>
            <a:endParaRPr lang="de-DE" sz="2000" dirty="0" smtClean="0"/>
          </a:p>
          <a:p>
            <a:pPr marL="0" indent="0">
              <a:buNone/>
            </a:pPr>
            <a:endParaRPr lang="de-DE" sz="2000" dirty="0"/>
          </a:p>
          <a:p>
            <a:r>
              <a:rPr lang="de-DE" sz="2000" b="1" dirty="0" smtClean="0"/>
              <a:t>Schleifen</a:t>
            </a:r>
            <a:endParaRPr lang="de-DE" sz="2000" dirty="0"/>
          </a:p>
          <a:p>
            <a:pPr marL="0" indent="0">
              <a:buNone/>
            </a:pPr>
            <a:r>
              <a:rPr lang="de-DE" sz="2000" dirty="0" smtClean="0"/>
              <a:t>	ermöglichen es Code immer und immer wieder auszuführen</a:t>
            </a:r>
          </a:p>
        </p:txBody>
      </p:sp>
    </p:spTree>
    <p:extLst>
      <p:ext uri="{BB962C8B-B14F-4D97-AF65-F5344CB8AC3E}">
        <p14:creationId xmlns:p14="http://schemas.microsoft.com/office/powerpoint/2010/main" val="28664660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Abfragen sehen wie folgt aus:</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Code im </a:t>
            </a:r>
            <a:r>
              <a:rPr lang="de-DE" sz="2000" dirty="0" err="1" smtClean="0"/>
              <a:t>if</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true</a:t>
            </a:r>
            <a:r>
              <a:rPr lang="de-DE" sz="2000" dirty="0" smtClean="0"/>
              <a:t> ergibt</a:t>
            </a:r>
          </a:p>
          <a:p>
            <a:endParaRPr lang="de-DE" sz="2000" dirty="0"/>
          </a:p>
          <a:p>
            <a:r>
              <a:rPr lang="de-DE" sz="2000" dirty="0" smtClean="0"/>
              <a:t>Code im </a:t>
            </a:r>
            <a:r>
              <a:rPr lang="de-DE" sz="2000" dirty="0" err="1" smtClean="0"/>
              <a:t>else</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false</a:t>
            </a:r>
            <a:r>
              <a:rPr lang="de-DE" sz="2000" dirty="0" smtClean="0"/>
              <a:t> ergibt</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656" y="1453344"/>
            <a:ext cx="2715004" cy="114316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620" y="1453344"/>
            <a:ext cx="2743583" cy="819264"/>
          </a:xfrm>
          <a:prstGeom prst="rect">
            <a:avLst/>
          </a:prstGeom>
        </p:spPr>
      </p:pic>
    </p:spTree>
    <p:extLst>
      <p:ext uri="{BB962C8B-B14F-4D97-AF65-F5344CB8AC3E}">
        <p14:creationId xmlns:p14="http://schemas.microsoft.com/office/powerpoint/2010/main" val="2624216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Beispiele</a:t>
            </a:r>
            <a:endParaRPr lang="de-DE" dirty="0">
              <a:solidFill>
                <a:srgbClr val="831420"/>
              </a:solidFill>
            </a:endParaRPr>
          </a:p>
        </p:txBody>
      </p:sp>
      <p:pic>
        <p:nvPicPr>
          <p:cNvPr id="4" name="Inhaltsplatzhalt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899592" y="1561356"/>
            <a:ext cx="3734321" cy="1152686"/>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3254102"/>
            <a:ext cx="4848902" cy="1324160"/>
          </a:xfrm>
          <a:prstGeom prst="rect">
            <a:avLst/>
          </a:prstGeom>
        </p:spPr>
      </p:pic>
    </p:spTree>
    <p:extLst>
      <p:ext uri="{BB962C8B-B14F-4D97-AF65-F5344CB8AC3E}">
        <p14:creationId xmlns:p14="http://schemas.microsoft.com/office/powerpoint/2010/main" val="506464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Absoluter Wert                       [2]</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 In der Datei für die Aufgabe ist bereits eine Konstante </a:t>
            </a:r>
            <a:r>
              <a:rPr lang="de-DE" sz="2000" dirty="0" smtClean="0">
                <a:solidFill>
                  <a:schemeClr val="tx2"/>
                </a:solidFill>
              </a:rPr>
              <a:t>ZUFALL</a:t>
            </a:r>
            <a:r>
              <a:rPr lang="de-DE" sz="2000" dirty="0" smtClean="0"/>
              <a:t> definiert</a:t>
            </a:r>
          </a:p>
          <a:p>
            <a:r>
              <a:rPr lang="de-DE" sz="2000" dirty="0" smtClean="0"/>
              <a:t> </a:t>
            </a:r>
            <a:r>
              <a:rPr lang="de-DE" sz="2000" dirty="0" smtClean="0">
                <a:solidFill>
                  <a:schemeClr val="tx2"/>
                </a:solidFill>
              </a:rPr>
              <a:t>ZUFALL</a:t>
            </a:r>
            <a:r>
              <a:rPr lang="de-DE" sz="2000" dirty="0" smtClean="0"/>
              <a:t> enthält einen zufälligen Wert von </a:t>
            </a:r>
            <a:r>
              <a:rPr lang="de-DE" sz="2000" dirty="0" smtClean="0">
                <a:solidFill>
                  <a:schemeClr val="tx2"/>
                </a:solidFill>
              </a:rPr>
              <a:t>-100</a:t>
            </a:r>
            <a:r>
              <a:rPr lang="de-DE" sz="2000" dirty="0" smtClean="0"/>
              <a:t> bis </a:t>
            </a:r>
            <a:r>
              <a:rPr lang="de-DE" sz="2000" dirty="0" smtClean="0">
                <a:solidFill>
                  <a:schemeClr val="tx2"/>
                </a:solidFill>
              </a:rPr>
              <a:t>100</a:t>
            </a:r>
          </a:p>
          <a:p>
            <a:endParaRPr lang="de-DE" sz="2000" dirty="0"/>
          </a:p>
          <a:p>
            <a:pPr marL="457200" indent="-457200">
              <a:buFont typeface="+mj-lt"/>
              <a:buAutoNum type="alphaLcPeriod"/>
            </a:pPr>
            <a:r>
              <a:rPr lang="de-DE" sz="2000" dirty="0" smtClean="0"/>
              <a:t>Erstellt eine Variable </a:t>
            </a:r>
            <a:r>
              <a:rPr lang="de-DE" sz="2000" dirty="0" smtClean="0">
                <a:solidFill>
                  <a:schemeClr val="tx2"/>
                </a:solidFill>
              </a:rPr>
              <a:t>x</a:t>
            </a:r>
            <a:r>
              <a:rPr lang="de-DE" sz="2000" dirty="0" smtClean="0"/>
              <a:t>, welche den absoluten Wert von </a:t>
            </a:r>
            <a:r>
              <a:rPr lang="de-DE" sz="2000" dirty="0" smtClean="0">
                <a:solidFill>
                  <a:schemeClr val="tx2"/>
                </a:solidFill>
              </a:rPr>
              <a:t>ZUFALL</a:t>
            </a:r>
            <a:r>
              <a:rPr lang="de-DE" sz="2000" dirty="0" smtClean="0"/>
              <a:t> enthält</a:t>
            </a:r>
          </a:p>
          <a:p>
            <a:pPr marL="457200" indent="-457200">
              <a:buFont typeface="+mj-lt"/>
              <a:buAutoNum type="alphaLcPeriod"/>
            </a:pPr>
            <a:r>
              <a:rPr lang="de-DE" sz="2000" dirty="0" smtClean="0"/>
              <a:t>Erstellt eine Variable </a:t>
            </a:r>
            <a:r>
              <a:rPr lang="de-DE" sz="2000" dirty="0" smtClean="0">
                <a:solidFill>
                  <a:schemeClr val="tx2"/>
                </a:solidFill>
              </a:rPr>
              <a:t>y</a:t>
            </a:r>
            <a:r>
              <a:rPr lang="de-DE" sz="2000" dirty="0" smtClean="0"/>
              <a:t>, welche </a:t>
            </a:r>
            <a:r>
              <a:rPr lang="de-DE" sz="2000" dirty="0" smtClean="0">
                <a:solidFill>
                  <a:schemeClr val="tx2"/>
                </a:solidFill>
              </a:rPr>
              <a:t>wahr</a:t>
            </a:r>
            <a:r>
              <a:rPr lang="de-DE" sz="2000" dirty="0" smtClean="0"/>
              <a:t> ist, falls </a:t>
            </a:r>
            <a:r>
              <a:rPr lang="de-DE" sz="2000" dirty="0" smtClean="0">
                <a:solidFill>
                  <a:schemeClr val="tx2"/>
                </a:solidFill>
              </a:rPr>
              <a:t>x</a:t>
            </a:r>
            <a:r>
              <a:rPr lang="de-DE" sz="2000" dirty="0" smtClean="0"/>
              <a:t> größer ist als </a:t>
            </a:r>
            <a:r>
              <a:rPr lang="de-DE" sz="2000" dirty="0" smtClean="0">
                <a:solidFill>
                  <a:schemeClr val="tx2"/>
                </a:solidFill>
              </a:rPr>
              <a:t>50</a:t>
            </a:r>
          </a:p>
          <a:p>
            <a:pPr marL="457200" indent="-457200">
              <a:buFont typeface="+mj-lt"/>
              <a:buAutoNum type="alphaLcPeriod"/>
            </a:pPr>
            <a:endParaRPr lang="de-DE" sz="2000" dirty="0">
              <a:solidFill>
                <a:schemeClr val="tx2"/>
              </a:solidFill>
            </a:endParaRPr>
          </a:p>
          <a:p>
            <a:pPr marL="0" indent="0">
              <a:buNone/>
            </a:pPr>
            <a:endParaRPr lang="de-DE" sz="2000" dirty="0" smtClean="0">
              <a:solidFill>
                <a:schemeClr val="bg1">
                  <a:lumMod val="65000"/>
                </a:schemeClr>
              </a:solidFill>
            </a:endParaRPr>
          </a:p>
          <a:p>
            <a:pPr marL="0" indent="0">
              <a:buNone/>
            </a:pPr>
            <a:r>
              <a:rPr lang="de-DE" sz="2000" dirty="0" smtClean="0">
                <a:solidFill>
                  <a:schemeClr val="bg1">
                    <a:lumMod val="65000"/>
                  </a:schemeClr>
                </a:solidFill>
              </a:rPr>
              <a:t>	(Konstanten sind lediglich unveränderbare Variablen)</a:t>
            </a:r>
          </a:p>
        </p:txBody>
      </p:sp>
    </p:spTree>
    <p:extLst>
      <p:ext uri="{BB962C8B-B14F-4D97-AF65-F5344CB8AC3E}">
        <p14:creationId xmlns:p14="http://schemas.microsoft.com/office/powerpoint/2010/main" val="8213946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Es gibt drei Schleifen-Arten, die erste ist die </a:t>
            </a:r>
            <a:r>
              <a:rPr lang="de-DE" sz="2000" b="1" dirty="0" err="1" smtClean="0"/>
              <a:t>for</a:t>
            </a:r>
            <a:r>
              <a:rPr lang="de-DE" sz="2000" b="1" dirty="0" smtClean="0"/>
              <a:t>-Schleife</a:t>
            </a:r>
          </a:p>
          <a:p>
            <a:endParaRPr lang="de-DE" sz="2000" b="1" dirty="0"/>
          </a:p>
          <a:p>
            <a:endParaRPr lang="de-DE" sz="2000" b="1" dirty="0" smtClean="0"/>
          </a:p>
          <a:p>
            <a:endParaRPr lang="de-DE" sz="2000" b="1" dirty="0"/>
          </a:p>
          <a:p>
            <a:r>
              <a:rPr lang="de-DE" sz="2000" dirty="0" smtClean="0"/>
              <a:t>Die Initialisierung wird ein einziges Mal ausgeführt</a:t>
            </a:r>
            <a:br>
              <a:rPr lang="de-DE" sz="2000" dirty="0" smtClean="0"/>
            </a:br>
            <a:r>
              <a:rPr lang="de-DE" sz="2000" dirty="0" smtClean="0"/>
              <a:t>(bevor die Schleife überhaupt beginnt)</a:t>
            </a:r>
          </a:p>
          <a:p>
            <a:endParaRPr lang="de-DE" sz="2000" dirty="0" smtClean="0"/>
          </a:p>
          <a:p>
            <a:r>
              <a:rPr lang="de-DE" sz="2000" dirty="0" smtClean="0"/>
              <a:t>Die Bedingung wird jedes Mal überprüft bevor die Schleife noch einmal ausgeführt wird</a:t>
            </a:r>
          </a:p>
          <a:p>
            <a:endParaRPr lang="de-DE" sz="2000" dirty="0"/>
          </a:p>
          <a:p>
            <a:r>
              <a:rPr lang="de-DE" sz="2000" dirty="0" smtClean="0"/>
              <a:t>Die Iteration wird nach jeder Ausführung der Schleife ausgeführt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04" y="1417340"/>
            <a:ext cx="3324689" cy="828791"/>
          </a:xfrm>
          <a:prstGeom prst="rect">
            <a:avLst/>
          </a:prstGeom>
        </p:spPr>
      </p:pic>
    </p:spTree>
    <p:extLst>
      <p:ext uri="{BB962C8B-B14F-4D97-AF65-F5344CB8AC3E}">
        <p14:creationId xmlns:p14="http://schemas.microsoft.com/office/powerpoint/2010/main" val="3350148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r>
              <a:rPr lang="de-DE" dirty="0" smtClean="0">
                <a:solidFill>
                  <a:srgbClr val="831420"/>
                </a:solidFill>
              </a:rPr>
              <a:t>: Beispiele</a:t>
            </a:r>
            <a:endParaRPr lang="de-DE" dirty="0">
              <a:solidFill>
                <a:srgbClr val="831420"/>
              </a:solidFill>
            </a:endParaRP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849388"/>
            <a:ext cx="2791215" cy="790685"/>
          </a:xfrm>
          <a:prstGeom prst="rect">
            <a:avLst/>
          </a:prstGeom>
        </p:spPr>
      </p:pic>
      <p:pic>
        <p:nvPicPr>
          <p:cNvPr id="7" name="Grafik 6"/>
          <p:cNvPicPr>
            <a:picLocks noChangeAspect="1"/>
          </p:cNvPicPr>
          <p:nvPr/>
        </p:nvPicPr>
        <p:blipFill>
          <a:blip r:embed="rId4"/>
          <a:stretch>
            <a:fillRect/>
          </a:stretch>
        </p:blipFill>
        <p:spPr>
          <a:xfrm>
            <a:off x="3887142" y="3145532"/>
            <a:ext cx="2809875" cy="1447800"/>
          </a:xfrm>
          <a:prstGeom prst="rect">
            <a:avLst/>
          </a:prstGeom>
        </p:spPr>
      </p:pic>
    </p:spTree>
    <p:extLst>
      <p:ext uri="{BB962C8B-B14F-4D97-AF65-F5344CB8AC3E}">
        <p14:creationId xmlns:p14="http://schemas.microsoft.com/office/powerpoint/2010/main" val="3586001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Die anderen beiden Schleifen-Arten, sind die </a:t>
            </a:r>
            <a:r>
              <a:rPr lang="de-DE" sz="2000" b="1" dirty="0" err="1" smtClean="0"/>
              <a:t>while</a:t>
            </a:r>
            <a:r>
              <a:rPr lang="de-DE" sz="2000" b="1" dirty="0" smtClean="0"/>
              <a:t>-Schleife</a:t>
            </a:r>
            <a:r>
              <a:rPr lang="de-DE" sz="2000" dirty="0"/>
              <a:t/>
            </a:r>
            <a:br>
              <a:rPr lang="de-DE" sz="2000" dirty="0"/>
            </a:br>
            <a:r>
              <a:rPr lang="de-DE" sz="2000" dirty="0" smtClean="0"/>
              <a:t>und die </a:t>
            </a:r>
            <a:r>
              <a:rPr lang="de-DE" sz="2000" b="1" dirty="0" smtClean="0"/>
              <a:t>do-</a:t>
            </a:r>
            <a:r>
              <a:rPr lang="de-DE" sz="2000" b="1" dirty="0" err="1" smtClean="0"/>
              <a:t>while</a:t>
            </a:r>
            <a:r>
              <a:rPr lang="de-DE" sz="2000" b="1" dirty="0" smtClean="0"/>
              <a:t>-Schleife</a:t>
            </a:r>
          </a:p>
          <a:p>
            <a:endParaRPr lang="de-DE" sz="2000" b="1" dirty="0"/>
          </a:p>
          <a:p>
            <a:endParaRPr lang="de-DE" sz="2000" b="1" dirty="0" smtClean="0"/>
          </a:p>
          <a:p>
            <a:endParaRPr lang="de-DE" sz="2000" b="1" dirty="0"/>
          </a:p>
          <a:p>
            <a:r>
              <a:rPr lang="de-DE" sz="2000" dirty="0" smtClean="0"/>
              <a:t>Bei der </a:t>
            </a:r>
            <a:r>
              <a:rPr lang="de-DE" sz="2000" dirty="0" err="1" smtClean="0"/>
              <a:t>while</a:t>
            </a:r>
            <a:r>
              <a:rPr lang="de-DE" sz="2000" dirty="0" smtClean="0"/>
              <a:t>-Schleife wird die Bedingung wie bei der </a:t>
            </a:r>
            <a:r>
              <a:rPr lang="de-DE" sz="2000" dirty="0" err="1" smtClean="0"/>
              <a:t>for</a:t>
            </a:r>
            <a:r>
              <a:rPr lang="de-DE" sz="2000" dirty="0" smtClean="0"/>
              <a:t>-Schleife </a:t>
            </a:r>
            <a:r>
              <a:rPr lang="de-DE" sz="2000" u="sng" dirty="0" smtClean="0"/>
              <a:t>vor</a:t>
            </a:r>
            <a:r>
              <a:rPr lang="de-DE" sz="2000" dirty="0" smtClean="0"/>
              <a:t> jedem Ausführen getestet</a:t>
            </a:r>
          </a:p>
          <a:p>
            <a:endParaRPr lang="de-DE" sz="2000" dirty="0"/>
          </a:p>
          <a:p>
            <a:r>
              <a:rPr lang="de-DE" sz="2000" dirty="0" smtClean="0"/>
              <a:t>Bei der do-</a:t>
            </a:r>
            <a:r>
              <a:rPr lang="de-DE" sz="2000" dirty="0" err="1" smtClean="0"/>
              <a:t>while</a:t>
            </a:r>
            <a:r>
              <a:rPr lang="de-DE" sz="2000" dirty="0" smtClean="0"/>
              <a:t>-Schleife wird die </a:t>
            </a:r>
            <a:r>
              <a:rPr lang="de-DE" sz="2000" dirty="0" err="1" smtClean="0"/>
              <a:t>Bedinung</a:t>
            </a:r>
            <a:r>
              <a:rPr lang="de-DE" sz="2000" dirty="0" smtClean="0"/>
              <a:t> </a:t>
            </a:r>
            <a:r>
              <a:rPr lang="de-DE" sz="2000" u="sng" dirty="0" smtClean="0"/>
              <a:t>nach</a:t>
            </a:r>
            <a:r>
              <a:rPr lang="de-DE" sz="2000" dirty="0" smtClean="0"/>
              <a:t> dem </a:t>
            </a:r>
            <a:r>
              <a:rPr lang="de-DE" sz="2000" dirty="0" err="1" smtClean="0"/>
              <a:t>Asuführen</a:t>
            </a:r>
            <a:r>
              <a:rPr lang="de-DE" sz="2000" dirty="0" smtClean="0"/>
              <a:t> getestet</a:t>
            </a:r>
          </a:p>
          <a:p>
            <a:endParaRPr lang="de-DE" sz="2000" dirty="0"/>
          </a:p>
          <a:p>
            <a:r>
              <a:rPr lang="de-DE" sz="2000" dirty="0" smtClean="0"/>
              <a:t>Besser geeignet für komplexere Bedingungen ohne </a:t>
            </a:r>
            <a:r>
              <a:rPr lang="de-DE" sz="2000" dirty="0"/>
              <a:t>I</a:t>
            </a:r>
            <a:r>
              <a:rPr lang="de-DE" sz="2000" dirty="0" smtClean="0"/>
              <a:t>teration</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1741959"/>
            <a:ext cx="2695951" cy="771633"/>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042" y="1741376"/>
            <a:ext cx="2695951" cy="771633"/>
          </a:xfrm>
          <a:prstGeom prst="rect">
            <a:avLst/>
          </a:prstGeom>
        </p:spPr>
      </p:pic>
    </p:spTree>
    <p:extLst>
      <p:ext uri="{BB962C8B-B14F-4D97-AF65-F5344CB8AC3E}">
        <p14:creationId xmlns:p14="http://schemas.microsoft.com/office/powerpoint/2010/main" val="422190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r>
              <a:rPr lang="de-DE" dirty="0" smtClean="0">
                <a:solidFill>
                  <a:srgbClr val="831420"/>
                </a:solidFill>
              </a:rPr>
              <a:t>: Beispiele</a:t>
            </a:r>
            <a:endParaRPr lang="de-DE" dirty="0">
              <a:solidFill>
                <a:srgbClr val="831420"/>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525352"/>
            <a:ext cx="2715004" cy="1600423"/>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620" y="3721596"/>
            <a:ext cx="3829584" cy="809738"/>
          </a:xfrm>
          <a:prstGeom prst="rect">
            <a:avLst/>
          </a:prstGeom>
        </p:spPr>
      </p:pic>
    </p:spTree>
    <p:extLst>
      <p:ext uri="{BB962C8B-B14F-4D97-AF65-F5344CB8AC3E}">
        <p14:creationId xmlns:p14="http://schemas.microsoft.com/office/powerpoint/2010/main" val="39150890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Einführung</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t"/>
          <a:lstStyle/>
          <a:p>
            <a:pPr marL="0" indent="0">
              <a:buNone/>
            </a:pPr>
            <a:r>
              <a:rPr lang="de-DE" sz="2000" smtClean="0"/>
              <a:t>Wichtige Programmiersprachen - Überblick</a:t>
            </a:r>
            <a:endParaRPr lang="de-DE" sz="2000" dirty="0" smtClean="0"/>
          </a:p>
          <a:p>
            <a:pPr marL="0" indent="0">
              <a:buNone/>
            </a:pPr>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705" y="1561356"/>
            <a:ext cx="6444208" cy="3842294"/>
          </a:xfrm>
          <a:prstGeom prst="rect">
            <a:avLst/>
          </a:prstGeom>
        </p:spPr>
      </p:pic>
    </p:spTree>
    <p:extLst>
      <p:ext uri="{BB962C8B-B14F-4D97-AF65-F5344CB8AC3E}">
        <p14:creationId xmlns:p14="http://schemas.microsoft.com/office/powerpoint/2010/main" val="2095199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Manuelle Multiplikation        [3]</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In der Aufgabe wurden bereits zwei Konstanten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mit zufälligen ganzen Zahlen definiert</a:t>
            </a:r>
          </a:p>
          <a:p>
            <a:r>
              <a:rPr lang="de-DE" sz="2000" dirty="0" smtClean="0"/>
              <a:t>Außerdem wurden </a:t>
            </a:r>
            <a:r>
              <a:rPr lang="de-DE" sz="2000" dirty="0" err="1" smtClean="0">
                <a:solidFill>
                  <a:schemeClr val="tx2"/>
                </a:solidFill>
              </a:rPr>
              <a:t>produktA</a:t>
            </a:r>
            <a:r>
              <a:rPr lang="de-DE" sz="2000" dirty="0" smtClean="0"/>
              <a:t>, </a:t>
            </a:r>
            <a:r>
              <a:rPr lang="de-DE" sz="2000" dirty="0" err="1" smtClean="0">
                <a:solidFill>
                  <a:schemeClr val="tx2"/>
                </a:solidFill>
              </a:rPr>
              <a:t>produktB</a:t>
            </a:r>
            <a:r>
              <a:rPr lang="de-DE" sz="2000" dirty="0" smtClean="0"/>
              <a:t> und </a:t>
            </a:r>
            <a:r>
              <a:rPr lang="de-DE" sz="2000" dirty="0" err="1" smtClean="0">
                <a:solidFill>
                  <a:schemeClr val="tx2"/>
                </a:solidFill>
              </a:rPr>
              <a:t>produktC</a:t>
            </a:r>
            <a:r>
              <a:rPr lang="de-DE" sz="2000" dirty="0" smtClean="0"/>
              <a:t> definiert</a:t>
            </a:r>
          </a:p>
          <a:p>
            <a:endParaRPr lang="de-DE" sz="2000" dirty="0"/>
          </a:p>
          <a:p>
            <a:r>
              <a:rPr lang="de-DE" sz="2000" dirty="0" smtClean="0"/>
              <a:t>Eure Aufgabe ist es eine Multiplikation von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zu programmieren,</a:t>
            </a:r>
            <a:br>
              <a:rPr lang="de-DE" sz="2000" dirty="0" smtClean="0"/>
            </a:br>
            <a:r>
              <a:rPr lang="de-DE" sz="2000" dirty="0" smtClean="0"/>
              <a:t>ohne * direkt zu benutzen!</a:t>
            </a:r>
          </a:p>
          <a:p>
            <a:endParaRPr lang="de-DE" sz="2000" dirty="0"/>
          </a:p>
          <a:p>
            <a:pPr marL="457200" indent="-457200">
              <a:buFont typeface="+mj-lt"/>
              <a:buAutoNum type="alphaLcPeriod"/>
            </a:pPr>
            <a:r>
              <a:rPr lang="de-DE" sz="2000" dirty="0" smtClean="0"/>
              <a:t>Benutzt eine </a:t>
            </a:r>
            <a:r>
              <a:rPr lang="de-DE" sz="2000" u="sng" dirty="0" err="1" smtClean="0"/>
              <a:t>for</a:t>
            </a:r>
            <a:r>
              <a:rPr lang="de-DE" sz="2000" u="sng" dirty="0" smtClean="0"/>
              <a:t>-Schleife</a:t>
            </a:r>
            <a:r>
              <a:rPr lang="de-DE" sz="2000" dirty="0" smtClean="0"/>
              <a:t> und speichert das Ergebnis in </a:t>
            </a:r>
            <a:r>
              <a:rPr lang="de-DE" sz="2000" dirty="0" err="1" smtClean="0">
                <a:solidFill>
                  <a:schemeClr val="tx2"/>
                </a:solidFill>
              </a:rPr>
              <a:t>produktA</a:t>
            </a:r>
            <a:endParaRPr lang="de-DE" sz="2000" dirty="0" smtClean="0">
              <a:solidFill>
                <a:schemeClr val="tx2"/>
              </a:solidFill>
            </a:endParaRPr>
          </a:p>
          <a:p>
            <a:pPr marL="457200" indent="-457200">
              <a:buFont typeface="+mj-lt"/>
              <a:buAutoNum type="alphaLcPeriod"/>
            </a:pPr>
            <a:r>
              <a:rPr lang="de-DE" sz="2000" dirty="0"/>
              <a:t>Benutzt eine </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produktB</a:t>
            </a:r>
            <a:endParaRPr lang="de-DE" sz="2000" dirty="0">
              <a:solidFill>
                <a:schemeClr val="tx2"/>
              </a:solidFill>
            </a:endParaRPr>
          </a:p>
          <a:p>
            <a:pPr marL="457200" indent="-457200">
              <a:buFont typeface="+mj-lt"/>
              <a:buAutoNum type="alphaLcPeriod"/>
            </a:pPr>
            <a:r>
              <a:rPr lang="de-DE" sz="2000" dirty="0"/>
              <a:t>Benutzt eine </a:t>
            </a:r>
            <a:r>
              <a:rPr lang="de-DE" sz="2000" u="sng" dirty="0" smtClean="0"/>
              <a:t>do-</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produktC</a:t>
            </a:r>
            <a:endParaRPr lang="de-DE" sz="2000" dirty="0">
              <a:solidFill>
                <a:schemeClr val="tx2"/>
              </a:solidFill>
            </a:endParaRP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1211471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t>Objektorientierung:</a:t>
            </a:r>
          </a:p>
          <a:p>
            <a:pPr marL="0" indent="0">
              <a:buNone/>
            </a:pPr>
            <a:r>
              <a:rPr lang="de-DE" sz="2000" dirty="0" smtClean="0">
                <a:solidFill>
                  <a:schemeClr val="bg1">
                    <a:lumMod val="75000"/>
                  </a:schemeClr>
                </a:solidFill>
              </a:rPr>
              <a:t>    </a:t>
            </a:r>
            <a:r>
              <a:rPr lang="de-DE" sz="2000" b="1" dirty="0" smtClean="0"/>
              <a:t>Klassen und Objekte</a:t>
            </a:r>
            <a:endParaRPr lang="de-DE" sz="2000" b="1" dirty="0"/>
          </a:p>
          <a:p>
            <a:pPr marL="0" indent="0">
              <a:buNone/>
            </a:pPr>
            <a:r>
              <a:rPr lang="de-DE" sz="2000" dirty="0" smtClean="0">
                <a:solidFill>
                  <a:schemeClr val="bg1">
                    <a:lumMod val="75000"/>
                  </a:schemeClr>
                </a:solidFill>
              </a:rPr>
              <a:t>    </a:t>
            </a:r>
            <a:r>
              <a:rPr lang="de-DE" sz="2000" b="1" dirty="0" smtClean="0"/>
              <a:t>Attribute und Methoden</a:t>
            </a:r>
            <a:endParaRPr lang="de-DE" sz="2000" b="1" dirty="0"/>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0576003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Klassen</a:t>
            </a:r>
            <a:r>
              <a:rPr lang="de-DE" sz="2000" dirty="0" smtClean="0"/>
              <a:t> sind wie </a:t>
            </a:r>
            <a:r>
              <a:rPr lang="de-DE" sz="2000" b="1" dirty="0" smtClean="0"/>
              <a:t>Baupläne </a:t>
            </a:r>
            <a:r>
              <a:rPr lang="de-DE" sz="2000" dirty="0" smtClean="0"/>
              <a:t>für </a:t>
            </a:r>
            <a:r>
              <a:rPr lang="de-DE" sz="2000" u="sng" dirty="0" smtClean="0"/>
              <a:t>Objekte</a:t>
            </a:r>
          </a:p>
          <a:p>
            <a:endParaRPr lang="de-DE" sz="2000" b="1" u="sng" dirty="0"/>
          </a:p>
          <a:p>
            <a:r>
              <a:rPr lang="de-DE" sz="2000" dirty="0" smtClean="0"/>
              <a:t>Klassen verfügen über Eigenschaften und Aktionen</a:t>
            </a:r>
          </a:p>
          <a:p>
            <a:pPr lvl="1"/>
            <a:r>
              <a:rPr lang="de-DE" sz="1600" dirty="0" smtClean="0"/>
              <a:t>Alle Objekte der Klasse haben diese Eigenschaften und können diese Aktionen durchführen</a:t>
            </a:r>
          </a:p>
          <a:p>
            <a:endParaRPr lang="de-DE" sz="2000" dirty="0" smtClean="0"/>
          </a:p>
          <a:p>
            <a:r>
              <a:rPr lang="de-DE" sz="2000" dirty="0" smtClean="0"/>
              <a:t>Eine Klasse ist wie ein neuer Datentyp für Variablen</a:t>
            </a:r>
          </a:p>
          <a:p>
            <a:pPr lvl="1"/>
            <a:r>
              <a:rPr lang="de-DE" sz="1600" dirty="0" smtClean="0"/>
              <a:t>Variablen mit einer Klasse als Datentyp sind Objekte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623" y="3973622"/>
            <a:ext cx="2705478" cy="466790"/>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539" y="3573516"/>
            <a:ext cx="3277057" cy="1267002"/>
          </a:xfrm>
          <a:prstGeom prst="rect">
            <a:avLst/>
          </a:prstGeom>
        </p:spPr>
      </p:pic>
    </p:spTree>
    <p:extLst>
      <p:ext uri="{BB962C8B-B14F-4D97-AF65-F5344CB8AC3E}">
        <p14:creationId xmlns:p14="http://schemas.microsoft.com/office/powerpoint/2010/main" val="7529787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Vergleich von Definitionen: Variablen und Objekte</a:t>
            </a:r>
            <a:endParaRPr lang="de-DE" sz="2000"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498722"/>
            <a:ext cx="2734057" cy="933580"/>
          </a:xfrm>
          <a:prstGeom prst="rect">
            <a:avLst/>
          </a:prstGeom>
        </p:spPr>
      </p:pic>
    </p:spTree>
    <p:extLst>
      <p:ext uri="{BB962C8B-B14F-4D97-AF65-F5344CB8AC3E}">
        <p14:creationId xmlns:p14="http://schemas.microsoft.com/office/powerpoint/2010/main" val="4182067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u="sng" dirty="0" smtClean="0"/>
          </a:p>
          <a:p>
            <a:r>
              <a:rPr lang="de-DE" sz="2000" u="sng" dirty="0" smtClean="0"/>
              <a:t>Attribute</a:t>
            </a:r>
            <a:r>
              <a:rPr lang="de-DE" sz="2000" dirty="0" smtClean="0"/>
              <a:t> sind die Eigenschaften die jedes Objekt der Klasse hat</a:t>
            </a:r>
          </a:p>
          <a:p>
            <a:endParaRPr lang="de-DE" sz="2000" u="sng" dirty="0" smtClean="0"/>
          </a:p>
          <a:p>
            <a:r>
              <a:rPr lang="de-DE" sz="2000" u="sng" dirty="0" smtClean="0"/>
              <a:t>Methoden </a:t>
            </a:r>
            <a:r>
              <a:rPr lang="de-DE" sz="2000" dirty="0" smtClean="0"/>
              <a:t>sind die Aktionen die jedes Objekt ausführen kann</a:t>
            </a:r>
            <a:endParaRPr lang="de-DE" sz="2000" u="sng" dirty="0" smtClean="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455" y="3217540"/>
            <a:ext cx="3277057" cy="1267002"/>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9455" y="3217540"/>
            <a:ext cx="3277057" cy="1267002"/>
          </a:xfrm>
          <a:prstGeom prst="rect">
            <a:avLst/>
          </a:prstGeom>
        </p:spPr>
      </p:pic>
    </p:spTree>
    <p:extLst>
      <p:ext uri="{BB962C8B-B14F-4D97-AF65-F5344CB8AC3E}">
        <p14:creationId xmlns:p14="http://schemas.microsoft.com/office/powerpoint/2010/main" val="3135248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Attribute und Methoden können durch</a:t>
            </a:r>
            <a:br>
              <a:rPr lang="de-DE" sz="2000" dirty="0" smtClean="0"/>
            </a:br>
            <a:r>
              <a:rPr lang="de-DE" sz="2000" dirty="0" smtClean="0"/>
              <a:t>einen Punkt nach dem Namen des</a:t>
            </a:r>
            <a:br>
              <a:rPr lang="de-DE" sz="2000" dirty="0" smtClean="0"/>
            </a:br>
            <a:r>
              <a:rPr lang="de-DE" sz="2000" dirty="0" smtClean="0"/>
              <a:t>Objektes aufgerufen werden</a:t>
            </a:r>
          </a:p>
          <a:p>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407" y="877280"/>
            <a:ext cx="3277057" cy="1267002"/>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5560" y="2355159"/>
            <a:ext cx="3924848" cy="943107"/>
          </a:xfrm>
          <a:prstGeom prst="rect">
            <a:avLst/>
          </a:prstGeom>
        </p:spPr>
      </p:pic>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4137146"/>
            <a:ext cx="3210373" cy="781159"/>
          </a:xfrm>
          <a:prstGeom prst="rect">
            <a:avLst/>
          </a:prstGeom>
        </p:spPr>
      </p:pic>
      <p:sp>
        <p:nvSpPr>
          <p:cNvPr id="7" name="Pfeil nach unten 6"/>
          <p:cNvSpPr/>
          <p:nvPr/>
        </p:nvSpPr>
        <p:spPr bwMode="auto">
          <a:xfrm>
            <a:off x="4185668" y="332555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Tree>
    <p:extLst>
      <p:ext uri="{BB962C8B-B14F-4D97-AF65-F5344CB8AC3E}">
        <p14:creationId xmlns:p14="http://schemas.microsoft.com/office/powerpoint/2010/main" val="19859727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Welche Ausgaben erzeugen diese</a:t>
            </a:r>
            <a:br>
              <a:rPr lang="de-DE" sz="2000" dirty="0" smtClean="0"/>
            </a:br>
            <a:r>
              <a:rPr lang="de-DE" sz="2000" dirty="0" smtClean="0"/>
              <a:t>Programme?</a:t>
            </a:r>
          </a:p>
          <a:p>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407" y="877280"/>
            <a:ext cx="3277057" cy="1267002"/>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904" y="3740509"/>
            <a:ext cx="3067478" cy="1095528"/>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040" y="3973904"/>
            <a:ext cx="3210373" cy="628738"/>
          </a:xfrm>
          <a:prstGeom prst="rect">
            <a:avLst/>
          </a:prstGeom>
        </p:spPr>
      </p:pic>
      <p:pic>
        <p:nvPicPr>
          <p:cNvPr id="10" name="Grafik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904" y="2408221"/>
            <a:ext cx="3105583" cy="1114581"/>
          </a:xfrm>
          <a:prstGeom prst="rect">
            <a:avLst/>
          </a:prstGeom>
        </p:spPr>
      </p:pic>
      <p:pic>
        <p:nvPicPr>
          <p:cNvPr id="11" name="Grafik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32412" y="2636852"/>
            <a:ext cx="3219899" cy="657317"/>
          </a:xfrm>
          <a:prstGeom prst="rect">
            <a:avLst/>
          </a:prstGeom>
        </p:spPr>
      </p:pic>
      <p:sp>
        <p:nvSpPr>
          <p:cNvPr id="12" name="Pfeil nach unten 11"/>
          <p:cNvSpPr/>
          <p:nvPr/>
        </p:nvSpPr>
        <p:spPr bwMode="auto">
          <a:xfrm rot="16200000">
            <a:off x="3918902" y="265408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
        <p:nvSpPr>
          <p:cNvPr id="13" name="Pfeil nach unten 12"/>
          <p:cNvSpPr/>
          <p:nvPr/>
        </p:nvSpPr>
        <p:spPr bwMode="auto">
          <a:xfrm rot="16200000">
            <a:off x="3918902" y="3976845"/>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Tree>
    <p:extLst>
      <p:ext uri="{BB962C8B-B14F-4D97-AF65-F5344CB8AC3E}">
        <p14:creationId xmlns:p14="http://schemas.microsoft.com/office/powerpoint/2010/main" val="25753416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b="1" dirty="0"/>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7739479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Eine Namenskonvention gibt vor wie man Klassen, Variablen, Konstanten, etc. benennen soll</a:t>
            </a:r>
          </a:p>
          <a:p>
            <a:endParaRPr lang="de-DE" sz="2000" dirty="0" smtClean="0"/>
          </a:p>
          <a:p>
            <a:r>
              <a:rPr lang="de-DE" sz="2000" dirty="0" smtClean="0"/>
              <a:t>Auch wenn es keine Fehler erzeugt ist es wichtig Namen gut zu wählen!</a:t>
            </a:r>
          </a:p>
          <a:p>
            <a:endParaRPr lang="de-DE" sz="2000" dirty="0"/>
          </a:p>
          <a:p>
            <a:r>
              <a:rPr lang="de-DE" sz="2000" b="1" dirty="0" smtClean="0"/>
              <a:t>Code wird deutlich häufiger gelesen als geschrieben</a:t>
            </a:r>
          </a:p>
          <a:p>
            <a:endParaRPr lang="de-DE" sz="2000" dirty="0" smtClean="0"/>
          </a:p>
        </p:txBody>
      </p:sp>
    </p:spTree>
    <p:extLst>
      <p:ext uri="{BB962C8B-B14F-4D97-AF65-F5344CB8AC3E}">
        <p14:creationId xmlns:p14="http://schemas.microsoft.com/office/powerpoint/2010/main" val="36762491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 In Java</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r>
              <a:rPr lang="de-DE" sz="2000" u="sng" dirty="0" smtClean="0"/>
              <a:t>		</a:t>
            </a:r>
            <a:r>
              <a:rPr lang="de-DE" sz="2000" b="1" u="sng" dirty="0" smtClean="0"/>
              <a:t>Konvention</a:t>
            </a:r>
            <a:r>
              <a:rPr lang="de-DE" sz="2000" u="sng" dirty="0" smtClean="0"/>
              <a:t>				</a:t>
            </a:r>
            <a:r>
              <a:rPr lang="de-DE" sz="2000" b="1" u="sng" dirty="0" smtClean="0"/>
              <a:t>Beispiele</a:t>
            </a:r>
            <a:r>
              <a:rPr lang="de-DE" sz="1800" b="1" u="sng" dirty="0" smtClean="0"/>
              <a:t>	</a:t>
            </a:r>
          </a:p>
          <a:p>
            <a:pPr marL="0" indent="0">
              <a:buNone/>
            </a:pPr>
            <a:r>
              <a:rPr lang="de-DE" sz="1800" i="1" dirty="0" smtClean="0"/>
              <a:t>Klassen</a:t>
            </a:r>
            <a:r>
              <a:rPr lang="de-DE" sz="1800" dirty="0" smtClean="0"/>
              <a:t>		Startet mit großem Buchstaben,		</a:t>
            </a:r>
            <a:r>
              <a:rPr lang="de-DE" sz="1800" dirty="0" smtClean="0">
                <a:solidFill>
                  <a:schemeClr val="tx2"/>
                </a:solidFill>
              </a:rPr>
              <a:t>Planet</a:t>
            </a:r>
            <a:r>
              <a:rPr lang="de-DE" sz="1800" dirty="0" smtClean="0"/>
              <a:t>,</a:t>
            </a:r>
            <a:br>
              <a:rPr lang="de-DE" sz="1800" dirty="0" smtClean="0"/>
            </a:br>
            <a:r>
              <a:rPr lang="de-DE" sz="1800" dirty="0" smtClean="0"/>
              <a:t>		Jedes neue Wort beginnt mit			</a:t>
            </a:r>
            <a:r>
              <a:rPr lang="de-DE" sz="1800" dirty="0">
                <a:solidFill>
                  <a:schemeClr val="tx2"/>
                </a:solidFill>
              </a:rPr>
              <a:t>Car</a:t>
            </a:r>
            <a:r>
              <a:rPr lang="de-DE" sz="1800" dirty="0"/>
              <a:t>, </a:t>
            </a:r>
            <a:r>
              <a:rPr lang="de-DE" sz="1800" dirty="0" err="1" smtClean="0">
                <a:solidFill>
                  <a:schemeClr val="tx2"/>
                </a:solidFill>
              </a:rPr>
              <a:t>CarFactory</a:t>
            </a:r>
            <a:r>
              <a:rPr lang="de-DE" sz="1800" dirty="0" smtClean="0"/>
              <a:t>,</a:t>
            </a:r>
            <a:br>
              <a:rPr lang="de-DE" sz="1800" dirty="0" smtClean="0"/>
            </a:br>
            <a:r>
              <a:rPr lang="de-DE" sz="1800" dirty="0" smtClean="0"/>
              <a:t>		einem großen Buchstaben		</a:t>
            </a:r>
            <a:r>
              <a:rPr lang="de-DE" sz="1800" dirty="0"/>
              <a:t>	</a:t>
            </a:r>
            <a:r>
              <a:rPr lang="de-DE" sz="1800" dirty="0" smtClean="0">
                <a:solidFill>
                  <a:schemeClr val="tx2"/>
                </a:solidFill>
              </a:rPr>
              <a:t>Pants</a:t>
            </a:r>
            <a:endParaRPr lang="de-DE" sz="1800" i="1" dirty="0" smtClean="0">
              <a:solidFill>
                <a:schemeClr val="tx2"/>
              </a:solidFill>
            </a:endParaRPr>
          </a:p>
          <a:p>
            <a:pPr marL="0" indent="0">
              <a:buNone/>
            </a:pPr>
            <a:r>
              <a:rPr lang="de-DE" sz="1800" u="sng" dirty="0" smtClean="0"/>
              <a:t>									</a:t>
            </a:r>
            <a:endParaRPr lang="de-DE" sz="1800" u="sng" dirty="0"/>
          </a:p>
          <a:p>
            <a:pPr marL="0" indent="0">
              <a:buNone/>
            </a:pPr>
            <a:r>
              <a:rPr lang="de-DE" sz="1800" i="1" dirty="0" smtClean="0"/>
              <a:t>Variablen,</a:t>
            </a:r>
            <a:r>
              <a:rPr lang="de-DE" sz="1800" dirty="0" smtClean="0"/>
              <a:t>	Starten mit kleinem Buchstaben,		</a:t>
            </a:r>
            <a:r>
              <a:rPr lang="de-DE" sz="1800" dirty="0" err="1" smtClean="0">
                <a:solidFill>
                  <a:schemeClr val="tx2"/>
                </a:solidFill>
              </a:rPr>
              <a:t>earth</a:t>
            </a:r>
            <a:r>
              <a:rPr lang="de-DE" sz="1800" dirty="0" smtClean="0"/>
              <a:t>, </a:t>
            </a:r>
            <a:r>
              <a:rPr lang="de-DE" sz="1800" dirty="0" err="1" smtClean="0">
                <a:solidFill>
                  <a:schemeClr val="tx2"/>
                </a:solidFill>
              </a:rPr>
              <a:t>mars</a:t>
            </a:r>
            <a:r>
              <a:rPr lang="de-DE" sz="1800" dirty="0" smtClean="0"/>
              <a:t>,</a:t>
            </a:r>
            <a:br>
              <a:rPr lang="de-DE" sz="1800" dirty="0" smtClean="0"/>
            </a:br>
            <a:r>
              <a:rPr lang="de-DE" sz="1800" i="1" dirty="0" smtClean="0"/>
              <a:t>Attribute,</a:t>
            </a:r>
            <a:r>
              <a:rPr lang="de-DE" sz="1800" dirty="0" smtClean="0"/>
              <a:t>							</a:t>
            </a:r>
            <a:r>
              <a:rPr lang="de-DE" sz="1800" dirty="0" err="1" smtClean="0">
                <a:solidFill>
                  <a:schemeClr val="tx2"/>
                </a:solidFill>
              </a:rPr>
              <a:t>blackJeans</a:t>
            </a:r>
            <a:r>
              <a:rPr lang="de-DE" sz="1800" dirty="0" smtClean="0"/>
              <a:t>,</a:t>
            </a:r>
            <a:br>
              <a:rPr lang="de-DE" sz="1800" dirty="0" smtClean="0"/>
            </a:br>
            <a:r>
              <a:rPr lang="de-DE" sz="1800" dirty="0" smtClean="0"/>
              <a:t>		Jedes neue Wort beginnt mit</a:t>
            </a:r>
            <a:br>
              <a:rPr lang="de-DE" sz="1800" dirty="0" smtClean="0"/>
            </a:br>
            <a:r>
              <a:rPr lang="de-DE" sz="1800" i="1" dirty="0" smtClean="0"/>
              <a:t>Methoden</a:t>
            </a:r>
            <a:r>
              <a:rPr lang="de-DE" sz="1800" dirty="0" smtClean="0"/>
              <a:t>	einem großen Buchstaben			</a:t>
            </a:r>
            <a:r>
              <a:rPr lang="de-DE" sz="1800" dirty="0" err="1" smtClean="0">
                <a:solidFill>
                  <a:schemeClr val="tx2"/>
                </a:solidFill>
              </a:rPr>
              <a:t>println</a:t>
            </a:r>
            <a:r>
              <a:rPr lang="de-DE" sz="1800" dirty="0" smtClean="0">
                <a:solidFill>
                  <a:schemeClr val="tx2"/>
                </a:solidFill>
              </a:rPr>
              <a:t>()</a:t>
            </a:r>
            <a:r>
              <a:rPr lang="de-DE" sz="1800" dirty="0" smtClean="0"/>
              <a:t>, </a:t>
            </a:r>
            <a:r>
              <a:rPr lang="de-DE" sz="1800" dirty="0" err="1" smtClean="0">
                <a:solidFill>
                  <a:schemeClr val="tx2"/>
                </a:solidFill>
              </a:rPr>
              <a:t>buildCar</a:t>
            </a:r>
            <a:r>
              <a:rPr lang="de-DE" sz="1800" dirty="0" smtClean="0">
                <a:solidFill>
                  <a:schemeClr val="tx2"/>
                </a:solidFill>
              </a:rPr>
              <a:t>()</a:t>
            </a:r>
          </a:p>
          <a:p>
            <a:pPr marL="0" indent="0">
              <a:buNone/>
            </a:pPr>
            <a:r>
              <a:rPr lang="de-DE" sz="1800" u="sng" dirty="0"/>
              <a:t>	</a:t>
            </a:r>
            <a:r>
              <a:rPr lang="de-DE" sz="1800" u="sng" dirty="0" smtClean="0"/>
              <a:t>								</a:t>
            </a:r>
            <a:endParaRPr lang="de-DE" sz="1800" u="sng" dirty="0"/>
          </a:p>
          <a:p>
            <a:pPr marL="0" indent="0">
              <a:buNone/>
            </a:pPr>
            <a:r>
              <a:rPr lang="de-DE" sz="1800" i="1" dirty="0" smtClean="0"/>
              <a:t>Konstanten</a:t>
            </a:r>
            <a:r>
              <a:rPr lang="de-DE" sz="1800" dirty="0" smtClean="0"/>
              <a:t>	Bestehen komplett aus großen</a:t>
            </a:r>
            <a:r>
              <a:rPr lang="de-DE" sz="1800" dirty="0"/>
              <a:t> </a:t>
            </a:r>
            <a:r>
              <a:rPr lang="de-DE" sz="1800" dirty="0" smtClean="0"/>
              <a:t>Buchstaben,	</a:t>
            </a:r>
            <a:r>
              <a:rPr lang="de-DE" sz="1800" dirty="0" smtClean="0">
                <a:solidFill>
                  <a:schemeClr val="tx2"/>
                </a:solidFill>
              </a:rPr>
              <a:t>GRAVITY</a:t>
            </a:r>
            <a:r>
              <a:rPr lang="de-DE" sz="1800" dirty="0" smtClean="0"/>
              <a:t>,</a:t>
            </a:r>
            <a:br>
              <a:rPr lang="de-DE" sz="1800" dirty="0" smtClean="0"/>
            </a:br>
            <a:r>
              <a:rPr lang="de-DE" sz="1800" dirty="0" smtClean="0"/>
              <a:t>		Zwei Worte werden mit Unterstrich</a:t>
            </a:r>
            <a:r>
              <a:rPr lang="de-DE" sz="1800" dirty="0"/>
              <a:t> </a:t>
            </a:r>
            <a:r>
              <a:rPr lang="de-DE" sz="1800" dirty="0" smtClean="0"/>
              <a:t>getrennt</a:t>
            </a:r>
            <a:r>
              <a:rPr lang="de-DE" sz="1800" dirty="0"/>
              <a:t>	</a:t>
            </a:r>
            <a:r>
              <a:rPr lang="de-DE" sz="1800" dirty="0" smtClean="0">
                <a:solidFill>
                  <a:schemeClr val="tx2"/>
                </a:solidFill>
              </a:rPr>
              <a:t>SPEED_OF_LIGHT</a:t>
            </a:r>
          </a:p>
          <a:p>
            <a:pPr marL="0" indent="0">
              <a:buNone/>
            </a:pPr>
            <a:r>
              <a:rPr lang="de-DE" sz="1800" u="sng" dirty="0" smtClean="0"/>
              <a:t>									</a:t>
            </a:r>
          </a:p>
        </p:txBody>
      </p:sp>
    </p:spTree>
    <p:extLst>
      <p:ext uri="{BB962C8B-B14F-4D97-AF65-F5344CB8AC3E}">
        <p14:creationId xmlns:p14="http://schemas.microsoft.com/office/powerpoint/2010/main" val="13675770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t>Was ist ein Programm</a:t>
            </a:r>
            <a:r>
              <a:rPr lang="de-DE" sz="2000" dirty="0"/>
              <a:t>?</a:t>
            </a:r>
          </a:p>
          <a:p>
            <a:pPr marL="0" indent="0">
              <a:buNone/>
            </a:pPr>
            <a:r>
              <a:rPr lang="de-DE" sz="2000" smtClean="0"/>
              <a:t>Syntax und Semantik</a:t>
            </a:r>
            <a:endParaRPr lang="de-DE" sz="2000" dirty="0"/>
          </a:p>
          <a:p>
            <a:pPr marL="0" indent="0">
              <a:buNone/>
            </a:pPr>
            <a:r>
              <a:rPr lang="de-DE" sz="2000" smtClean="0"/>
              <a:t>Ein erstes Programm</a:t>
            </a:r>
            <a:endParaRPr lang="de-DE" sz="2000" dirty="0"/>
          </a:p>
          <a:p>
            <a:pPr marL="0" indent="0">
              <a:buNone/>
            </a:pPr>
            <a:r>
              <a:rPr lang="de-DE" sz="2000" smtClean="0"/>
              <a:t>Primitive Datentypen und Variablen</a:t>
            </a:r>
            <a:endParaRPr lang="de-DE" sz="2000" dirty="0"/>
          </a:p>
          <a:p>
            <a:pPr marL="0" indent="0">
              <a:buNone/>
            </a:pPr>
            <a:r>
              <a:rPr lang="de-DE" sz="2000" err="1" smtClean="0"/>
              <a:t>Abfragen</a:t>
            </a:r>
            <a:r>
              <a:rPr lang="de-DE" sz="2000" smtClean="0"/>
              <a:t>, Schleifen</a:t>
            </a:r>
            <a:endParaRPr lang="de-DE" sz="2000" dirty="0"/>
          </a:p>
          <a:p>
            <a:pPr marL="0" indent="0">
              <a:buNone/>
            </a:pPr>
            <a:r>
              <a:rPr lang="de-DE" sz="2000" i="1" dirty="0"/>
              <a:t>Objektorientierung:</a:t>
            </a:r>
          </a:p>
          <a:p>
            <a:pPr marL="0" indent="0">
              <a:buNone/>
            </a:pPr>
            <a:r>
              <a:rPr lang="de-DE" sz="2000" smtClean="0"/>
              <a:t>    Klassen und Objekte</a:t>
            </a:r>
            <a:endParaRPr lang="de-DE" sz="2000" dirty="0"/>
          </a:p>
          <a:p>
            <a:pPr marL="0" indent="0">
              <a:buNone/>
            </a:pPr>
            <a:r>
              <a:rPr lang="de-DE" sz="2000" smtClean="0"/>
              <a:t>    Attribute und Methoden</a:t>
            </a:r>
            <a:endParaRPr lang="de-DE" sz="2000" dirty="0"/>
          </a:p>
          <a:p>
            <a:pPr marL="0" indent="0">
              <a:buNone/>
            </a:pPr>
            <a:r>
              <a:rPr lang="de-DE" sz="2000" dirty="0"/>
              <a:t>Namenskonvention</a:t>
            </a:r>
          </a:p>
          <a:p>
            <a:pPr marL="0" indent="0">
              <a:buNone/>
            </a:pPr>
            <a:r>
              <a:rPr lang="de-DE" sz="2000" smtClean="0"/>
              <a:t>Strings und Arrays</a:t>
            </a:r>
            <a:endParaRPr lang="de-DE" sz="2000" dirty="0"/>
          </a:p>
        </p:txBody>
      </p:sp>
    </p:spTree>
    <p:extLst>
      <p:ext uri="{BB962C8B-B14F-4D97-AF65-F5344CB8AC3E}">
        <p14:creationId xmlns:p14="http://schemas.microsoft.com/office/powerpoint/2010/main" val="3433740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t>
            </a:r>
            <a:r>
              <a:rPr lang="de-DE" dirty="0" smtClean="0">
                <a:solidFill>
                  <a:srgbClr val="831420"/>
                </a:solidFill>
              </a:rPr>
              <a:t>[4]</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p:txBody>
      </p:sp>
    </p:spTree>
    <p:extLst>
      <p:ext uri="{BB962C8B-B14F-4D97-AF65-F5344CB8AC3E}">
        <p14:creationId xmlns:p14="http://schemas.microsoft.com/office/powerpoint/2010/main" val="36852851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b="1" dirty="0" smtClean="0"/>
              <a:t>Strings und Arrays</a:t>
            </a:r>
            <a:endParaRPr lang="de-DE" sz="2000" b="1" dirty="0"/>
          </a:p>
        </p:txBody>
      </p:sp>
    </p:spTree>
    <p:extLst>
      <p:ext uri="{BB962C8B-B14F-4D97-AF65-F5344CB8AC3E}">
        <p14:creationId xmlns:p14="http://schemas.microsoft.com/office/powerpoint/2010/main" val="3943623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 </a:t>
            </a:r>
            <a:r>
              <a:rPr lang="de-DE" sz="2000" dirty="0" smtClean="0">
                <a:solidFill>
                  <a:schemeClr val="tx2"/>
                </a:solidFill>
              </a:rPr>
              <a:t>String</a:t>
            </a:r>
            <a:r>
              <a:rPr lang="de-DE" sz="2000" dirty="0" smtClean="0"/>
              <a:t>s sind eine Aneinanderreihung von einzelnen Zeichen (</a:t>
            </a:r>
            <a:r>
              <a:rPr lang="de-DE" sz="2000" dirty="0" err="1" smtClean="0">
                <a:solidFill>
                  <a:schemeClr val="tx2"/>
                </a:solidFill>
              </a:rPr>
              <a:t>char</a:t>
            </a:r>
            <a:r>
              <a:rPr lang="de-DE" sz="2000" dirty="0" err="1" smtClean="0"/>
              <a:t>s</a:t>
            </a:r>
            <a:r>
              <a:rPr lang="de-DE" sz="2000" dirty="0" smtClean="0"/>
              <a:t>)</a:t>
            </a:r>
          </a:p>
          <a:p>
            <a:endParaRPr lang="de-DE" sz="2000" dirty="0"/>
          </a:p>
          <a:p>
            <a:r>
              <a:rPr lang="de-DE" sz="2000" dirty="0" smtClean="0"/>
              <a:t> Eine Reihe von Zeichen wäre zum Beispiel:</a:t>
            </a:r>
            <a:r>
              <a:rPr lang="de-DE" sz="2000" dirty="0"/>
              <a:t/>
            </a:r>
            <a:br>
              <a:rPr lang="de-DE" sz="2000" dirty="0"/>
            </a:br>
            <a:r>
              <a:rPr lang="de-DE" sz="2000" dirty="0" smtClean="0"/>
              <a:t> ‘</a:t>
            </a:r>
            <a:r>
              <a:rPr lang="de-DE" sz="2000" dirty="0" smtClean="0">
                <a:solidFill>
                  <a:schemeClr val="accent3">
                    <a:lumMod val="50000"/>
                  </a:schemeClr>
                </a:solidFill>
              </a:rPr>
              <a:t>H</a:t>
            </a:r>
            <a:r>
              <a:rPr lang="de-DE" sz="2000" dirty="0" smtClean="0"/>
              <a:t>‘, </a:t>
            </a:r>
            <a:r>
              <a:rPr lang="de-DE" sz="2000" dirty="0"/>
              <a:t>‘</a:t>
            </a:r>
            <a:r>
              <a:rPr lang="de-DE" sz="2000" dirty="0" smtClean="0">
                <a:solidFill>
                  <a:schemeClr val="accent3">
                    <a:lumMod val="50000"/>
                  </a:schemeClr>
                </a:solidFill>
              </a:rPr>
              <a:t>a</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o</a:t>
            </a:r>
            <a:r>
              <a:rPr lang="de-DE" sz="2000" dirty="0" smtClean="0"/>
              <a:t>‘, ‘ ‘, ‘</a:t>
            </a:r>
            <a:r>
              <a:rPr lang="de-DE" sz="2000" dirty="0">
                <a:solidFill>
                  <a:schemeClr val="accent3">
                    <a:lumMod val="50000"/>
                  </a:schemeClr>
                </a:solidFill>
              </a:rPr>
              <a:t>W</a:t>
            </a:r>
            <a:r>
              <a:rPr lang="de-DE" sz="2000" dirty="0" smtClean="0"/>
              <a:t>‘, ‘</a:t>
            </a:r>
            <a:r>
              <a:rPr lang="de-DE" sz="2000" dirty="0" smtClean="0">
                <a:solidFill>
                  <a:schemeClr val="accent3">
                    <a:lumMod val="50000"/>
                  </a:schemeClr>
                </a:solidFill>
              </a:rPr>
              <a:t>e</a:t>
            </a:r>
            <a:r>
              <a:rPr lang="de-DE" sz="2000" dirty="0" smtClean="0"/>
              <a:t>‘, ‘</a:t>
            </a:r>
            <a:r>
              <a:rPr lang="de-DE" sz="2000" dirty="0" smtClean="0">
                <a:solidFill>
                  <a:schemeClr val="accent3">
                    <a:lumMod val="50000"/>
                  </a:schemeClr>
                </a:solidFill>
              </a:rPr>
              <a:t>l</a:t>
            </a:r>
            <a:r>
              <a:rPr lang="de-DE" sz="2000" dirty="0" smtClean="0"/>
              <a:t>‘, ‘</a:t>
            </a:r>
            <a:r>
              <a:rPr lang="de-DE" sz="2000" dirty="0" smtClean="0">
                <a:solidFill>
                  <a:schemeClr val="accent3">
                    <a:lumMod val="50000"/>
                  </a:schemeClr>
                </a:solidFill>
              </a:rPr>
              <a:t>t</a:t>
            </a:r>
            <a:r>
              <a:rPr lang="de-DE" sz="2000" dirty="0" smtClean="0"/>
              <a:t>‘, ‘</a:t>
            </a:r>
            <a:r>
              <a:rPr lang="de-DE" sz="2000" dirty="0" smtClean="0">
                <a:solidFill>
                  <a:schemeClr val="accent3">
                    <a:lumMod val="50000"/>
                  </a:schemeClr>
                </a:solidFill>
              </a:rPr>
              <a:t>!</a:t>
            </a:r>
            <a:r>
              <a:rPr lang="de-DE" sz="2000" dirty="0" smtClean="0"/>
              <a:t>‘</a:t>
            </a:r>
          </a:p>
          <a:p>
            <a:endParaRPr lang="de-DE" sz="2000" dirty="0"/>
          </a:p>
          <a:p>
            <a:r>
              <a:rPr lang="de-DE" sz="2000" dirty="0" smtClean="0"/>
              <a:t> Diese Zeichenkette ist äquivalent zum </a:t>
            </a:r>
            <a:r>
              <a:rPr lang="de-DE" sz="2000" dirty="0" smtClean="0">
                <a:solidFill>
                  <a:schemeClr val="tx2"/>
                </a:solidFill>
              </a:rPr>
              <a:t>String</a:t>
            </a:r>
            <a:r>
              <a:rPr lang="de-DE" sz="2000" dirty="0" smtClean="0"/>
              <a:t>: “</a:t>
            </a:r>
            <a:r>
              <a:rPr lang="de-DE" sz="2000" dirty="0" smtClean="0">
                <a:solidFill>
                  <a:schemeClr val="accent3">
                    <a:lumMod val="50000"/>
                  </a:schemeClr>
                </a:solidFill>
              </a:rPr>
              <a:t>Hallo Welt!</a:t>
            </a:r>
            <a:r>
              <a:rPr lang="de-DE" sz="2000" dirty="0" smtClean="0"/>
              <a:t>“</a:t>
            </a:r>
          </a:p>
          <a:p>
            <a:endParaRPr lang="de-DE" sz="2000" dirty="0"/>
          </a:p>
          <a:p>
            <a:r>
              <a:rPr lang="de-DE" sz="2000" dirty="0" smtClean="0"/>
              <a:t> Syntax: 	Ein </a:t>
            </a:r>
            <a:r>
              <a:rPr lang="de-DE" sz="2000" dirty="0" err="1" smtClean="0">
                <a:solidFill>
                  <a:schemeClr val="tx2"/>
                </a:solidFill>
              </a:rPr>
              <a:t>char</a:t>
            </a:r>
            <a:r>
              <a:rPr lang="de-DE" sz="2000" dirty="0" smtClean="0"/>
              <a:t> wird von ‘ umschlossen:	‘</a:t>
            </a:r>
            <a:r>
              <a:rPr lang="de-DE" sz="2000" dirty="0" smtClean="0">
                <a:solidFill>
                  <a:schemeClr val="accent3">
                    <a:lumMod val="50000"/>
                  </a:schemeClr>
                </a:solidFill>
              </a:rPr>
              <a:t>A</a:t>
            </a:r>
            <a:r>
              <a:rPr lang="de-DE" sz="2000" dirty="0" smtClean="0"/>
              <a:t>‘</a:t>
            </a:r>
            <a:br>
              <a:rPr lang="de-DE" sz="2000" dirty="0" smtClean="0"/>
            </a:br>
            <a:r>
              <a:rPr lang="de-DE" sz="2000" dirty="0" smtClean="0"/>
              <a:t>		Ein </a:t>
            </a:r>
            <a:r>
              <a:rPr lang="de-DE" sz="2000" dirty="0" smtClean="0">
                <a:solidFill>
                  <a:schemeClr val="tx2"/>
                </a:solidFill>
              </a:rPr>
              <a:t>String</a:t>
            </a:r>
            <a:r>
              <a:rPr lang="de-DE" sz="2000" dirty="0" smtClean="0"/>
              <a:t> von “:			“</a:t>
            </a:r>
            <a:r>
              <a:rPr lang="de-DE" sz="2000" dirty="0" smtClean="0">
                <a:solidFill>
                  <a:schemeClr val="accent3">
                    <a:lumMod val="50000"/>
                  </a:schemeClr>
                </a:solidFill>
              </a:rPr>
              <a:t>Abc</a:t>
            </a:r>
            <a:r>
              <a:rPr lang="de-DE" sz="2000" dirty="0" smtClean="0"/>
              <a:t>“</a:t>
            </a:r>
          </a:p>
          <a:p>
            <a:endParaRPr lang="de-DE" sz="2000" dirty="0"/>
          </a:p>
          <a:p>
            <a:pPr marL="0" indent="0" algn="ctr">
              <a:buNone/>
            </a:pPr>
            <a:r>
              <a:rPr lang="de-DE" sz="2000" dirty="0" smtClean="0"/>
              <a:t>(</a:t>
            </a:r>
            <a:r>
              <a:rPr lang="de-DE" sz="2000" dirty="0" smtClean="0">
                <a:solidFill>
                  <a:schemeClr val="tx2"/>
                </a:solidFill>
              </a:rPr>
              <a:t>String</a:t>
            </a:r>
            <a:r>
              <a:rPr lang="de-DE" sz="2000" dirty="0" smtClean="0"/>
              <a:t> ist eine Klasse, die von Java bereitgestellt wird)</a:t>
            </a:r>
          </a:p>
        </p:txBody>
      </p:sp>
    </p:spTree>
    <p:extLst>
      <p:ext uri="{BB962C8B-B14F-4D97-AF65-F5344CB8AC3E}">
        <p14:creationId xmlns:p14="http://schemas.microsoft.com/office/powerpoint/2010/main" val="21010180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Eine Reihe von Werten eines bestimmten Datentyps nennt man auch </a:t>
            </a:r>
            <a:r>
              <a:rPr lang="de-DE" sz="2000" u="sng" dirty="0" smtClean="0"/>
              <a:t>Array</a:t>
            </a:r>
            <a:br>
              <a:rPr lang="de-DE" sz="2000" u="sng" dirty="0" smtClean="0"/>
            </a:br>
            <a:r>
              <a:rPr lang="de-DE" sz="2000" dirty="0" smtClean="0"/>
              <a:t>(</a:t>
            </a:r>
            <a:r>
              <a:rPr lang="de-DE" sz="2000" dirty="0" smtClean="0">
                <a:solidFill>
                  <a:schemeClr val="tx2"/>
                </a:solidFill>
              </a:rPr>
              <a:t>String</a:t>
            </a:r>
            <a:r>
              <a:rPr lang="de-DE" sz="2000" dirty="0" smtClean="0"/>
              <a:t>s sind also nichts anderes als </a:t>
            </a:r>
            <a:r>
              <a:rPr lang="de-DE" sz="2000" dirty="0" err="1" smtClean="0">
                <a:solidFill>
                  <a:schemeClr val="tx2"/>
                </a:solidFill>
              </a:rPr>
              <a:t>char</a:t>
            </a:r>
            <a:r>
              <a:rPr lang="de-DE" sz="2000" dirty="0" smtClean="0"/>
              <a:t>-Arrays)</a:t>
            </a:r>
          </a:p>
          <a:p>
            <a:endParaRPr lang="de-DE" sz="2000" dirty="0"/>
          </a:p>
          <a:p>
            <a:r>
              <a:rPr lang="de-DE" sz="2000" dirty="0" smtClean="0"/>
              <a:t>So geht man in Java mit Arrays um:</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 </a:t>
            </a:r>
            <a:r>
              <a:rPr lang="de-DE" sz="2000" dirty="0" smtClean="0">
                <a:solidFill>
                  <a:schemeClr val="bg1">
                    <a:lumMod val="50000"/>
                  </a:schemeClr>
                </a:solidFill>
              </a:rPr>
              <a:t>x</a:t>
            </a:r>
            <a:r>
              <a:rPr lang="de-DE" sz="2000" dirty="0" smtClean="0"/>
              <a:t> ist hier ein Array vom Datentyp </a:t>
            </a:r>
            <a:r>
              <a:rPr lang="de-DE" sz="2000" dirty="0" err="1" smtClean="0">
                <a:solidFill>
                  <a:schemeClr val="tx2"/>
                </a:solidFill>
              </a:rPr>
              <a:t>int</a:t>
            </a:r>
            <a:r>
              <a:rPr lang="de-DE" sz="2000" dirty="0" smtClean="0">
                <a:solidFill>
                  <a:schemeClr val="tx2"/>
                </a:solidFill>
              </a:rPr>
              <a:t> </a:t>
            </a:r>
            <a:r>
              <a:rPr lang="de-DE" sz="2000" dirty="0" smtClean="0"/>
              <a:t>und zeichnet sich durch [] als Array aus</a:t>
            </a:r>
            <a:endParaRPr lang="de-DE" sz="2000" dirty="0" smtClean="0">
              <a:solidFill>
                <a:schemeClr val="tx2"/>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40300892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Definition der beiden Arrays</a:t>
            </a:r>
          </a:p>
          <a:p>
            <a:pPr lvl="1"/>
            <a:r>
              <a:rPr lang="de-DE" sz="1600" dirty="0" smtClean="0"/>
              <a:t> </a:t>
            </a:r>
            <a:r>
              <a:rPr lang="de-DE" sz="1600" dirty="0" smtClean="0">
                <a:solidFill>
                  <a:schemeClr val="bg1">
                    <a:lumMod val="50000"/>
                  </a:schemeClr>
                </a:solidFill>
              </a:rPr>
              <a:t>x</a:t>
            </a:r>
            <a:r>
              <a:rPr lang="de-DE" sz="1600" dirty="0" smtClean="0"/>
              <a:t> </a:t>
            </a:r>
            <a:r>
              <a:rPr lang="de-DE" sz="1600" dirty="0" smtClean="0"/>
              <a:t>über Objektinitialisierung</a:t>
            </a:r>
          </a:p>
          <a:p>
            <a:pPr lvl="1"/>
            <a:r>
              <a:rPr lang="de-DE" sz="1600" dirty="0" smtClean="0"/>
              <a:t> </a:t>
            </a:r>
            <a:r>
              <a:rPr lang="de-DE" sz="1600" dirty="0" smtClean="0">
                <a:solidFill>
                  <a:schemeClr val="bg1">
                    <a:lumMod val="50000"/>
                  </a:schemeClr>
                </a:solidFill>
              </a:rPr>
              <a:t>y</a:t>
            </a:r>
            <a:r>
              <a:rPr lang="de-DE" sz="1600" dirty="0" smtClean="0"/>
              <a:t> </a:t>
            </a:r>
            <a:r>
              <a:rPr lang="de-DE" sz="1600" dirty="0" smtClean="0"/>
              <a:t>über Arrayinitialisierung</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In beiden Fällen ist die Größe des Arrays von Anfang an fest vorgegeben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370206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fade">
                                      <p:cBhvr>
                                        <p:cTn id="2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Durch eckige Klammern lässt sich ein einzelnes Element des Arrays ändern</a:t>
            </a:r>
          </a:p>
          <a:p>
            <a:endParaRPr lang="de-DE" sz="2000" dirty="0" smtClean="0"/>
          </a:p>
          <a:p>
            <a:r>
              <a:rPr lang="de-DE" sz="2000" dirty="0" smtClean="0"/>
              <a:t>Innerhalb der eckigen Klammern wird der Index des Elements angegeben</a:t>
            </a:r>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Achtung: </a:t>
            </a:r>
            <a:r>
              <a:rPr lang="de-DE" sz="2000" u="sng" dirty="0" smtClean="0"/>
              <a:t>Java fängt bei 0 an zu zählen</a:t>
            </a:r>
            <a:r>
              <a:rPr lang="de-DE" sz="2000" dirty="0" smtClean="0"/>
              <a: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93194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smtClean="0"/>
              <a:t>Wir können wieder durch Angabe des Index genauso aus dem Array lesen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3763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Das Attribut </a:t>
            </a:r>
            <a:r>
              <a:rPr lang="de-DE" sz="2000" dirty="0" err="1" smtClean="0">
                <a:solidFill>
                  <a:schemeClr val="tx2"/>
                </a:solidFill>
              </a:rPr>
              <a:t>length</a:t>
            </a:r>
            <a:r>
              <a:rPr lang="de-DE" sz="2000" dirty="0" smtClean="0"/>
              <a:t> eines Arrays enthält die Länge des Arrays</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endParaRPr lang="de-DE" sz="2000" dirty="0"/>
          </a:p>
          <a:p>
            <a:r>
              <a:rPr lang="de-DE" sz="2000" dirty="0" smtClean="0"/>
              <a:t>Die Länge lässt sich nachträglich aber nicht mehr verändern!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415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
        <p:nvSpPr>
          <p:cNvPr id="5" name="Pfeil nach unten 4"/>
          <p:cNvSpPr/>
          <p:nvPr/>
        </p:nvSpPr>
        <p:spPr bwMode="auto">
          <a:xfrm>
            <a:off x="4185668" y="2821496"/>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534" y="1345332"/>
            <a:ext cx="3762900" cy="1124107"/>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3796409"/>
            <a:ext cx="3210373" cy="619211"/>
          </a:xfrm>
          <a:prstGeom prst="rect">
            <a:avLst/>
          </a:prstGeom>
        </p:spPr>
      </p:pic>
    </p:spTree>
    <p:extLst>
      <p:ext uri="{BB962C8B-B14F-4D97-AF65-F5344CB8AC3E}">
        <p14:creationId xmlns:p14="http://schemas.microsoft.com/office/powerpoint/2010/main" val="123694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38889E-6 0.00389 L -1.38889E-6 -0.25805 " pathEditMode="relative" rAng="0" ptsTypes="AA">
                                      <p:cBhvr>
                                        <p:cTn id="6" dur="2000" fill="hold"/>
                                        <p:tgtEl>
                                          <p:spTgt spid="4"/>
                                        </p:tgtEl>
                                        <p:attrNameLst>
                                          <p:attrName>ppt_x</p:attrName>
                                          <p:attrName>ppt_y</p:attrName>
                                        </p:attrNameLst>
                                      </p:cBhvr>
                                      <p:rCtr x="0" y="-13111"/>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t>
            </a:r>
            <a:r>
              <a:rPr lang="de-DE" dirty="0" smtClean="0">
                <a:solidFill>
                  <a:srgbClr val="831420"/>
                </a:solidFill>
              </a:rPr>
              <a:t>[5]</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p:txBody>
      </p:sp>
    </p:spTree>
    <p:extLst>
      <p:ext uri="{BB962C8B-B14F-4D97-AF65-F5344CB8AC3E}">
        <p14:creationId xmlns:p14="http://schemas.microsoft.com/office/powerpoint/2010/main" val="3218483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b="1" smtClean="0"/>
              <a:t>Was ist ein Programm</a:t>
            </a:r>
            <a:r>
              <a:rPr lang="de-DE" sz="2000" b="1" dirty="0"/>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35140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dirty="0" smtClean="0">
                <a:solidFill>
                  <a:schemeClr val="bg1"/>
                </a:solidFill>
              </a:rPr>
              <a:t>Und jetzt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90578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Projekt: </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p:txBody>
      </p:sp>
    </p:spTree>
    <p:extLst>
      <p:ext uri="{BB962C8B-B14F-4D97-AF65-F5344CB8AC3E}">
        <p14:creationId xmlns:p14="http://schemas.microsoft.com/office/powerpoint/2010/main" val="42054344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Was ist ein Programm</a:t>
            </a:r>
            <a:r>
              <a:rPr lang="de-DE" dirty="0" smtClean="0">
                <a:solidFill>
                  <a:srgbClr val="831420"/>
                </a:solidFill>
              </a:rPr>
              <a:t>?</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endParaRPr lang="de-DE" sz="2000" dirty="0" smtClean="0"/>
          </a:p>
          <a:p>
            <a:r>
              <a:rPr lang="de-DE" sz="2000" smtClean="0"/>
              <a:t>Computer sind dumm und faul</a:t>
            </a:r>
            <a:endParaRPr lang="de-DE" sz="2000" dirty="0" smtClean="0"/>
          </a:p>
          <a:p>
            <a:pPr lvl="1">
              <a:buFont typeface="Arial" panose="020B0604020202020204" pitchFamily="34" charset="0"/>
              <a:buChar char="•"/>
            </a:pPr>
            <a:r>
              <a:rPr lang="de-DE" sz="1600" smtClean="0"/>
              <a:t>sie können nichts von allein</a:t>
            </a:r>
            <a:endParaRPr lang="de-DE" sz="1600" dirty="0" smtClean="0"/>
          </a:p>
          <a:p>
            <a:pPr lvl="1">
              <a:buFont typeface="Arial" panose="020B0604020202020204" pitchFamily="34" charset="0"/>
              <a:buChar char="•"/>
            </a:pPr>
            <a:r>
              <a:rPr lang="de-DE" sz="1600" smtClean="0"/>
              <a:t>und machen nur was man ihnen sagt</a:t>
            </a:r>
            <a:endParaRPr lang="de-DE" sz="1600" dirty="0" smtClean="0"/>
          </a:p>
          <a:p>
            <a:r>
              <a:rPr lang="de-DE" sz="2000" smtClean="0"/>
              <a:t>Ein Computerprogramm ist</a:t>
            </a:r>
            <a:endParaRPr lang="de-DE" sz="2000" dirty="0" smtClean="0"/>
          </a:p>
          <a:p>
            <a:pPr lvl="1">
              <a:buFont typeface="Arial" panose="020B0604020202020204" pitchFamily="34" charset="0"/>
              <a:buChar char="•"/>
            </a:pPr>
            <a:r>
              <a:rPr lang="de-DE" sz="1600" smtClean="0"/>
              <a:t>eine Abfolge von Befehlen</a:t>
            </a:r>
            <a:endParaRPr lang="de-DE" sz="1600" dirty="0"/>
          </a:p>
          <a:p>
            <a:pPr lvl="1">
              <a:buFont typeface="Arial" panose="020B0604020202020204" pitchFamily="34" charset="0"/>
              <a:buChar char="•"/>
            </a:pPr>
            <a:r>
              <a:rPr lang="de-DE" sz="1600" smtClean="0"/>
              <a:t>für den Computer verständlich</a:t>
            </a:r>
            <a:endParaRPr lang="de-DE" sz="1600" dirty="0"/>
          </a:p>
          <a:p>
            <a:endParaRPr lang="de-DE" sz="2000"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354" y="3073524"/>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354" y="2151286"/>
            <a:ext cx="3296110" cy="724001"/>
          </a:xfrm>
          <a:prstGeom prst="rect">
            <a:avLst/>
          </a:prstGeom>
        </p:spPr>
      </p:pic>
    </p:spTree>
    <p:extLst>
      <p:ext uri="{BB962C8B-B14F-4D97-AF65-F5344CB8AC3E}">
        <p14:creationId xmlns:p14="http://schemas.microsoft.com/office/powerpoint/2010/main" val="40816632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b="1" smtClean="0"/>
              <a:t>Syntax und Semantik</a:t>
            </a:r>
            <a:endParaRPr lang="de-DE" sz="2000" b="1" dirty="0"/>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74904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t>Semantik</a:t>
            </a:r>
          </a:p>
          <a:p>
            <a:pPr lvl="1">
              <a:buFont typeface="Arial" panose="020B0604020202020204" pitchFamily="34" charset="0"/>
              <a:buChar char="•"/>
            </a:pPr>
            <a:r>
              <a:rPr lang="de-DE" sz="1600" dirty="0" smtClean="0"/>
              <a:t>Die Bedeutung des Programms</a:t>
            </a:r>
          </a:p>
          <a:p>
            <a:pPr lvl="1">
              <a:buFont typeface="Arial" panose="020B0604020202020204" pitchFamily="34" charset="0"/>
              <a:buChar char="•"/>
            </a:pPr>
            <a:r>
              <a:rPr lang="de-DE" sz="1600" dirty="0" smtClean="0"/>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a:t>Beispiele: Geschweifte Klammern, Semikolon nach jedem </a:t>
            </a:r>
            <a:r>
              <a:rPr lang="de-DE" sz="1600" dirty="0" smtClean="0"/>
              <a:t>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4078494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solidFill>
                  <a:srgbClr val="DDDDDD"/>
                </a:solidFill>
              </a:rPr>
              <a:t>Semantik</a:t>
            </a:r>
          </a:p>
          <a:p>
            <a:pPr lvl="1">
              <a:buFont typeface="Arial" panose="020B0604020202020204" pitchFamily="34" charset="0"/>
              <a:buChar char="•"/>
            </a:pPr>
            <a:r>
              <a:rPr lang="de-DE" sz="1600" dirty="0" smtClean="0">
                <a:solidFill>
                  <a:srgbClr val="DDDDDD"/>
                </a:solidFill>
              </a:rPr>
              <a:t>Die Bedeutung des Programms</a:t>
            </a:r>
          </a:p>
          <a:p>
            <a:pPr lvl="1">
              <a:buFont typeface="Arial" panose="020B0604020202020204" pitchFamily="34" charset="0"/>
              <a:buChar char="•"/>
            </a:pPr>
            <a:r>
              <a:rPr lang="de-DE" sz="1600" dirty="0" smtClean="0">
                <a:solidFill>
                  <a:srgbClr val="DDDDDD"/>
                </a:solidFill>
              </a:rPr>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smtClean="0"/>
              <a:t>Beispiele: Geschweifte Klammern, Semikolon nach jedem 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37646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a:solidFill>
            <a:srgbClr val="FFC000"/>
          </a:solidFill>
          <a:round/>
          <a:headEnd/>
          <a:tailEnd/>
        </a:ln>
        <a:effectLst/>
        <a:extLst/>
      </a:spPr>
      <a:bodyPr wrap="none" anchor="ctr"/>
      <a:lstStyle>
        <a:defPPr>
          <a:defRPr/>
        </a:defPPr>
      </a:lstStyle>
    </a:spDef>
    <a:lnDef>
      <a:spPr>
        <a:ln>
          <a:solidFill>
            <a:schemeClr val="tx1"/>
          </a:solidFill>
          <a:tailEnd type="arrow" w="sm" len="sm"/>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2795</Words>
  <Application>Microsoft Office PowerPoint</Application>
  <PresentationFormat>Bildschirmpräsentation (16:10)</PresentationFormat>
  <Paragraphs>561</Paragraphs>
  <Slides>51</Slides>
  <Notes>51</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51</vt:i4>
      </vt:variant>
    </vt:vector>
  </HeadingPairs>
  <TitlesOfParts>
    <vt:vector size="55" baseType="lpstr">
      <vt:lpstr>Arial</vt:lpstr>
      <vt:lpstr>Calibri</vt:lpstr>
      <vt:lpstr>Wingdings</vt:lpstr>
      <vt:lpstr>Larissa</vt:lpstr>
      <vt:lpstr>Themen</vt:lpstr>
      <vt:lpstr>Java mit NAO</vt:lpstr>
      <vt:lpstr>Einführung</vt:lpstr>
      <vt:lpstr>Themen</vt:lpstr>
      <vt:lpstr>Themen</vt:lpstr>
      <vt:lpstr>Was ist ein Programm?</vt:lpstr>
      <vt:lpstr>Themen</vt:lpstr>
      <vt:lpstr>Syntax und Semantik</vt:lpstr>
      <vt:lpstr>Syntax und Semantik</vt:lpstr>
      <vt:lpstr>Themen</vt:lpstr>
      <vt:lpstr>Ein erstes Programm</vt:lpstr>
      <vt:lpstr>Ein erstes Programm</vt:lpstr>
      <vt:lpstr>Themen</vt:lpstr>
      <vt:lpstr>Primitive Datentypen und Variablen</vt:lpstr>
      <vt:lpstr>Primitive Datentypen und Variablen</vt:lpstr>
      <vt:lpstr>Primitive Datentypen und Variablen</vt:lpstr>
      <vt:lpstr>Exkurs: Zahlen aus Sicht des Computers</vt:lpstr>
      <vt:lpstr>Primitive Datentypen und Variablen</vt:lpstr>
      <vt:lpstr>Aufgabe: Rechnen                                   [1]</vt:lpstr>
      <vt:lpstr>Fehlersuche</vt:lpstr>
      <vt:lpstr>Themen</vt:lpstr>
      <vt:lpstr>Abfragen und Schleifen</vt:lpstr>
      <vt:lpstr>Abfragen</vt:lpstr>
      <vt:lpstr>Abfragen: Beispiele</vt:lpstr>
      <vt:lpstr>Aufgabe: Absoluter Wert                       [2]</vt:lpstr>
      <vt:lpstr>Schleifen – for</vt:lpstr>
      <vt:lpstr>Schleifen – for: Beispiele</vt:lpstr>
      <vt:lpstr>Schleifen – while &amp; do-while</vt:lpstr>
      <vt:lpstr>Schleifen – while &amp; do-while: Beispiele</vt:lpstr>
      <vt:lpstr>Aufgabe: Manuelle Multiplikation        [3]</vt:lpstr>
      <vt:lpstr>Themen</vt:lpstr>
      <vt:lpstr>OO: Klassen und Objekte</vt:lpstr>
      <vt:lpstr>OO: Klassen und Objekte</vt:lpstr>
      <vt:lpstr>OO: Attribute und Methoden</vt:lpstr>
      <vt:lpstr>OO: Attribute und Methoden</vt:lpstr>
      <vt:lpstr>OO: Attribute und Methoden</vt:lpstr>
      <vt:lpstr>Themen</vt:lpstr>
      <vt:lpstr>Namenskonvention</vt:lpstr>
      <vt:lpstr>Namenskonvention: In Java</vt:lpstr>
      <vt:lpstr>Aufgabe: [4]</vt:lpstr>
      <vt:lpstr>Themen</vt:lpstr>
      <vt:lpstr>Strings und Arrays</vt:lpstr>
      <vt:lpstr>Strings und Arrays</vt:lpstr>
      <vt:lpstr>Strings und Arrays</vt:lpstr>
      <vt:lpstr>Strings und Arrays</vt:lpstr>
      <vt:lpstr>Strings und Arrays</vt:lpstr>
      <vt:lpstr>Strings und Arrays</vt:lpstr>
      <vt:lpstr>Strings und Arrays</vt:lpstr>
      <vt:lpstr>Aufgabe: [5]</vt:lpstr>
      <vt:lpstr>Und jetzt mit NAO!</vt:lpstr>
      <vt:lpstr>Projekt: </vt:lpstr>
    </vt:vector>
  </TitlesOfParts>
  <Company>Hochschulsportzentrum der RWTH Aachen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Gym-checkin</dc:creator>
  <cp:lastModifiedBy>Tarek Chebbi</cp:lastModifiedBy>
  <cp:revision>306</cp:revision>
  <dcterms:created xsi:type="dcterms:W3CDTF">2011-09-04T13:05:42Z</dcterms:created>
  <dcterms:modified xsi:type="dcterms:W3CDTF">2017-03-31T17:32:09Z</dcterms:modified>
</cp:coreProperties>
</file>