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88" r:id="rId2"/>
    <p:sldId id="261" r:id="rId3"/>
    <p:sldId id="281" r:id="rId4"/>
    <p:sldId id="282" r:id="rId5"/>
    <p:sldId id="283" r:id="rId6"/>
    <p:sldId id="285" r:id="rId7"/>
    <p:sldId id="287" r:id="rId8"/>
    <p:sldId id="286" r:id="rId9"/>
    <p:sldId id="289" r:id="rId10"/>
    <p:sldId id="290" r:id="rId11"/>
    <p:sldId id="291" r:id="rId12"/>
    <p:sldId id="294" r:id="rId13"/>
    <p:sldId id="295" r:id="rId14"/>
    <p:sldId id="296" r:id="rId15"/>
    <p:sldId id="297" r:id="rId16"/>
    <p:sldId id="299" r:id="rId17"/>
    <p:sldId id="300" r:id="rId18"/>
    <p:sldId id="301" r:id="rId19"/>
    <p:sldId id="298" r:id="rId20"/>
    <p:sldId id="303" r:id="rId21"/>
    <p:sldId id="302" r:id="rId22"/>
  </p:sldIdLst>
  <p:sldSz cx="9144000" cy="5715000" type="screen16x1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FFDB01"/>
    <a:srgbClr val="831420"/>
    <a:srgbClr val="FF74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71922" autoAdjust="0"/>
  </p:normalViewPr>
  <p:slideViewPr>
    <p:cSldViewPr snapToObjects="1">
      <p:cViewPr varScale="1">
        <p:scale>
          <a:sx n="100" d="100"/>
          <a:sy n="100" d="100"/>
        </p:scale>
        <p:origin x="1032" y="78"/>
      </p:cViewPr>
      <p:guideLst>
        <p:guide orient="horz" pos="1800"/>
        <p:guide pos="2880"/>
      </p:guideLst>
    </p:cSldViewPr>
  </p:slideViewPr>
  <p:outlineViewPr>
    <p:cViewPr>
      <p:scale>
        <a:sx n="33" d="100"/>
        <a:sy n="33" d="100"/>
      </p:scale>
      <p:origin x="0" y="246"/>
    </p:cViewPr>
  </p:outlineViewPr>
  <p:notesTextViewPr>
    <p:cViewPr>
      <p:scale>
        <a:sx n="1" d="1"/>
        <a:sy n="1" d="1"/>
      </p:scale>
      <p:origin x="0" y="0"/>
    </p:cViewPr>
  </p:notesText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C55654B-D41D-4425-B58F-55C2DEAC0691}" type="datetimeFigureOut">
              <a:rPr lang="de-DE" smtClean="0"/>
              <a:t>17.03.2017</a:t>
            </a:fld>
            <a:endParaRPr lang="de-DE"/>
          </a:p>
        </p:txBody>
      </p:sp>
      <p:sp>
        <p:nvSpPr>
          <p:cNvPr id="4" name="Folienbildplatzhalt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070E50-C463-4A5B-AC29-20274F3F33D2}" type="slidenum">
              <a:rPr lang="de-DE" smtClean="0"/>
              <a:t>‹Nr.›</a:t>
            </a:fld>
            <a:endParaRPr lang="de-DE"/>
          </a:p>
        </p:txBody>
      </p:sp>
    </p:spTree>
    <p:extLst>
      <p:ext uri="{BB962C8B-B14F-4D97-AF65-F5344CB8AC3E}">
        <p14:creationId xmlns:p14="http://schemas.microsoft.com/office/powerpoint/2010/main" val="2751572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1" baseline="0" dirty="0" smtClean="0"/>
          </a:p>
        </p:txBody>
      </p:sp>
      <p:sp>
        <p:nvSpPr>
          <p:cNvPr id="4" name="Foliennummernplatzhalter 3"/>
          <p:cNvSpPr>
            <a:spLocks noGrp="1"/>
          </p:cNvSpPr>
          <p:nvPr>
            <p:ph type="sldNum" sz="quarter" idx="10"/>
          </p:nvPr>
        </p:nvSpPr>
        <p:spPr/>
        <p:txBody>
          <a:bodyPr/>
          <a:lstStyle/>
          <a:p>
            <a:fld id="{16070E50-C463-4A5B-AC29-20274F3F33D2}" type="slidenum">
              <a:rPr lang="de-DE" smtClean="0"/>
              <a:t>1</a:t>
            </a:fld>
            <a:endParaRPr lang="de-DE"/>
          </a:p>
        </p:txBody>
      </p:sp>
    </p:spTree>
    <p:extLst>
      <p:ext uri="{BB962C8B-B14F-4D97-AF65-F5344CB8AC3E}">
        <p14:creationId xmlns:p14="http://schemas.microsoft.com/office/powerpoint/2010/main" val="6024715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1" baseline="0" dirty="0" smtClean="0"/>
          </a:p>
        </p:txBody>
      </p:sp>
      <p:sp>
        <p:nvSpPr>
          <p:cNvPr id="4" name="Foliennummernplatzhalter 3"/>
          <p:cNvSpPr>
            <a:spLocks noGrp="1"/>
          </p:cNvSpPr>
          <p:nvPr>
            <p:ph type="sldNum" sz="quarter" idx="10"/>
          </p:nvPr>
        </p:nvSpPr>
        <p:spPr/>
        <p:txBody>
          <a:bodyPr/>
          <a:lstStyle/>
          <a:p>
            <a:fld id="{16070E50-C463-4A5B-AC29-20274F3F33D2}" type="slidenum">
              <a:rPr lang="de-DE" smtClean="0"/>
              <a:t>10</a:t>
            </a:fld>
            <a:endParaRPr lang="de-DE"/>
          </a:p>
        </p:txBody>
      </p:sp>
    </p:spTree>
    <p:extLst>
      <p:ext uri="{BB962C8B-B14F-4D97-AF65-F5344CB8AC3E}">
        <p14:creationId xmlns:p14="http://schemas.microsoft.com/office/powerpoint/2010/main" val="40423638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smtClean="0">
                <a:sym typeface="Wingdings" panose="05000000000000000000" pitchFamily="2" charset="2"/>
              </a:rPr>
              <a:t>Ein Java-Programm beginnt stets an der gleichen Stelle</a:t>
            </a:r>
            <a:r>
              <a:rPr lang="de-DE" i="0" u="none" baseline="0" dirty="0" smtClean="0">
                <a:sym typeface="Wingdings" panose="05000000000000000000" pitchFamily="2" charset="2"/>
              </a:rPr>
              <a:t>.</a:t>
            </a:r>
          </a:p>
          <a:p>
            <a:r>
              <a:rPr lang="de-DE" i="0" u="none" baseline="0" smtClean="0">
                <a:sym typeface="Wingdings" panose="05000000000000000000" pitchFamily="2" charset="2"/>
              </a:rPr>
              <a:t>Mit der Ausführung der sogenannten main-Methode. (/ „</a:t>
            </a:r>
            <a:r>
              <a:rPr lang="de-DE" i="0" u="none" baseline="0" dirty="0" smtClean="0">
                <a:sym typeface="Wingdings" panose="05000000000000000000" pitchFamily="2" charset="2"/>
              </a:rPr>
              <a:t>Hauptmethode“)</a:t>
            </a:r>
          </a:p>
          <a:p>
            <a:r>
              <a:rPr lang="de-DE" i="0" u="none" baseline="0" smtClean="0">
                <a:sym typeface="Wingdings" panose="05000000000000000000" pitchFamily="2" charset="2"/>
              </a:rPr>
              <a:t>Diese seht ihr hier</a:t>
            </a:r>
            <a:r>
              <a:rPr lang="de-DE" i="0" u="none" baseline="0" dirty="0" smtClean="0">
                <a:sym typeface="Wingdings" panose="05000000000000000000" pitchFamily="2" charset="2"/>
              </a:rPr>
              <a:t>.</a:t>
            </a:r>
          </a:p>
          <a:p>
            <a:r>
              <a:rPr lang="de-DE" i="0" u="none" baseline="0" smtClean="0">
                <a:sym typeface="Wingdings" panose="05000000000000000000" pitchFamily="2" charset="2"/>
              </a:rPr>
              <a:t>Syntax: „public static void main(String[] args</a:t>
            </a:r>
            <a:r>
              <a:rPr lang="de-DE" i="0" u="none" baseline="0" dirty="0" smtClean="0">
                <a:sym typeface="Wingdings" panose="05000000000000000000" pitchFamily="2" charset="2"/>
              </a:rPr>
              <a:t>)“</a:t>
            </a:r>
            <a:endParaRPr lang="de-DE" i="0" u="none" baseline="0" dirty="0" smtClean="0">
              <a:sym typeface="Wingdings" panose="05000000000000000000" pitchFamily="2" charset="2"/>
            </a:endParaRPr>
          </a:p>
          <a:p>
            <a:r>
              <a:rPr lang="de-DE" i="1" u="none" baseline="0" smtClean="0">
                <a:sym typeface="Wingdings" panose="05000000000000000000" pitchFamily="2" charset="2"/>
              </a:rPr>
              <a:t>Was die Main-Klasse soll ist für die Kids erstmal nicht wichtig, eventuell extra sagen, dass der großgeschriebene Main Klassenname</a:t>
            </a:r>
            <a:endParaRPr lang="de-DE" i="1" u="none" baseline="0" dirty="0" smtClean="0">
              <a:sym typeface="Wingdings" panose="05000000000000000000" pitchFamily="2" charset="2"/>
            </a:endParaRPr>
          </a:p>
          <a:p>
            <a:r>
              <a:rPr lang="de-DE" i="1" u="none" baseline="0" smtClean="0">
                <a:sym typeface="Wingdings" panose="05000000000000000000" pitchFamily="2" charset="2"/>
              </a:rPr>
              <a:t>nichts damit zu tun hat, dass das Programm hier beginnt sondern lediglich das</a:t>
            </a:r>
            <a:endParaRPr lang="de-DE" i="1" u="none" baseline="0" dirty="0" smtClean="0">
              <a:sym typeface="Wingdings" panose="05000000000000000000" pitchFamily="2" charset="2"/>
            </a:endParaRPr>
          </a:p>
          <a:p>
            <a:r>
              <a:rPr lang="de-DE" i="1" u="none" baseline="0" smtClean="0">
                <a:sym typeface="Wingdings" panose="05000000000000000000" pitchFamily="2" charset="2"/>
              </a:rPr>
              <a:t>public static void main(String[] args</a:t>
            </a:r>
            <a:r>
              <a:rPr lang="de-DE" i="1" u="none" baseline="0" dirty="0" smtClean="0">
                <a:sym typeface="Wingdings" panose="05000000000000000000" pitchFamily="2" charset="2"/>
              </a:rPr>
              <a:t>)!</a:t>
            </a:r>
          </a:p>
        </p:txBody>
      </p:sp>
      <p:sp>
        <p:nvSpPr>
          <p:cNvPr id="4" name="Foliennummernplatzhalter 3"/>
          <p:cNvSpPr>
            <a:spLocks noGrp="1"/>
          </p:cNvSpPr>
          <p:nvPr>
            <p:ph type="sldNum" sz="quarter" idx="10"/>
          </p:nvPr>
        </p:nvSpPr>
        <p:spPr/>
        <p:txBody>
          <a:bodyPr/>
          <a:lstStyle/>
          <a:p>
            <a:fld id="{16070E50-C463-4A5B-AC29-20274F3F33D2}" type="slidenum">
              <a:rPr lang="de-DE" smtClean="0"/>
              <a:t>11</a:t>
            </a:fld>
            <a:endParaRPr lang="de-DE"/>
          </a:p>
        </p:txBody>
      </p:sp>
    </p:spTree>
    <p:extLst>
      <p:ext uri="{BB962C8B-B14F-4D97-AF65-F5344CB8AC3E}">
        <p14:creationId xmlns:p14="http://schemas.microsoft.com/office/powerpoint/2010/main" val="21060374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1" u="none" baseline="0" smtClean="0">
                <a:sym typeface="Wingdings" panose="05000000000000000000" pitchFamily="2" charset="2"/>
              </a:rPr>
              <a:t>Genau so unwichtig ist erstmal das Interface welches zum NAO verbindet und die Klasse selbst</a:t>
            </a:r>
            <a:r>
              <a:rPr lang="de-DE" i="1" u="none" baseline="0" dirty="0" smtClean="0">
                <a:sym typeface="Wingdings" panose="05000000000000000000" pitchFamily="2" charset="2"/>
              </a:rPr>
              <a:t>.</a:t>
            </a:r>
          </a:p>
        </p:txBody>
      </p:sp>
      <p:sp>
        <p:nvSpPr>
          <p:cNvPr id="4" name="Foliennummernplatzhalter 3"/>
          <p:cNvSpPr>
            <a:spLocks noGrp="1"/>
          </p:cNvSpPr>
          <p:nvPr>
            <p:ph type="sldNum" sz="quarter" idx="10"/>
          </p:nvPr>
        </p:nvSpPr>
        <p:spPr/>
        <p:txBody>
          <a:bodyPr/>
          <a:lstStyle/>
          <a:p>
            <a:fld id="{16070E50-C463-4A5B-AC29-20274F3F33D2}" type="slidenum">
              <a:rPr lang="de-DE" smtClean="0"/>
              <a:t>12</a:t>
            </a:fld>
            <a:endParaRPr lang="de-DE"/>
          </a:p>
        </p:txBody>
      </p:sp>
    </p:spTree>
    <p:extLst>
      <p:ext uri="{BB962C8B-B14F-4D97-AF65-F5344CB8AC3E}">
        <p14:creationId xmlns:p14="http://schemas.microsoft.com/office/powerpoint/2010/main" val="1605133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1" baseline="0" dirty="0" smtClean="0"/>
          </a:p>
        </p:txBody>
      </p:sp>
      <p:sp>
        <p:nvSpPr>
          <p:cNvPr id="4" name="Foliennummernplatzhalter 3"/>
          <p:cNvSpPr>
            <a:spLocks noGrp="1"/>
          </p:cNvSpPr>
          <p:nvPr>
            <p:ph type="sldNum" sz="quarter" idx="10"/>
          </p:nvPr>
        </p:nvSpPr>
        <p:spPr/>
        <p:txBody>
          <a:bodyPr/>
          <a:lstStyle/>
          <a:p>
            <a:fld id="{16070E50-C463-4A5B-AC29-20274F3F33D2}" type="slidenum">
              <a:rPr lang="de-DE" smtClean="0"/>
              <a:t>13</a:t>
            </a:fld>
            <a:endParaRPr lang="de-DE"/>
          </a:p>
        </p:txBody>
      </p:sp>
    </p:spTree>
    <p:extLst>
      <p:ext uri="{BB962C8B-B14F-4D97-AF65-F5344CB8AC3E}">
        <p14:creationId xmlns:p14="http://schemas.microsoft.com/office/powerpoint/2010/main" val="41942061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14</a:t>
            </a:fld>
            <a:endParaRPr lang="de-DE"/>
          </a:p>
        </p:txBody>
      </p:sp>
    </p:spTree>
    <p:extLst>
      <p:ext uri="{BB962C8B-B14F-4D97-AF65-F5344CB8AC3E}">
        <p14:creationId xmlns:p14="http://schemas.microsoft.com/office/powerpoint/2010/main" val="39990933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smtClean="0">
                <a:sym typeface="Wingdings" panose="05000000000000000000" pitchFamily="2" charset="2"/>
              </a:rPr>
              <a:t>Der Datentyp int heißt, dass die Variable x nur Zahlen enthalten kann</a:t>
            </a:r>
            <a:r>
              <a:rPr lang="de-DE" i="0" u="none" baseline="0" dirty="0" smtClean="0">
                <a:sym typeface="Wingdings" panose="05000000000000000000" pitchFamily="2" charset="2"/>
              </a:rPr>
              <a:t>.</a:t>
            </a:r>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15</a:t>
            </a:fld>
            <a:endParaRPr lang="de-DE"/>
          </a:p>
        </p:txBody>
      </p:sp>
    </p:spTree>
    <p:extLst>
      <p:ext uri="{BB962C8B-B14F-4D97-AF65-F5344CB8AC3E}">
        <p14:creationId xmlns:p14="http://schemas.microsoft.com/office/powerpoint/2010/main" val="3143586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smtClean="0">
                <a:sym typeface="Wingdings" panose="05000000000000000000" pitchFamily="2" charset="2"/>
              </a:rPr>
              <a:t>Hier die „einfachen Datentypen“ in Java</a:t>
            </a:r>
            <a:r>
              <a:rPr lang="de-DE" i="0" u="none" baseline="0" dirty="0" smtClean="0">
                <a:sym typeface="Wingdings" panose="05000000000000000000" pitchFamily="2" charset="2"/>
              </a:rPr>
              <a:t>.</a:t>
            </a:r>
          </a:p>
          <a:p>
            <a:r>
              <a:rPr lang="de-DE" i="0" u="none" baseline="0" smtClean="0">
                <a:sym typeface="Wingdings" panose="05000000000000000000" pitchFamily="2" charset="2"/>
              </a:rPr>
              <a:t>Einfache Datentypen werden klein geschrieben und stehen immer vor dem Namen der Variable</a:t>
            </a:r>
            <a:r>
              <a:rPr lang="de-DE" i="0" u="none" baseline="0" dirty="0" smtClean="0">
                <a:sym typeface="Wingdings" panose="05000000000000000000" pitchFamily="2" charset="2"/>
              </a:rPr>
              <a:t>.</a:t>
            </a:r>
          </a:p>
          <a:p>
            <a:endParaRPr lang="de-DE" i="0" u="none" baseline="0" dirty="0" smtClean="0">
              <a:sym typeface="Wingdings" panose="05000000000000000000" pitchFamily="2" charset="2"/>
            </a:endParaRPr>
          </a:p>
          <a:p>
            <a:r>
              <a:rPr lang="de-DE" i="0" u="none" baseline="0" smtClean="0">
                <a:sym typeface="Wingdings" panose="05000000000000000000" pitchFamily="2" charset="2"/>
              </a:rPr>
              <a:t>Standardwert ist der Wert einer Variablen die nur deklariert wurde, aber nicht initialisiert</a:t>
            </a:r>
            <a:r>
              <a:rPr lang="de-DE" i="0" u="none" baseline="0" dirty="0" smtClean="0">
                <a:sym typeface="Wingdings" panose="05000000000000000000" pitchFamily="2" charset="2"/>
              </a:rPr>
              <a:t>!</a:t>
            </a:r>
          </a:p>
          <a:p>
            <a:endParaRPr lang="de-DE" i="0" u="none" baseline="0" dirty="0" smtClean="0">
              <a:sym typeface="Wingdings" panose="05000000000000000000" pitchFamily="2" charset="2"/>
            </a:endParaRPr>
          </a:p>
          <a:p>
            <a:r>
              <a:rPr lang="de-DE" i="0" u="none" baseline="0" smtClean="0">
                <a:sym typeface="Wingdings" panose="05000000000000000000" pitchFamily="2" charset="2"/>
              </a:rPr>
              <a:t>Überleitung: Die Kinder fragen was der Unterschied zwischen byte, short, int und long (und float und double) sein könnte, falls sie nicht selbst fragen</a:t>
            </a:r>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16</a:t>
            </a:fld>
            <a:endParaRPr lang="de-DE"/>
          </a:p>
        </p:txBody>
      </p:sp>
    </p:spTree>
    <p:extLst>
      <p:ext uri="{BB962C8B-B14F-4D97-AF65-F5344CB8AC3E}">
        <p14:creationId xmlns:p14="http://schemas.microsoft.com/office/powerpoint/2010/main" val="20475444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smtClean="0">
                <a:sym typeface="Wingdings" panose="05000000000000000000" pitchFamily="2" charset="2"/>
              </a:rPr>
              <a:t>Selbst boolesche Werte werden vom Computer in einem ganzen Byte gespeichert</a:t>
            </a:r>
            <a:endParaRPr lang="de-DE" i="0" u="none" baseline="0" dirty="0" smtClean="0">
              <a:sym typeface="Wingdings" panose="05000000000000000000" pitchFamily="2" charset="2"/>
            </a:endParaRPr>
          </a:p>
          <a:p>
            <a:endParaRPr lang="de-DE" i="0" u="none" baseline="0" dirty="0" smtClean="0">
              <a:sym typeface="Wingdings" panose="05000000000000000000" pitchFamily="2" charset="2"/>
            </a:endParaRPr>
          </a:p>
          <a:p>
            <a:r>
              <a:rPr lang="de-DE" i="0" u="none" baseline="0" smtClean="0">
                <a:sym typeface="Wingdings" panose="05000000000000000000" pitchFamily="2" charset="2"/>
              </a:rPr>
              <a:t>Jetzt nochmal die Kinder fragen wo der Unterschied zwischen den Datentypen sein könnte</a:t>
            </a:r>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17</a:t>
            </a:fld>
            <a:endParaRPr lang="de-DE"/>
          </a:p>
        </p:txBody>
      </p:sp>
    </p:spTree>
    <p:extLst>
      <p:ext uri="{BB962C8B-B14F-4D97-AF65-F5344CB8AC3E}">
        <p14:creationId xmlns:p14="http://schemas.microsoft.com/office/powerpoint/2010/main" val="28168381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err="1" smtClean="0">
                <a:sym typeface="Wingdings" panose="05000000000000000000" pitchFamily="2" charset="2"/>
              </a:rPr>
              <a:t>float</a:t>
            </a:r>
            <a:r>
              <a:rPr lang="de-DE" i="0" u="none" baseline="0" dirty="0" smtClean="0">
                <a:sym typeface="Wingdings" panose="05000000000000000000" pitchFamily="2" charset="2"/>
              </a:rPr>
              <a:t> und double sind hier nicht aufgezeigt, weil die Zahlen zu groß sind.</a:t>
            </a:r>
          </a:p>
          <a:p>
            <a:r>
              <a:rPr lang="de-DE" i="0" u="none" baseline="0" dirty="0" smtClean="0">
                <a:sym typeface="Wingdings" panose="05000000000000000000" pitchFamily="2" charset="2"/>
              </a:rPr>
              <a:t>Der Grund für die Höhe ist, dass nicht jede Zahl abgebildet wird.</a:t>
            </a:r>
          </a:p>
          <a:p>
            <a:r>
              <a:rPr lang="de-DE" i="0" u="none" baseline="0" dirty="0" smtClean="0">
                <a:sym typeface="Wingdings" panose="05000000000000000000" pitchFamily="2" charset="2"/>
              </a:rPr>
              <a:t>Minimum bei </a:t>
            </a:r>
            <a:r>
              <a:rPr lang="de-DE" i="0" u="none" baseline="0" dirty="0" err="1" smtClean="0">
                <a:sym typeface="Wingdings" panose="05000000000000000000" pitchFamily="2" charset="2"/>
              </a:rPr>
              <a:t>float</a:t>
            </a:r>
            <a:r>
              <a:rPr lang="de-DE" i="0" u="none" baseline="0" dirty="0" smtClean="0">
                <a:sym typeface="Wingdings" panose="05000000000000000000" pitchFamily="2" charset="2"/>
              </a:rPr>
              <a:t> ist niedriger als die niedrigste </a:t>
            </a:r>
            <a:r>
              <a:rPr lang="de-DE" i="0" u="none" baseline="0" dirty="0" err="1" smtClean="0">
                <a:sym typeface="Wingdings" panose="05000000000000000000" pitchFamily="2" charset="2"/>
              </a:rPr>
              <a:t>long</a:t>
            </a:r>
            <a:r>
              <a:rPr lang="de-DE" i="0" u="none" baseline="0" dirty="0" smtClean="0">
                <a:sym typeface="Wingdings" panose="05000000000000000000" pitchFamily="2" charset="2"/>
              </a:rPr>
              <a:t>-Zahl, aber die „nächste Zahl“ ist sehr weit entfernt.</a:t>
            </a:r>
          </a:p>
          <a:p>
            <a:r>
              <a:rPr lang="de-DE" i="0" u="none" baseline="0" dirty="0" smtClean="0">
                <a:sym typeface="Wingdings" panose="05000000000000000000" pitchFamily="2" charset="2"/>
              </a:rPr>
              <a:t>(„Die Dichte der Zahlen auf dem Zahlenstrahl ist bei Ganzzahl-Datentypen immer gleich, bei Gleitkommazahl-Datentypen nimmt sie mit dem Abstand zu 0 immer weiter zu“)</a:t>
            </a:r>
          </a:p>
        </p:txBody>
      </p:sp>
      <p:sp>
        <p:nvSpPr>
          <p:cNvPr id="4" name="Foliennummernplatzhalter 3"/>
          <p:cNvSpPr>
            <a:spLocks noGrp="1"/>
          </p:cNvSpPr>
          <p:nvPr>
            <p:ph type="sldNum" sz="quarter" idx="10"/>
          </p:nvPr>
        </p:nvSpPr>
        <p:spPr/>
        <p:txBody>
          <a:bodyPr/>
          <a:lstStyle/>
          <a:p>
            <a:fld id="{16070E50-C463-4A5B-AC29-20274F3F33D2}" type="slidenum">
              <a:rPr lang="de-DE" smtClean="0"/>
              <a:t>18</a:t>
            </a:fld>
            <a:endParaRPr lang="de-DE"/>
          </a:p>
        </p:txBody>
      </p:sp>
    </p:spTree>
    <p:extLst>
      <p:ext uri="{BB962C8B-B14F-4D97-AF65-F5344CB8AC3E}">
        <p14:creationId xmlns:p14="http://schemas.microsoft.com/office/powerpoint/2010/main" val="33327918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Welchen Datentyp verwenden die Kids?</a:t>
            </a:r>
          </a:p>
          <a:p>
            <a:r>
              <a:rPr lang="de-DE" i="0" u="none" baseline="0" dirty="0" smtClean="0">
                <a:sym typeface="Wingdings" panose="05000000000000000000" pitchFamily="2" charset="2"/>
              </a:rPr>
              <a:t>Jeder Ganzzahl-Typ ist möglich aber bei den kleineren Datentypen kann es leichter zu „Overflows“ kommen</a:t>
            </a:r>
          </a:p>
        </p:txBody>
      </p:sp>
      <p:sp>
        <p:nvSpPr>
          <p:cNvPr id="4" name="Foliennummernplatzhalter 3"/>
          <p:cNvSpPr>
            <a:spLocks noGrp="1"/>
          </p:cNvSpPr>
          <p:nvPr>
            <p:ph type="sldNum" sz="quarter" idx="10"/>
          </p:nvPr>
        </p:nvSpPr>
        <p:spPr/>
        <p:txBody>
          <a:bodyPr/>
          <a:lstStyle/>
          <a:p>
            <a:fld id="{16070E50-C463-4A5B-AC29-20274F3F33D2}" type="slidenum">
              <a:rPr lang="de-DE" smtClean="0"/>
              <a:t>19</a:t>
            </a:fld>
            <a:endParaRPr lang="de-DE"/>
          </a:p>
        </p:txBody>
      </p:sp>
    </p:spTree>
    <p:extLst>
      <p:ext uri="{BB962C8B-B14F-4D97-AF65-F5344CB8AC3E}">
        <p14:creationId xmlns:p14="http://schemas.microsoft.com/office/powerpoint/2010/main" val="1043509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mtClean="0"/>
              <a:t>Willkommen zum Java-Kurs</a:t>
            </a:r>
            <a:r>
              <a:rPr lang="de-DE" baseline="0" smtClean="0"/>
              <a:t> mit unserem humanoiden Roboter NAO</a:t>
            </a:r>
            <a:r>
              <a:rPr lang="de-DE" baseline="0" dirty="0" smtClean="0"/>
              <a:t>.</a:t>
            </a:r>
          </a:p>
          <a:p>
            <a:r>
              <a:rPr lang="de-DE" baseline="0" smtClean="0"/>
              <a:t>Wir lernen heute die ersten Schritte um mit der Programmiersprache „Java“ umzugehen</a:t>
            </a:r>
            <a:r>
              <a:rPr lang="de-DE" baseline="0" dirty="0" smtClean="0"/>
              <a:t>.</a:t>
            </a:r>
          </a:p>
          <a:p>
            <a:endParaRPr lang="de-DE" baseline="0" dirty="0" smtClean="0"/>
          </a:p>
          <a:p>
            <a:r>
              <a:rPr lang="de-DE" i="1" baseline="0" smtClean="0"/>
              <a:t>Überleitung: </a:t>
            </a:r>
            <a:r>
              <a:rPr lang="de-DE" baseline="0" smtClean="0"/>
              <a:t>Java ist eine von sehr vielen Programmiersprachen, mit denen man einem Computer genau sagen kann was er machen soll</a:t>
            </a:r>
            <a:r>
              <a:rPr lang="de-DE" baseline="0" dirty="0" smtClean="0"/>
              <a:t>.</a:t>
            </a:r>
            <a:endParaRPr lang="de-DE" baseline="0" dirty="0"/>
          </a:p>
        </p:txBody>
      </p:sp>
      <p:sp>
        <p:nvSpPr>
          <p:cNvPr id="4" name="Foliennummernplatzhalter 3"/>
          <p:cNvSpPr>
            <a:spLocks noGrp="1"/>
          </p:cNvSpPr>
          <p:nvPr>
            <p:ph type="sldNum" sz="quarter" idx="10"/>
          </p:nvPr>
        </p:nvSpPr>
        <p:spPr/>
        <p:txBody>
          <a:bodyPr/>
          <a:lstStyle/>
          <a:p>
            <a:fld id="{16070E50-C463-4A5B-AC29-20274F3F33D2}" type="slidenum">
              <a:rPr lang="de-DE" smtClean="0"/>
              <a:t>2</a:t>
            </a:fld>
            <a:endParaRPr lang="de-DE" dirty="0"/>
          </a:p>
        </p:txBody>
      </p:sp>
    </p:spTree>
    <p:extLst>
      <p:ext uri="{BB962C8B-B14F-4D97-AF65-F5344CB8AC3E}">
        <p14:creationId xmlns:p14="http://schemas.microsoft.com/office/powerpoint/2010/main" val="13036615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Wir schauen uns noch ein Mal an was wir gelernt haben.</a:t>
            </a:r>
          </a:p>
          <a:p>
            <a:r>
              <a:rPr lang="de-DE" i="0" u="none" baseline="0" dirty="0" smtClean="0">
                <a:sym typeface="Wingdings" panose="05000000000000000000" pitchFamily="2" charset="2"/>
              </a:rPr>
              <a:t>Finden die Schüler alle syntaktischen Fehler in diesem Code?</a:t>
            </a:r>
          </a:p>
          <a:p>
            <a:r>
              <a:rPr lang="de-DE" i="0" u="none" baseline="0" dirty="0" smtClean="0">
                <a:sym typeface="Wingdings" panose="05000000000000000000" pitchFamily="2" charset="2"/>
              </a:rPr>
              <a:t>Der semantische Fehler ist eher ein </a:t>
            </a:r>
            <a:r>
              <a:rPr lang="de-DE" i="0" u="none" baseline="0" dirty="0" err="1" smtClean="0">
                <a:sym typeface="Wingdings" panose="05000000000000000000" pitchFamily="2" charset="2"/>
              </a:rPr>
              <a:t>EasterEgg</a:t>
            </a:r>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20</a:t>
            </a:fld>
            <a:endParaRPr lang="de-DE"/>
          </a:p>
        </p:txBody>
      </p:sp>
    </p:spTree>
    <p:extLst>
      <p:ext uri="{BB962C8B-B14F-4D97-AF65-F5344CB8AC3E}">
        <p14:creationId xmlns:p14="http://schemas.microsoft.com/office/powerpoint/2010/main" val="39925692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1" baseline="0" dirty="0" smtClean="0"/>
          </a:p>
        </p:txBody>
      </p:sp>
      <p:sp>
        <p:nvSpPr>
          <p:cNvPr id="4" name="Foliennummernplatzhalter 3"/>
          <p:cNvSpPr>
            <a:spLocks noGrp="1"/>
          </p:cNvSpPr>
          <p:nvPr>
            <p:ph type="sldNum" sz="quarter" idx="10"/>
          </p:nvPr>
        </p:nvSpPr>
        <p:spPr/>
        <p:txBody>
          <a:bodyPr/>
          <a:lstStyle/>
          <a:p>
            <a:fld id="{16070E50-C463-4A5B-AC29-20274F3F33D2}" type="slidenum">
              <a:rPr lang="de-DE" smtClean="0"/>
              <a:t>21</a:t>
            </a:fld>
            <a:endParaRPr lang="de-DE"/>
          </a:p>
        </p:txBody>
      </p:sp>
    </p:spTree>
    <p:extLst>
      <p:ext uri="{BB962C8B-B14F-4D97-AF65-F5344CB8AC3E}">
        <p14:creationId xmlns:p14="http://schemas.microsoft.com/office/powerpoint/2010/main" val="16170470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1" smtClean="0"/>
              <a:t>Ein Überblick über</a:t>
            </a:r>
            <a:r>
              <a:rPr lang="de-DE" i="1" baseline="0" smtClean="0"/>
              <a:t> die wichtigsten Programmiersprachen. Linien bedeuten dass die obere Programmiersprache die Entwicklung der unteren beeinflusst hat</a:t>
            </a:r>
            <a:r>
              <a:rPr lang="de-DE" i="1" baseline="0" dirty="0" smtClean="0"/>
              <a:t>.</a:t>
            </a:r>
          </a:p>
          <a:p>
            <a:endParaRPr lang="de-DE" baseline="0" dirty="0" smtClean="0"/>
          </a:p>
          <a:p>
            <a:r>
              <a:rPr lang="de-DE" u="sng" baseline="0" smtClean="0"/>
              <a:t>Prozedural:</a:t>
            </a:r>
            <a:r>
              <a:rPr lang="de-DE" u="none" baseline="0" smtClean="0"/>
              <a:t> </a:t>
            </a:r>
            <a:r>
              <a:rPr lang="de-DE" baseline="0" smtClean="0"/>
              <a:t>Besitzt keine Klassen oder Objekte, kann aber Prozeduren/ Funktionen enthalten</a:t>
            </a:r>
            <a:r>
              <a:rPr lang="de-DE" baseline="0" dirty="0" smtClean="0"/>
              <a:t>.</a:t>
            </a:r>
          </a:p>
          <a:p>
            <a:r>
              <a:rPr lang="de-DE" u="sng" baseline="0" smtClean="0"/>
              <a:t>Objektorientiert:</a:t>
            </a:r>
            <a:r>
              <a:rPr lang="de-DE" u="none" baseline="0" smtClean="0"/>
              <a:t> </a:t>
            </a:r>
            <a:r>
              <a:rPr lang="de-DE" baseline="0" smtClean="0"/>
              <a:t>Definiert sich durch das Vorhandensein der Konstrukte „Klasse“ und „</a:t>
            </a:r>
            <a:r>
              <a:rPr lang="de-DE" baseline="0" dirty="0" smtClean="0"/>
              <a:t>Objekt</a:t>
            </a:r>
            <a:r>
              <a:rPr lang="de-DE" baseline="0" dirty="0" smtClean="0"/>
              <a:t>“.</a:t>
            </a:r>
          </a:p>
          <a:p>
            <a:endParaRPr lang="de-DE" baseline="0" dirty="0" smtClean="0"/>
          </a:p>
          <a:p>
            <a:r>
              <a:rPr lang="de-DE" i="1" baseline="0" smtClean="0"/>
              <a:t>Für etwas höhere Klassen</a:t>
            </a:r>
            <a:r>
              <a:rPr lang="de-DE" i="1" baseline="0" dirty="0" smtClean="0"/>
              <a:t>:</a:t>
            </a:r>
          </a:p>
          <a:p>
            <a:r>
              <a:rPr lang="de-DE" baseline="0" smtClean="0"/>
              <a:t>Funktionale und Logische Programmiersprachen sind sog. </a:t>
            </a:r>
            <a:r>
              <a:rPr lang="de-DE" b="1" baseline="0" smtClean="0"/>
              <a:t>deklarative</a:t>
            </a:r>
            <a:r>
              <a:rPr lang="de-DE" baseline="0" smtClean="0"/>
              <a:t> Programmiersprachen. Bei diesen sagt man dem Computer genauestens </a:t>
            </a:r>
            <a:r>
              <a:rPr lang="de-DE" b="1" baseline="0" smtClean="0"/>
              <a:t>was</a:t>
            </a:r>
            <a:r>
              <a:rPr lang="de-DE" baseline="0" smtClean="0"/>
              <a:t> er berechnen soll, aber </a:t>
            </a:r>
            <a:r>
              <a:rPr lang="de-DE" b="1" baseline="0" smtClean="0"/>
              <a:t>wie</a:t>
            </a:r>
            <a:r>
              <a:rPr lang="de-DE" baseline="0" smtClean="0"/>
              <a:t> er es berechnet entscheidet der Computer</a:t>
            </a:r>
            <a:r>
              <a:rPr lang="de-DE" baseline="0" dirty="0" smtClean="0"/>
              <a:t>.</a:t>
            </a:r>
          </a:p>
          <a:p>
            <a:r>
              <a:rPr lang="de-DE" u="sng" baseline="0" smtClean="0"/>
              <a:t>Funktional:</a:t>
            </a:r>
            <a:r>
              <a:rPr lang="de-DE" baseline="0" smtClean="0"/>
              <a:t> Basiert auf mathematischen Funktionen</a:t>
            </a:r>
            <a:endParaRPr lang="de-DE" baseline="0" dirty="0" smtClean="0"/>
          </a:p>
          <a:p>
            <a:r>
              <a:rPr lang="de-DE" u="sng" baseline="0" smtClean="0"/>
              <a:t>Logisch:</a:t>
            </a:r>
            <a:r>
              <a:rPr lang="de-DE" baseline="0" smtClean="0"/>
              <a:t> Basiert auf mathematischer Logik, muss nicht unbedingt erläutert werden. Im Prinzip, definiert man in der Programmiersprache Wissen, und lässt das Programm von sich aus bestimmte Aussagen auf Wahrheitsgehalt oder Lösungen untersuchen</a:t>
            </a:r>
            <a:r>
              <a:rPr lang="de-DE" baseline="0" dirty="0" smtClean="0"/>
              <a:t>.</a:t>
            </a:r>
          </a:p>
          <a:p>
            <a:endParaRPr lang="de-DE" dirty="0" smtClean="0"/>
          </a:p>
          <a:p>
            <a:r>
              <a:rPr lang="de-DE" b="1" i="1" smtClean="0"/>
              <a:t>Java</a:t>
            </a:r>
            <a:r>
              <a:rPr lang="de-DE" b="1" i="1" smtClean="0"/>
              <a:t>:</a:t>
            </a:r>
            <a:r>
              <a:rPr lang="de-DE" smtClean="0"/>
              <a:t> </a:t>
            </a:r>
            <a:endParaRPr lang="de-DE" dirty="0" smtClean="0"/>
          </a:p>
          <a:p>
            <a:r>
              <a:rPr lang="de-DE" smtClean="0"/>
              <a:t>Ist</a:t>
            </a:r>
            <a:r>
              <a:rPr lang="de-DE" baseline="0" smtClean="0"/>
              <a:t> eine objektorientierte, imperative Sprache</a:t>
            </a:r>
            <a:r>
              <a:rPr lang="de-DE" baseline="0" dirty="0" smtClean="0"/>
              <a:t>.</a:t>
            </a:r>
          </a:p>
          <a:p>
            <a:r>
              <a:rPr lang="de-DE" baseline="0" smtClean="0"/>
              <a:t>Imperativ heißt, man drückt mit ihr aus, wie der Computer arbeitet, spezifisch durch die Angabe von aufeinanderfolgenden Befehlen</a:t>
            </a:r>
            <a:r>
              <a:rPr lang="de-DE" baseline="0" dirty="0" smtClean="0"/>
              <a:t>.</a:t>
            </a:r>
            <a:endParaRPr lang="de-DE" baseline="0" dirty="0"/>
          </a:p>
          <a:p>
            <a:r>
              <a:rPr lang="de-DE" baseline="0" smtClean="0"/>
              <a:t>Zur Objektorientierung kommen wir gleich noch genauer</a:t>
            </a:r>
            <a:r>
              <a:rPr lang="de-DE" baseline="0" dirty="0" smtClean="0"/>
              <a:t>.</a:t>
            </a:r>
          </a:p>
        </p:txBody>
      </p:sp>
      <p:sp>
        <p:nvSpPr>
          <p:cNvPr id="4" name="Foliennummernplatzhalter 3"/>
          <p:cNvSpPr>
            <a:spLocks noGrp="1"/>
          </p:cNvSpPr>
          <p:nvPr>
            <p:ph type="sldNum" sz="quarter" idx="10"/>
          </p:nvPr>
        </p:nvSpPr>
        <p:spPr/>
        <p:txBody>
          <a:bodyPr/>
          <a:lstStyle/>
          <a:p>
            <a:fld id="{16070E50-C463-4A5B-AC29-20274F3F33D2}" type="slidenum">
              <a:rPr lang="de-DE" smtClean="0"/>
              <a:t>3</a:t>
            </a:fld>
            <a:endParaRPr lang="de-DE"/>
          </a:p>
        </p:txBody>
      </p:sp>
    </p:spTree>
    <p:extLst>
      <p:ext uri="{BB962C8B-B14F-4D97-AF65-F5344CB8AC3E}">
        <p14:creationId xmlns:p14="http://schemas.microsoft.com/office/powerpoint/2010/main" val="13036615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1" smtClean="0"/>
              <a:t>Die Themen für</a:t>
            </a:r>
            <a:r>
              <a:rPr lang="de-DE" i="1" baseline="0" smtClean="0"/>
              <a:t> den Anfänger-Kurs</a:t>
            </a:r>
            <a:r>
              <a:rPr lang="de-DE" i="1" baseline="0" dirty="0" smtClean="0"/>
              <a:t>.</a:t>
            </a:r>
          </a:p>
          <a:p>
            <a:r>
              <a:rPr lang="de-DE" i="1" baseline="0" smtClean="0"/>
              <a:t>Die Kids bekommen Aufgaben zu den Bereichen</a:t>
            </a:r>
            <a:r>
              <a:rPr lang="de-DE" i="1" baseline="0" dirty="0" smtClean="0"/>
              <a:t>:</a:t>
            </a:r>
          </a:p>
          <a:p>
            <a:r>
              <a:rPr lang="de-DE" i="1" baseline="0" smtClean="0"/>
              <a:t>-</a:t>
            </a:r>
            <a:r>
              <a:rPr lang="de-DE" i="1" baseline="0" smtClean="0"/>
              <a:t>Einfache Datentypen und Variablen</a:t>
            </a:r>
            <a:endParaRPr lang="de-DE" i="1" baseline="0" dirty="0" smtClean="0"/>
          </a:p>
          <a:p>
            <a:r>
              <a:rPr lang="de-DE" i="1" baseline="0" dirty="0" smtClean="0"/>
              <a:t>-Abfragen</a:t>
            </a:r>
          </a:p>
          <a:p>
            <a:r>
              <a:rPr lang="de-DE" i="1" baseline="0" dirty="0" smtClean="0"/>
              <a:t>-Schleifen</a:t>
            </a:r>
          </a:p>
          <a:p>
            <a:r>
              <a:rPr lang="de-DE" i="1" baseline="0" dirty="0" smtClean="0"/>
              <a:t>-Klassen</a:t>
            </a:r>
          </a:p>
          <a:p>
            <a:r>
              <a:rPr lang="de-DE" i="1" baseline="0" dirty="0" smtClean="0"/>
              <a:t>-Objekte</a:t>
            </a:r>
          </a:p>
          <a:p>
            <a:r>
              <a:rPr lang="de-DE" i="1" baseline="0" dirty="0" smtClean="0"/>
              <a:t>-Attribute</a:t>
            </a:r>
          </a:p>
          <a:p>
            <a:r>
              <a:rPr lang="de-DE" i="1" baseline="0" dirty="0" smtClean="0"/>
              <a:t>-Methoden</a:t>
            </a:r>
          </a:p>
          <a:p>
            <a:r>
              <a:rPr lang="de-DE" i="1" baseline="0" dirty="0" smtClean="0"/>
              <a:t>-Strings</a:t>
            </a:r>
          </a:p>
          <a:p>
            <a:r>
              <a:rPr lang="de-DE" i="1" baseline="0" dirty="0" smtClean="0"/>
              <a:t>-Arrays</a:t>
            </a:r>
          </a:p>
        </p:txBody>
      </p:sp>
      <p:sp>
        <p:nvSpPr>
          <p:cNvPr id="4" name="Foliennummernplatzhalter 3"/>
          <p:cNvSpPr>
            <a:spLocks noGrp="1"/>
          </p:cNvSpPr>
          <p:nvPr>
            <p:ph type="sldNum" sz="quarter" idx="10"/>
          </p:nvPr>
        </p:nvSpPr>
        <p:spPr/>
        <p:txBody>
          <a:bodyPr/>
          <a:lstStyle/>
          <a:p>
            <a:fld id="{16070E50-C463-4A5B-AC29-20274F3F33D2}" type="slidenum">
              <a:rPr lang="de-DE" smtClean="0"/>
              <a:t>4</a:t>
            </a:fld>
            <a:endParaRPr lang="de-DE"/>
          </a:p>
        </p:txBody>
      </p:sp>
    </p:spTree>
    <p:extLst>
      <p:ext uri="{BB962C8B-B14F-4D97-AF65-F5344CB8AC3E}">
        <p14:creationId xmlns:p14="http://schemas.microsoft.com/office/powerpoint/2010/main" val="999210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1" smtClean="0"/>
              <a:t>Überleitung:</a:t>
            </a:r>
            <a:r>
              <a:rPr lang="de-DE" i="1" baseline="0" smtClean="0"/>
              <a:t> </a:t>
            </a:r>
            <a:r>
              <a:rPr lang="de-DE" i="0" baseline="0" smtClean="0"/>
              <a:t>Als erstes schauen wir uns an, was denn überhaupt genau ein Programm ist</a:t>
            </a:r>
            <a:r>
              <a:rPr lang="de-DE" i="0" baseline="0" dirty="0" smtClean="0"/>
              <a:t>.</a:t>
            </a:r>
            <a:endParaRPr lang="de-DE" i="1" baseline="0" dirty="0" smtClean="0"/>
          </a:p>
        </p:txBody>
      </p:sp>
      <p:sp>
        <p:nvSpPr>
          <p:cNvPr id="4" name="Foliennummernplatzhalter 3"/>
          <p:cNvSpPr>
            <a:spLocks noGrp="1"/>
          </p:cNvSpPr>
          <p:nvPr>
            <p:ph type="sldNum" sz="quarter" idx="10"/>
          </p:nvPr>
        </p:nvSpPr>
        <p:spPr/>
        <p:txBody>
          <a:bodyPr/>
          <a:lstStyle/>
          <a:p>
            <a:fld id="{16070E50-C463-4A5B-AC29-20274F3F33D2}" type="slidenum">
              <a:rPr lang="de-DE" smtClean="0"/>
              <a:t>5</a:t>
            </a:fld>
            <a:endParaRPr lang="de-DE"/>
          </a:p>
        </p:txBody>
      </p:sp>
    </p:spTree>
    <p:extLst>
      <p:ext uri="{BB962C8B-B14F-4D97-AF65-F5344CB8AC3E}">
        <p14:creationId xmlns:p14="http://schemas.microsoft.com/office/powerpoint/2010/main" val="12147701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aseline="0" smtClean="0"/>
              <a:t>Computer sind dumm und faul, weil sie nichts von allein können und nur genau das tun was man ihnen sagt</a:t>
            </a:r>
            <a:r>
              <a:rPr lang="de-DE" baseline="0" dirty="0" smtClean="0"/>
              <a:t>.</a:t>
            </a:r>
          </a:p>
          <a:p>
            <a:r>
              <a:rPr lang="de-DE" i="1" baseline="0" smtClean="0"/>
              <a:t>*</a:t>
            </a:r>
            <a:r>
              <a:rPr lang="de-DE" i="1" baseline="0" smtClean="0"/>
              <a:t>klick* Bild wird eingeblendet</a:t>
            </a:r>
            <a:endParaRPr lang="de-DE" i="1" baseline="0" dirty="0" smtClean="0"/>
          </a:p>
          <a:p>
            <a:r>
              <a:rPr lang="de-DE" i="0" baseline="0" smtClean="0"/>
              <a:t>Allerdings können sie dadurch auch keine menschliche Sprache verstehen</a:t>
            </a:r>
            <a:r>
              <a:rPr lang="de-DE" i="0" baseline="0" dirty="0" smtClean="0"/>
              <a:t>.</a:t>
            </a:r>
          </a:p>
          <a:p>
            <a:r>
              <a:rPr lang="de-DE" i="0" baseline="0" smtClean="0"/>
              <a:t>Deshalb brauchen wir Computerprogramme</a:t>
            </a:r>
            <a:endParaRPr lang="de-DE" i="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de-DE" i="1"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de-DE" i="1" baseline="0" smtClean="0"/>
              <a:t>*</a:t>
            </a:r>
            <a:r>
              <a:rPr lang="de-DE" i="1" baseline="0" smtClean="0"/>
              <a:t>klick* Text wird eingeblendet</a:t>
            </a:r>
            <a:endParaRPr lang="de-DE" i="1" baseline="0" dirty="0" smtClean="0"/>
          </a:p>
          <a:p>
            <a:r>
              <a:rPr lang="de-DE" baseline="0" smtClean="0"/>
              <a:t>Computerprogramm sind eine Folge von Befehlen die von einem Computer verstehbar sind</a:t>
            </a:r>
            <a:r>
              <a:rPr lang="de-DE" baseline="0"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i="1" baseline="0" smtClean="0"/>
              <a:t>*</a:t>
            </a:r>
            <a:r>
              <a:rPr lang="de-DE" i="1" baseline="0" smtClean="0"/>
              <a:t>klick* Bild wird eingeblendet</a:t>
            </a:r>
            <a:endParaRPr lang="de-DE" i="1" baseline="0" dirty="0" smtClean="0"/>
          </a:p>
          <a:p>
            <a:r>
              <a:rPr lang="de-DE" baseline="0" smtClean="0"/>
              <a:t>Das sieht dann in etwa so aus und bedeutet im Endeffekt das gleiche wie das was wir oben in menschlicher Sprache ausgedrückt haben</a:t>
            </a:r>
            <a:r>
              <a:rPr lang="de-DE" baseline="0" dirty="0" smtClean="0"/>
              <a:t>.</a:t>
            </a:r>
          </a:p>
        </p:txBody>
      </p:sp>
      <p:sp>
        <p:nvSpPr>
          <p:cNvPr id="4" name="Foliennummernplatzhalter 3"/>
          <p:cNvSpPr>
            <a:spLocks noGrp="1"/>
          </p:cNvSpPr>
          <p:nvPr>
            <p:ph type="sldNum" sz="quarter" idx="10"/>
          </p:nvPr>
        </p:nvSpPr>
        <p:spPr/>
        <p:txBody>
          <a:bodyPr/>
          <a:lstStyle/>
          <a:p>
            <a:fld id="{16070E50-C463-4A5B-AC29-20274F3F33D2}" type="slidenum">
              <a:rPr lang="de-DE" smtClean="0"/>
              <a:t>6</a:t>
            </a:fld>
            <a:endParaRPr lang="de-DE"/>
          </a:p>
        </p:txBody>
      </p:sp>
    </p:spTree>
    <p:extLst>
      <p:ext uri="{BB962C8B-B14F-4D97-AF65-F5344CB8AC3E}">
        <p14:creationId xmlns:p14="http://schemas.microsoft.com/office/powerpoint/2010/main" val="40428125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1" baseline="0" dirty="0" smtClean="0"/>
          </a:p>
        </p:txBody>
      </p:sp>
      <p:sp>
        <p:nvSpPr>
          <p:cNvPr id="4" name="Foliennummernplatzhalter 3"/>
          <p:cNvSpPr>
            <a:spLocks noGrp="1"/>
          </p:cNvSpPr>
          <p:nvPr>
            <p:ph type="sldNum" sz="quarter" idx="10"/>
          </p:nvPr>
        </p:nvSpPr>
        <p:spPr/>
        <p:txBody>
          <a:bodyPr/>
          <a:lstStyle/>
          <a:p>
            <a:fld id="{16070E50-C463-4A5B-AC29-20274F3F33D2}" type="slidenum">
              <a:rPr lang="de-DE" smtClean="0"/>
              <a:t>7</a:t>
            </a:fld>
            <a:endParaRPr lang="de-DE"/>
          </a:p>
        </p:txBody>
      </p:sp>
    </p:spTree>
    <p:extLst>
      <p:ext uri="{BB962C8B-B14F-4D97-AF65-F5344CB8AC3E}">
        <p14:creationId xmlns:p14="http://schemas.microsoft.com/office/powerpoint/2010/main" val="15020914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aseline="0" smtClean="0"/>
              <a:t>Betrachten wir noch einmal die beiden Befehlsfolgen von grade</a:t>
            </a:r>
            <a:r>
              <a:rPr lang="de-DE" baseline="0" dirty="0" smtClean="0"/>
              <a:t>.</a:t>
            </a:r>
          </a:p>
          <a:p>
            <a:r>
              <a:rPr lang="de-DE" baseline="0" smtClean="0"/>
              <a:t>Eine der beiden ist in menschlicher Sprache und eine in der Programmiersprache Java, welche der Computer verstehen kann</a:t>
            </a:r>
            <a:r>
              <a:rPr lang="de-DE" baseline="0" dirty="0" smtClean="0"/>
              <a:t>.</a:t>
            </a:r>
          </a:p>
          <a:p>
            <a:endParaRPr lang="de-DE" baseline="0" dirty="0" smtClean="0"/>
          </a:p>
          <a:p>
            <a:r>
              <a:rPr lang="de-DE" u="sng" baseline="0" smtClean="0"/>
              <a:t>Semantik</a:t>
            </a:r>
            <a:r>
              <a:rPr lang="de-DE" baseline="0" smtClean="0"/>
              <a:t> beschreibt die Bedeutung des Programmes</a:t>
            </a:r>
            <a:r>
              <a:rPr lang="de-DE" baseline="0" dirty="0" smtClean="0"/>
              <a:t>.</a:t>
            </a:r>
          </a:p>
          <a:p>
            <a:r>
              <a:rPr lang="de-DE" baseline="0" smtClean="0"/>
              <a:t>Bezogen auf unsere beiden Befehlsfolgen könnte man also </a:t>
            </a:r>
            <a:r>
              <a:rPr lang="de-DE" b="1" i="0" baseline="0" smtClean="0"/>
              <a:t>vereinfacht</a:t>
            </a:r>
            <a:r>
              <a:rPr lang="de-DE" baseline="0" smtClean="0"/>
              <a:t> sagen beide haben </a:t>
            </a:r>
            <a:r>
              <a:rPr lang="de-DE" b="1" i="0" baseline="0" smtClean="0"/>
              <a:t>ungefähr </a:t>
            </a:r>
            <a:r>
              <a:rPr lang="de-DE" baseline="0" smtClean="0"/>
              <a:t>die selbe Bedeutung</a:t>
            </a:r>
            <a:r>
              <a:rPr lang="de-DE" baseline="0" dirty="0" smtClean="0"/>
              <a:t>.</a:t>
            </a:r>
          </a:p>
          <a:p>
            <a:endParaRPr lang="de-DE" baseline="0" dirty="0" smtClean="0"/>
          </a:p>
          <a:p>
            <a:r>
              <a:rPr lang="de-DE" u="sng" baseline="0" smtClean="0"/>
              <a:t>Syntax</a:t>
            </a:r>
            <a:r>
              <a:rPr lang="de-DE" u="none" baseline="0" smtClean="0"/>
              <a:t> hingegen beschreibt die Form des Programmes</a:t>
            </a:r>
            <a:r>
              <a:rPr lang="de-DE" u="none" baseline="0" dirty="0" smtClean="0"/>
              <a:t>.</a:t>
            </a:r>
          </a:p>
          <a:p>
            <a:r>
              <a:rPr lang="de-DE" u="none" baseline="0" smtClean="0"/>
              <a:t>Also wie es geschrieben ist</a:t>
            </a:r>
            <a:r>
              <a:rPr lang="de-DE" u="none" baseline="0" dirty="0" smtClean="0"/>
              <a:t>.</a:t>
            </a:r>
          </a:p>
          <a:p>
            <a:r>
              <a:rPr lang="de-DE" u="none" baseline="0" smtClean="0"/>
              <a:t>Diese ist bei den beiden Befehlsfolgen stark unterschiedlich</a:t>
            </a:r>
            <a:r>
              <a:rPr lang="de-DE" u="none" baseline="0" dirty="0" smtClean="0"/>
              <a:t>.</a:t>
            </a:r>
          </a:p>
          <a:p>
            <a:r>
              <a:rPr lang="de-DE" u="none" baseline="0" smtClean="0"/>
              <a:t>Während es für Menschen viele Arten gibt zu sagen das man eine mathematische Variable x mit einem bestimmten Wert hat, gibt es für den Computer nur sehr wenige oder sogar nur eine einzige</a:t>
            </a:r>
            <a:r>
              <a:rPr lang="de-DE" u="none" baseline="0" dirty="0" smtClean="0"/>
              <a:t>.</a:t>
            </a:r>
          </a:p>
          <a:p>
            <a:endParaRPr lang="de-DE" u="none" baseline="0" dirty="0" smtClean="0"/>
          </a:p>
          <a:p>
            <a:r>
              <a:rPr lang="de-DE" u="none" baseline="0" smtClean="0"/>
              <a:t>Dies ist allerdings besonders wichtig, da es so zu keinen Unklarheiten bei der Kommunikation zwischen Mensch und Computer kommen kann</a:t>
            </a:r>
            <a:r>
              <a:rPr lang="de-DE" u="none" baseline="0" dirty="0" smtClean="0"/>
              <a:t>.</a:t>
            </a:r>
          </a:p>
          <a:p>
            <a:r>
              <a:rPr lang="de-DE" i="1" u="none" baseline="0" smtClean="0"/>
              <a:t>(</a:t>
            </a:r>
            <a:r>
              <a:rPr lang="de-DE" i="1" u="none" baseline="0" smtClean="0"/>
              <a:t>Und wenn doch, hat der Mensch einen Fehler gemacht </a:t>
            </a:r>
            <a:r>
              <a:rPr lang="de-DE" i="1" u="none" baseline="0" smtClean="0">
                <a:sym typeface="Wingdings" panose="05000000000000000000" pitchFamily="2" charset="2"/>
              </a:rPr>
              <a:t></a:t>
            </a:r>
            <a:r>
              <a:rPr lang="de-DE" i="1" u="none" baseline="0" dirty="0" smtClean="0">
                <a:sym typeface="Wingdings" panose="05000000000000000000" pitchFamily="2" charset="2"/>
              </a:rPr>
              <a:t>)</a:t>
            </a:r>
          </a:p>
        </p:txBody>
      </p:sp>
      <p:sp>
        <p:nvSpPr>
          <p:cNvPr id="4" name="Foliennummernplatzhalter 3"/>
          <p:cNvSpPr>
            <a:spLocks noGrp="1"/>
          </p:cNvSpPr>
          <p:nvPr>
            <p:ph type="sldNum" sz="quarter" idx="10"/>
          </p:nvPr>
        </p:nvSpPr>
        <p:spPr/>
        <p:txBody>
          <a:bodyPr/>
          <a:lstStyle/>
          <a:p>
            <a:fld id="{16070E50-C463-4A5B-AC29-20274F3F33D2}" type="slidenum">
              <a:rPr lang="de-DE" smtClean="0"/>
              <a:t>8</a:t>
            </a:fld>
            <a:endParaRPr lang="de-DE"/>
          </a:p>
        </p:txBody>
      </p:sp>
    </p:spTree>
    <p:extLst>
      <p:ext uri="{BB962C8B-B14F-4D97-AF65-F5344CB8AC3E}">
        <p14:creationId xmlns:p14="http://schemas.microsoft.com/office/powerpoint/2010/main" val="15165871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smtClean="0">
                <a:sym typeface="Wingdings" panose="05000000000000000000" pitchFamily="2" charset="2"/>
              </a:rPr>
              <a:t>Für unseren Kurs heute beschäftigen wir uns aber deutlich mehr mit der Syntax von Java-Programmen</a:t>
            </a:r>
            <a:r>
              <a:rPr lang="de-DE" i="0" u="none" baseline="0" dirty="0" smtClean="0">
                <a:sym typeface="Wingdings" panose="05000000000000000000" pitchFamily="2" charset="2"/>
              </a:rPr>
              <a:t>,</a:t>
            </a:r>
          </a:p>
          <a:p>
            <a:r>
              <a:rPr lang="de-DE" i="0" u="none" baseline="0" smtClean="0">
                <a:sym typeface="Wingdings" panose="05000000000000000000" pitchFamily="2" charset="2"/>
              </a:rPr>
              <a:t>also wie genau ihr eure Programme schreiben müsst, damit der Computer sie auch versteht</a:t>
            </a:r>
            <a:r>
              <a:rPr lang="de-DE" i="0" u="none" baseline="0" dirty="0" smtClean="0">
                <a:sym typeface="Wingdings" panose="05000000000000000000" pitchFamily="2" charset="2"/>
              </a:rPr>
              <a:t>.</a:t>
            </a:r>
            <a:endParaRPr lang="de-DE" i="1"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9</a:t>
            </a:fld>
            <a:endParaRPr lang="de-DE"/>
          </a:p>
        </p:txBody>
      </p:sp>
    </p:spTree>
    <p:extLst>
      <p:ext uri="{BB962C8B-B14F-4D97-AF65-F5344CB8AC3E}">
        <p14:creationId xmlns:p14="http://schemas.microsoft.com/office/powerpoint/2010/main" val="3261463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1835696" y="228865"/>
            <a:ext cx="6912768" cy="540403"/>
          </a:xfrm>
          <a:prstGeom prst="rect">
            <a:avLst/>
          </a:prstGeom>
        </p:spPr>
        <p:txBody>
          <a:bodyPr/>
          <a:lstStyle>
            <a:lvl1pPr algn="l">
              <a:defRPr sz="3200"/>
            </a:lvl1pPr>
          </a:lstStyle>
          <a:p>
            <a:r>
              <a:rPr lang="de-DE" dirty="0" smtClean="0"/>
              <a:t>Titelmasterformat durch Klicken bearbeiten</a:t>
            </a:r>
            <a:endParaRPr lang="de-DE" dirty="0"/>
          </a:p>
        </p:txBody>
      </p:sp>
      <p:sp>
        <p:nvSpPr>
          <p:cNvPr id="4" name="Datumsplatzhalter 3"/>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17.03.2017</a:t>
            </a:fld>
            <a:endParaRPr lang="de-DE"/>
          </a:p>
        </p:txBody>
      </p:sp>
      <p:sp>
        <p:nvSpPr>
          <p:cNvPr id="5" name="Fußzeilenplatzhalter 4"/>
          <p:cNvSpPr>
            <a:spLocks noGrp="1"/>
          </p:cNvSpPr>
          <p:nvPr>
            <p:ph type="ftr" sz="quarter" idx="11"/>
          </p:nvPr>
        </p:nvSpPr>
        <p:spPr>
          <a:xfrm>
            <a:off x="3124200" y="5296959"/>
            <a:ext cx="2895600" cy="304271"/>
          </a:xfrm>
          <a:prstGeom prst="rect">
            <a:avLst/>
          </a:prstGeom>
        </p:spPr>
        <p:txBody>
          <a:bodyPr/>
          <a:lstStyle/>
          <a:p>
            <a:endParaRPr lang="de-DE"/>
          </a:p>
        </p:txBody>
      </p:sp>
      <p:sp>
        <p:nvSpPr>
          <p:cNvPr id="6" name="Foliennummernplatzhalter 5"/>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210560732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457200" y="228865"/>
            <a:ext cx="8229600" cy="952500"/>
          </a:xfrm>
          <a:prstGeom prst="rect">
            <a:avLst/>
          </a:prstGeom>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1116632" y="2569468"/>
            <a:ext cx="8229600" cy="3771636"/>
          </a:xfrm>
          <a:prstGeom prst="rect">
            <a:avLst/>
          </a:prstGeo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17.03.2017</a:t>
            </a:fld>
            <a:endParaRPr lang="de-DE"/>
          </a:p>
        </p:txBody>
      </p:sp>
      <p:sp>
        <p:nvSpPr>
          <p:cNvPr id="5" name="Fußzeilenplatzhalter 4"/>
          <p:cNvSpPr>
            <a:spLocks noGrp="1"/>
          </p:cNvSpPr>
          <p:nvPr>
            <p:ph type="ftr" sz="quarter" idx="11"/>
          </p:nvPr>
        </p:nvSpPr>
        <p:spPr>
          <a:xfrm>
            <a:off x="3124200" y="5296959"/>
            <a:ext cx="2895600" cy="304271"/>
          </a:xfrm>
          <a:prstGeom prst="rect">
            <a:avLst/>
          </a:prstGeom>
        </p:spPr>
        <p:txBody>
          <a:bodyPr/>
          <a:lstStyle/>
          <a:p>
            <a:endParaRPr lang="de-DE"/>
          </a:p>
        </p:txBody>
      </p:sp>
      <p:sp>
        <p:nvSpPr>
          <p:cNvPr id="6" name="Foliennummernplatzhalter 5"/>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1648262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190500"/>
            <a:ext cx="2057400" cy="4064000"/>
          </a:xfrm>
          <a:prstGeom prst="rect">
            <a:avLst/>
          </a:prstGeo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457200" y="190500"/>
            <a:ext cx="6019800" cy="4064000"/>
          </a:xfrm>
          <a:prstGeom prst="rect">
            <a:avLst/>
          </a:prstGeo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17.03.2017</a:t>
            </a:fld>
            <a:endParaRPr lang="de-DE"/>
          </a:p>
        </p:txBody>
      </p:sp>
      <p:sp>
        <p:nvSpPr>
          <p:cNvPr id="5" name="Fußzeilenplatzhalter 4"/>
          <p:cNvSpPr>
            <a:spLocks noGrp="1"/>
          </p:cNvSpPr>
          <p:nvPr>
            <p:ph type="ftr" sz="quarter" idx="11"/>
          </p:nvPr>
        </p:nvSpPr>
        <p:spPr>
          <a:xfrm>
            <a:off x="3124200" y="5296959"/>
            <a:ext cx="2895600" cy="304271"/>
          </a:xfrm>
          <a:prstGeom prst="rect">
            <a:avLst/>
          </a:prstGeom>
        </p:spPr>
        <p:txBody>
          <a:bodyPr/>
          <a:lstStyle/>
          <a:p>
            <a:endParaRPr lang="de-DE"/>
          </a:p>
        </p:txBody>
      </p:sp>
      <p:sp>
        <p:nvSpPr>
          <p:cNvPr id="6" name="Foliennummernplatzhalter 5"/>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1655396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1775355"/>
            <a:ext cx="7772400" cy="1225021"/>
          </a:xfrm>
          <a:prstGeom prst="rect">
            <a:avLst/>
          </a:prstGeom>
        </p:spPr>
        <p:txBody>
          <a:bodyPr/>
          <a:lstStyle>
            <a:lvl1pPr rtl="0">
              <a:defRPr/>
            </a:lvl1pPr>
          </a:lstStyle>
          <a:p>
            <a:r>
              <a:rPr lang="de-DE" smtClean="0"/>
              <a:t>Titelmasterformat durch Klicken bearbeiten</a:t>
            </a:r>
            <a:endParaRPr lang="de-DE"/>
          </a:p>
        </p:txBody>
      </p:sp>
      <p:sp>
        <p:nvSpPr>
          <p:cNvPr id="3" name="Untertitel 2"/>
          <p:cNvSpPr>
            <a:spLocks noGrp="1"/>
          </p:cNvSpPr>
          <p:nvPr>
            <p:ph type="subTitle" idx="1"/>
          </p:nvPr>
        </p:nvSpPr>
        <p:spPr>
          <a:xfrm>
            <a:off x="1371600" y="3238500"/>
            <a:ext cx="6400800" cy="14605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17.03.2017</a:t>
            </a:fld>
            <a:endParaRPr lang="de-DE"/>
          </a:p>
        </p:txBody>
      </p:sp>
      <p:sp>
        <p:nvSpPr>
          <p:cNvPr id="5" name="Fußzeilenplatzhalter 4"/>
          <p:cNvSpPr>
            <a:spLocks noGrp="1"/>
          </p:cNvSpPr>
          <p:nvPr>
            <p:ph type="ftr" sz="quarter" idx="11"/>
          </p:nvPr>
        </p:nvSpPr>
        <p:spPr>
          <a:xfrm>
            <a:off x="3124200" y="5296959"/>
            <a:ext cx="2895600" cy="304271"/>
          </a:xfrm>
          <a:prstGeom prst="rect">
            <a:avLst/>
          </a:prstGeom>
        </p:spPr>
        <p:txBody>
          <a:bodyPr/>
          <a:lstStyle/>
          <a:p>
            <a:endParaRPr lang="de-DE"/>
          </a:p>
        </p:txBody>
      </p:sp>
      <p:sp>
        <p:nvSpPr>
          <p:cNvPr id="6" name="Foliennummernplatzhalter 5"/>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125287172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3672417"/>
            <a:ext cx="7772400" cy="1135063"/>
          </a:xfrm>
          <a:prstGeom prst="rect">
            <a:avLst/>
          </a:prstGeo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422261"/>
            <a:ext cx="7772400" cy="1250156"/>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17.03.2017</a:t>
            </a:fld>
            <a:endParaRPr lang="de-DE"/>
          </a:p>
        </p:txBody>
      </p:sp>
      <p:sp>
        <p:nvSpPr>
          <p:cNvPr id="5" name="Fußzeilenplatzhalter 4"/>
          <p:cNvSpPr>
            <a:spLocks noGrp="1"/>
          </p:cNvSpPr>
          <p:nvPr>
            <p:ph type="ftr" sz="quarter" idx="11"/>
          </p:nvPr>
        </p:nvSpPr>
        <p:spPr>
          <a:xfrm>
            <a:off x="3124200" y="5296959"/>
            <a:ext cx="2895600" cy="304271"/>
          </a:xfrm>
          <a:prstGeom prst="rect">
            <a:avLst/>
          </a:prstGeom>
        </p:spPr>
        <p:txBody>
          <a:bodyPr/>
          <a:lstStyle/>
          <a:p>
            <a:endParaRPr lang="de-DE"/>
          </a:p>
        </p:txBody>
      </p:sp>
      <p:sp>
        <p:nvSpPr>
          <p:cNvPr id="6" name="Foliennummernplatzhalter 5"/>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3846305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457200" y="228865"/>
            <a:ext cx="8229600" cy="952500"/>
          </a:xfrm>
          <a:prstGeom prst="rect">
            <a:avLst/>
          </a:prstGeom>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111250"/>
            <a:ext cx="4038600" cy="31432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111250"/>
            <a:ext cx="4038600" cy="31432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17.03.2017</a:t>
            </a:fld>
            <a:endParaRPr lang="de-DE"/>
          </a:p>
        </p:txBody>
      </p:sp>
      <p:sp>
        <p:nvSpPr>
          <p:cNvPr id="6" name="Fußzeilenplatzhalter 5"/>
          <p:cNvSpPr>
            <a:spLocks noGrp="1"/>
          </p:cNvSpPr>
          <p:nvPr>
            <p:ph type="ftr" sz="quarter" idx="11"/>
          </p:nvPr>
        </p:nvSpPr>
        <p:spPr>
          <a:xfrm>
            <a:off x="3124200" y="5296959"/>
            <a:ext cx="2895600" cy="304271"/>
          </a:xfrm>
          <a:prstGeom prst="rect">
            <a:avLst/>
          </a:prstGeom>
        </p:spPr>
        <p:txBody>
          <a:bodyPr/>
          <a:lstStyle/>
          <a:p>
            <a:endParaRPr lang="de-DE"/>
          </a:p>
        </p:txBody>
      </p:sp>
      <p:sp>
        <p:nvSpPr>
          <p:cNvPr id="7" name="Foliennummernplatzhalter 6"/>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3085728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28865"/>
            <a:ext cx="8229600" cy="952500"/>
          </a:xfrm>
          <a:prstGeom prst="rect">
            <a:avLst/>
          </a:prstGeom>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279261"/>
            <a:ext cx="4040188" cy="53313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457200" y="1812396"/>
            <a:ext cx="4040188" cy="329274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6" y="1279261"/>
            <a:ext cx="4041775" cy="53313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4645026" y="1812396"/>
            <a:ext cx="4041775" cy="329274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17.03.2017</a:t>
            </a:fld>
            <a:endParaRPr lang="de-DE"/>
          </a:p>
        </p:txBody>
      </p:sp>
      <p:sp>
        <p:nvSpPr>
          <p:cNvPr id="8" name="Fußzeilenplatzhalter 7"/>
          <p:cNvSpPr>
            <a:spLocks noGrp="1"/>
          </p:cNvSpPr>
          <p:nvPr>
            <p:ph type="ftr" sz="quarter" idx="11"/>
          </p:nvPr>
        </p:nvSpPr>
        <p:spPr>
          <a:xfrm>
            <a:off x="3124200" y="5296959"/>
            <a:ext cx="2895600" cy="304271"/>
          </a:xfrm>
          <a:prstGeom prst="rect">
            <a:avLst/>
          </a:prstGeom>
        </p:spPr>
        <p:txBody>
          <a:bodyPr/>
          <a:lstStyle/>
          <a:p>
            <a:endParaRPr lang="de-DE"/>
          </a:p>
        </p:txBody>
      </p:sp>
      <p:sp>
        <p:nvSpPr>
          <p:cNvPr id="9" name="Foliennummernplatzhalter 8"/>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2913169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457200" y="228865"/>
            <a:ext cx="8229600" cy="952500"/>
          </a:xfrm>
          <a:prstGeom prst="rect">
            <a:avLst/>
          </a:prstGeom>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17.03.2017</a:t>
            </a:fld>
            <a:endParaRPr lang="de-DE"/>
          </a:p>
        </p:txBody>
      </p:sp>
      <p:sp>
        <p:nvSpPr>
          <p:cNvPr id="4" name="Fußzeilenplatzhalter 3"/>
          <p:cNvSpPr>
            <a:spLocks noGrp="1"/>
          </p:cNvSpPr>
          <p:nvPr>
            <p:ph type="ftr" sz="quarter" idx="11"/>
          </p:nvPr>
        </p:nvSpPr>
        <p:spPr>
          <a:xfrm>
            <a:off x="3124200" y="5296959"/>
            <a:ext cx="2895600" cy="304271"/>
          </a:xfrm>
          <a:prstGeom prst="rect">
            <a:avLst/>
          </a:prstGeom>
        </p:spPr>
        <p:txBody>
          <a:bodyPr/>
          <a:lstStyle/>
          <a:p>
            <a:endParaRPr lang="de-DE"/>
          </a:p>
        </p:txBody>
      </p:sp>
      <p:sp>
        <p:nvSpPr>
          <p:cNvPr id="5" name="Foliennummernplatzhalter 4"/>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4120656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17.03.2017</a:t>
            </a:fld>
            <a:endParaRPr lang="de-DE"/>
          </a:p>
        </p:txBody>
      </p:sp>
      <p:sp>
        <p:nvSpPr>
          <p:cNvPr id="3" name="Fußzeilenplatzhalter 2"/>
          <p:cNvSpPr>
            <a:spLocks noGrp="1"/>
          </p:cNvSpPr>
          <p:nvPr>
            <p:ph type="ftr" sz="quarter" idx="11"/>
          </p:nvPr>
        </p:nvSpPr>
        <p:spPr>
          <a:xfrm>
            <a:off x="3124200" y="5296959"/>
            <a:ext cx="2895600" cy="304271"/>
          </a:xfrm>
          <a:prstGeom prst="rect">
            <a:avLst/>
          </a:prstGeom>
        </p:spPr>
        <p:txBody>
          <a:bodyPr/>
          <a:lstStyle/>
          <a:p>
            <a:endParaRPr lang="de-DE"/>
          </a:p>
        </p:txBody>
      </p:sp>
      <p:sp>
        <p:nvSpPr>
          <p:cNvPr id="4" name="Foliennummernplatzhalter 3"/>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2098956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1" y="227542"/>
            <a:ext cx="3008313" cy="968375"/>
          </a:xfrm>
          <a:prstGeom prst="rect">
            <a:avLst/>
          </a:prstGeo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27542"/>
            <a:ext cx="5111750" cy="4877594"/>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1" y="1195917"/>
            <a:ext cx="3008313" cy="3909219"/>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4"/>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17.03.2017</a:t>
            </a:fld>
            <a:endParaRPr lang="de-DE"/>
          </a:p>
        </p:txBody>
      </p:sp>
      <p:sp>
        <p:nvSpPr>
          <p:cNvPr id="6" name="Fußzeilenplatzhalter 5"/>
          <p:cNvSpPr>
            <a:spLocks noGrp="1"/>
          </p:cNvSpPr>
          <p:nvPr>
            <p:ph type="ftr" sz="quarter" idx="11"/>
          </p:nvPr>
        </p:nvSpPr>
        <p:spPr>
          <a:xfrm>
            <a:off x="3124200" y="5296959"/>
            <a:ext cx="2895600" cy="304271"/>
          </a:xfrm>
          <a:prstGeom prst="rect">
            <a:avLst/>
          </a:prstGeom>
        </p:spPr>
        <p:txBody>
          <a:bodyPr/>
          <a:lstStyle/>
          <a:p>
            <a:endParaRPr lang="de-DE"/>
          </a:p>
        </p:txBody>
      </p:sp>
      <p:sp>
        <p:nvSpPr>
          <p:cNvPr id="7" name="Foliennummernplatzhalter 6"/>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103829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000500"/>
            <a:ext cx="5486400" cy="472282"/>
          </a:xfrm>
          <a:prstGeom prst="rect">
            <a:avLst/>
          </a:prstGeo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510646"/>
            <a:ext cx="5486400" cy="34290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4472782"/>
            <a:ext cx="5486400" cy="670718"/>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4"/>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17.03.2017</a:t>
            </a:fld>
            <a:endParaRPr lang="de-DE"/>
          </a:p>
        </p:txBody>
      </p:sp>
      <p:sp>
        <p:nvSpPr>
          <p:cNvPr id="6" name="Fußzeilenplatzhalter 5"/>
          <p:cNvSpPr>
            <a:spLocks noGrp="1"/>
          </p:cNvSpPr>
          <p:nvPr>
            <p:ph type="ftr" sz="quarter" idx="11"/>
          </p:nvPr>
        </p:nvSpPr>
        <p:spPr>
          <a:xfrm>
            <a:off x="3124200" y="5296959"/>
            <a:ext cx="2895600" cy="304271"/>
          </a:xfrm>
          <a:prstGeom prst="rect">
            <a:avLst/>
          </a:prstGeom>
        </p:spPr>
        <p:txBody>
          <a:bodyPr/>
          <a:lstStyle/>
          <a:p>
            <a:endParaRPr lang="de-DE"/>
          </a:p>
        </p:txBody>
      </p:sp>
      <p:sp>
        <p:nvSpPr>
          <p:cNvPr id="7" name="Foliennummernplatzhalter 6"/>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3321675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831420"/>
        </a:solidFill>
        <a:effectLst/>
      </p:bgPr>
    </p:bg>
    <p:spTree>
      <p:nvGrpSpPr>
        <p:cNvPr id="1" name=""/>
        <p:cNvGrpSpPr/>
        <p:nvPr/>
      </p:nvGrpSpPr>
      <p:grpSpPr>
        <a:xfrm>
          <a:off x="0" y="0"/>
          <a:ext cx="0" cy="0"/>
          <a:chOff x="0" y="0"/>
          <a:chExt cx="0" cy="0"/>
        </a:xfrm>
      </p:grpSpPr>
      <p:sp>
        <p:nvSpPr>
          <p:cNvPr id="8" name="Abgerundetes Rechteck 7"/>
          <p:cNvSpPr/>
          <p:nvPr userDrawn="1"/>
        </p:nvSpPr>
        <p:spPr>
          <a:xfrm>
            <a:off x="0" y="252000"/>
            <a:ext cx="8892480" cy="5463000"/>
          </a:xfrm>
          <a:prstGeom prst="roundRect">
            <a:avLst>
              <a:gd name="adj" fmla="val 92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hteck 14"/>
          <p:cNvSpPr/>
          <p:nvPr userDrawn="1"/>
        </p:nvSpPr>
        <p:spPr>
          <a:xfrm>
            <a:off x="0" y="252000"/>
            <a:ext cx="5458770" cy="5463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 name="Grafik 9"/>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252003" y="360000"/>
            <a:ext cx="1232909" cy="360000"/>
          </a:xfrm>
          <a:prstGeom prst="rect">
            <a:avLst/>
          </a:prstGeom>
        </p:spPr>
      </p:pic>
      <p:pic>
        <p:nvPicPr>
          <p:cNvPr id="12" name="Grafik 11"/>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252002" y="5184000"/>
            <a:ext cx="1288194" cy="360000"/>
          </a:xfrm>
          <a:prstGeom prst="rect">
            <a:avLst/>
          </a:prstGeom>
        </p:spPr>
      </p:pic>
      <p:sp>
        <p:nvSpPr>
          <p:cNvPr id="16" name="Rechteck 15"/>
          <p:cNvSpPr/>
          <p:nvPr userDrawn="1"/>
        </p:nvSpPr>
        <p:spPr>
          <a:xfrm>
            <a:off x="5580112" y="4369668"/>
            <a:ext cx="3312368" cy="13453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932039918"/>
      </p:ext>
    </p:extLst>
  </p:cSld>
  <p:clrMap bg1="lt1" tx1="dk1" bg2="lt2" tx2="dk2" accent1="accent1" accent2="accent2" accent3="accent3" accent4="accent4" accent5="accent5" accent6="accent6" hlink="hlink" folHlink="folHlink"/>
  <p:sldLayoutIdLst>
    <p:sldLayoutId id="2147483650"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Themen</a:t>
            </a:r>
            <a:endParaRPr lang="de-DE" dirty="0">
              <a:solidFill>
                <a:srgbClr val="831420"/>
              </a:solidFill>
            </a:endParaRPr>
          </a:p>
        </p:txBody>
      </p:sp>
      <p:sp>
        <p:nvSpPr>
          <p:cNvPr id="3" name="Inhaltsplatzhalter 2"/>
          <p:cNvSpPr>
            <a:spLocks noGrp="1"/>
          </p:cNvSpPr>
          <p:nvPr>
            <p:ph idx="4294967295"/>
          </p:nvPr>
        </p:nvSpPr>
        <p:spPr>
          <a:xfrm>
            <a:off x="179512" y="900000"/>
            <a:ext cx="8496944" cy="4153744"/>
          </a:xfrm>
          <a:prstGeom prst="rect">
            <a:avLst/>
          </a:prstGeom>
        </p:spPr>
        <p:txBody>
          <a:bodyPr anchor="ctr"/>
          <a:lstStyle/>
          <a:p>
            <a:pPr marL="0" indent="0">
              <a:buNone/>
            </a:pPr>
            <a:r>
              <a:rPr lang="de-DE" sz="2000" smtClean="0">
                <a:solidFill>
                  <a:schemeClr val="bg1">
                    <a:lumMod val="75000"/>
                  </a:schemeClr>
                </a:solidFill>
              </a:rPr>
              <a:t>Was ist ein Programm</a:t>
            </a:r>
            <a:r>
              <a:rPr lang="de-DE" sz="2000" dirty="0" smtClean="0">
                <a:solidFill>
                  <a:schemeClr val="bg1">
                    <a:lumMod val="75000"/>
                  </a:schemeClr>
                </a:solidFill>
              </a:rPr>
              <a:t>?</a:t>
            </a:r>
          </a:p>
          <a:p>
            <a:pPr marL="0" indent="0">
              <a:buNone/>
            </a:pPr>
            <a:r>
              <a:rPr lang="de-DE" sz="2000" smtClean="0">
                <a:solidFill>
                  <a:schemeClr val="bg1">
                    <a:lumMod val="75000"/>
                  </a:schemeClr>
                </a:solidFill>
              </a:rPr>
              <a:t>Syntax und Semantik</a:t>
            </a:r>
            <a:endParaRPr lang="de-DE" sz="2000" dirty="0" smtClean="0">
              <a:solidFill>
                <a:schemeClr val="bg1">
                  <a:lumMod val="75000"/>
                </a:schemeClr>
              </a:solidFill>
            </a:endParaRPr>
          </a:p>
          <a:p>
            <a:pPr marL="0" indent="0">
              <a:buNone/>
            </a:pPr>
            <a:r>
              <a:rPr lang="de-DE" sz="2000" smtClean="0">
                <a:solidFill>
                  <a:schemeClr val="bg1">
                    <a:lumMod val="75000"/>
                  </a:schemeClr>
                </a:solidFill>
              </a:rPr>
              <a:t>Ein erstes Programm</a:t>
            </a:r>
            <a:endParaRPr lang="de-DE" sz="2000" dirty="0" smtClean="0">
              <a:solidFill>
                <a:schemeClr val="bg1">
                  <a:lumMod val="75000"/>
                </a:schemeClr>
              </a:solidFill>
            </a:endParaRPr>
          </a:p>
          <a:p>
            <a:pPr marL="0" indent="0">
              <a:buNone/>
            </a:pPr>
            <a:r>
              <a:rPr lang="de-DE" sz="2000" smtClean="0">
                <a:solidFill>
                  <a:schemeClr val="bg1">
                    <a:lumMod val="75000"/>
                  </a:schemeClr>
                </a:solidFill>
              </a:rPr>
              <a:t>Primitive Datentypen und Variablen</a:t>
            </a:r>
            <a:endParaRPr lang="de-DE" sz="2000" dirty="0" smtClean="0">
              <a:solidFill>
                <a:schemeClr val="bg1">
                  <a:lumMod val="75000"/>
                </a:schemeClr>
              </a:solidFill>
            </a:endParaRPr>
          </a:p>
          <a:p>
            <a:pPr marL="0" indent="0">
              <a:buNone/>
            </a:pPr>
            <a:r>
              <a:rPr lang="de-DE" sz="2000" err="1" smtClean="0">
                <a:solidFill>
                  <a:schemeClr val="bg1">
                    <a:lumMod val="75000"/>
                  </a:schemeClr>
                </a:solidFill>
              </a:rPr>
              <a:t>Abfragen</a:t>
            </a:r>
            <a:r>
              <a:rPr lang="de-DE" sz="2000" smtClean="0">
                <a:solidFill>
                  <a:schemeClr val="bg1">
                    <a:lumMod val="75000"/>
                  </a:schemeClr>
                </a:solidFill>
              </a:rPr>
              <a:t>, Schleifen</a:t>
            </a:r>
            <a:endParaRPr lang="de-DE" sz="2000" dirty="0">
              <a:solidFill>
                <a:schemeClr val="bg1">
                  <a:lumMod val="75000"/>
                </a:schemeClr>
              </a:solidFill>
            </a:endParaRPr>
          </a:p>
          <a:p>
            <a:pPr marL="0" indent="0">
              <a:buNone/>
            </a:pPr>
            <a:r>
              <a:rPr lang="de-DE" sz="2000" i="1" dirty="0" smtClean="0">
                <a:solidFill>
                  <a:schemeClr val="bg1">
                    <a:lumMod val="75000"/>
                  </a:schemeClr>
                </a:solidFill>
              </a:rPr>
              <a:t>Objektorientierung:</a:t>
            </a:r>
          </a:p>
          <a:p>
            <a:pPr marL="0" indent="0">
              <a:buNone/>
            </a:pPr>
            <a:r>
              <a:rPr lang="de-DE" sz="2000" smtClean="0">
                <a:solidFill>
                  <a:schemeClr val="bg1">
                    <a:lumMod val="75000"/>
                  </a:schemeClr>
                </a:solidFill>
              </a:rPr>
              <a:t>    Klassen und Objekte</a:t>
            </a:r>
            <a:endParaRPr lang="de-DE" sz="2000" dirty="0" smtClean="0">
              <a:solidFill>
                <a:schemeClr val="bg1">
                  <a:lumMod val="75000"/>
                </a:schemeClr>
              </a:solidFill>
            </a:endParaRPr>
          </a:p>
          <a:p>
            <a:pPr marL="0" indent="0">
              <a:buNone/>
            </a:pPr>
            <a:r>
              <a:rPr lang="de-DE" sz="2000" smtClean="0">
                <a:solidFill>
                  <a:schemeClr val="bg1">
                    <a:lumMod val="75000"/>
                  </a:schemeClr>
                </a:solidFill>
              </a:rPr>
              <a:t>    Attribute und Methoden</a:t>
            </a:r>
            <a:endParaRPr lang="de-DE" sz="2000" dirty="0" smtClean="0">
              <a:solidFill>
                <a:schemeClr val="bg1">
                  <a:lumMod val="75000"/>
                </a:schemeClr>
              </a:solidFill>
            </a:endParaRPr>
          </a:p>
          <a:p>
            <a:pPr marL="0" indent="0">
              <a:buNone/>
            </a:pPr>
            <a:r>
              <a:rPr lang="de-DE" sz="2000" dirty="0" smtClean="0">
                <a:solidFill>
                  <a:schemeClr val="bg1">
                    <a:lumMod val="75000"/>
                  </a:schemeClr>
                </a:solidFill>
              </a:rPr>
              <a:t>Namenskonvention</a:t>
            </a:r>
            <a:endParaRPr lang="de-DE" sz="2000" dirty="0">
              <a:solidFill>
                <a:schemeClr val="bg1">
                  <a:lumMod val="75000"/>
                </a:schemeClr>
              </a:solidFill>
            </a:endParaRPr>
          </a:p>
          <a:p>
            <a:pPr marL="0" indent="0">
              <a:buNone/>
            </a:pPr>
            <a:r>
              <a:rPr lang="de-DE" sz="2000" smtClean="0">
                <a:solidFill>
                  <a:schemeClr val="bg1">
                    <a:lumMod val="75000"/>
                  </a:schemeClr>
                </a:solidFill>
              </a:rPr>
              <a:t>Strings und Arrays</a:t>
            </a:r>
            <a:endParaRPr lang="de-DE" sz="2000" dirty="0">
              <a:solidFill>
                <a:schemeClr val="bg1">
                  <a:lumMod val="75000"/>
                </a:schemeClr>
              </a:solidFill>
            </a:endParaRPr>
          </a:p>
        </p:txBody>
      </p:sp>
    </p:spTree>
    <p:extLst>
      <p:ext uri="{BB962C8B-B14F-4D97-AF65-F5344CB8AC3E}">
        <p14:creationId xmlns:p14="http://schemas.microsoft.com/office/powerpoint/2010/main" val="192578043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Themen</a:t>
            </a:r>
            <a:endParaRPr lang="de-DE" dirty="0">
              <a:solidFill>
                <a:srgbClr val="831420"/>
              </a:solidFill>
            </a:endParaRPr>
          </a:p>
        </p:txBody>
      </p:sp>
      <p:sp>
        <p:nvSpPr>
          <p:cNvPr id="3" name="Inhaltsplatzhalter 2"/>
          <p:cNvSpPr>
            <a:spLocks noGrp="1"/>
          </p:cNvSpPr>
          <p:nvPr>
            <p:ph idx="4294967295"/>
          </p:nvPr>
        </p:nvSpPr>
        <p:spPr>
          <a:xfrm>
            <a:off x="179512" y="900000"/>
            <a:ext cx="8496944" cy="4153744"/>
          </a:xfrm>
          <a:prstGeom prst="rect">
            <a:avLst/>
          </a:prstGeom>
        </p:spPr>
        <p:txBody>
          <a:bodyPr anchor="ctr"/>
          <a:lstStyle/>
          <a:p>
            <a:pPr marL="0" indent="0">
              <a:buNone/>
            </a:pPr>
            <a:r>
              <a:rPr lang="de-DE" sz="2000" smtClean="0">
                <a:solidFill>
                  <a:schemeClr val="bg1">
                    <a:lumMod val="75000"/>
                  </a:schemeClr>
                </a:solidFill>
              </a:rPr>
              <a:t>Was ist ein Programm</a:t>
            </a:r>
            <a:r>
              <a:rPr lang="de-DE" sz="2000" dirty="0">
                <a:solidFill>
                  <a:schemeClr val="bg1">
                    <a:lumMod val="75000"/>
                  </a:schemeClr>
                </a:solidFill>
              </a:rPr>
              <a:t>?</a:t>
            </a:r>
          </a:p>
          <a:p>
            <a:pPr marL="0" indent="0">
              <a:buNone/>
            </a:pPr>
            <a:r>
              <a:rPr lang="de-DE" sz="2000" smtClean="0">
                <a:solidFill>
                  <a:schemeClr val="bg1">
                    <a:lumMod val="75000"/>
                  </a:schemeClr>
                </a:solidFill>
              </a:rPr>
              <a:t>Syntax und Semantik</a:t>
            </a:r>
            <a:endParaRPr lang="de-DE" sz="2000" dirty="0">
              <a:solidFill>
                <a:schemeClr val="bg1">
                  <a:lumMod val="75000"/>
                </a:schemeClr>
              </a:solidFill>
            </a:endParaRPr>
          </a:p>
          <a:p>
            <a:pPr marL="0" indent="0">
              <a:buNone/>
            </a:pPr>
            <a:r>
              <a:rPr lang="de-DE" sz="2000" b="1" smtClean="0"/>
              <a:t>Ein erstes Programm</a:t>
            </a:r>
            <a:endParaRPr lang="de-DE" sz="2000" b="1" dirty="0"/>
          </a:p>
          <a:p>
            <a:pPr marL="0" indent="0">
              <a:buNone/>
            </a:pPr>
            <a:r>
              <a:rPr lang="de-DE" sz="2000" smtClean="0">
                <a:solidFill>
                  <a:schemeClr val="bg1">
                    <a:lumMod val="75000"/>
                  </a:schemeClr>
                </a:solidFill>
              </a:rPr>
              <a:t>Primitive Datentypen und Variablen</a:t>
            </a:r>
            <a:endParaRPr lang="de-DE" sz="2000" dirty="0">
              <a:solidFill>
                <a:schemeClr val="bg1">
                  <a:lumMod val="75000"/>
                </a:schemeClr>
              </a:solidFill>
            </a:endParaRPr>
          </a:p>
          <a:p>
            <a:pPr marL="0" indent="0">
              <a:buNone/>
            </a:pPr>
            <a:r>
              <a:rPr lang="de-DE" sz="2000" err="1" smtClean="0">
                <a:solidFill>
                  <a:schemeClr val="bg1">
                    <a:lumMod val="75000"/>
                  </a:schemeClr>
                </a:solidFill>
              </a:rPr>
              <a:t>Abfragen</a:t>
            </a:r>
            <a:r>
              <a:rPr lang="de-DE" sz="2000" smtClean="0">
                <a:solidFill>
                  <a:schemeClr val="bg1">
                    <a:lumMod val="75000"/>
                  </a:schemeClr>
                </a:solidFill>
              </a:rPr>
              <a:t>, Schleifen</a:t>
            </a:r>
            <a:endParaRPr lang="de-DE" sz="2000" dirty="0">
              <a:solidFill>
                <a:schemeClr val="bg1">
                  <a:lumMod val="75000"/>
                </a:schemeClr>
              </a:solidFill>
            </a:endParaRPr>
          </a:p>
          <a:p>
            <a:pPr marL="0" indent="0">
              <a:buNone/>
            </a:pPr>
            <a:r>
              <a:rPr lang="de-DE" sz="2000" i="1" dirty="0">
                <a:solidFill>
                  <a:schemeClr val="bg1">
                    <a:lumMod val="75000"/>
                  </a:schemeClr>
                </a:solidFill>
              </a:rPr>
              <a:t>Objektorientierung:</a:t>
            </a:r>
          </a:p>
          <a:p>
            <a:pPr marL="0" indent="0">
              <a:buNone/>
            </a:pPr>
            <a:r>
              <a:rPr lang="de-DE" sz="2000" smtClean="0">
                <a:solidFill>
                  <a:schemeClr val="bg1">
                    <a:lumMod val="75000"/>
                  </a:schemeClr>
                </a:solidFill>
              </a:rPr>
              <a:t>    Klassen und Objekte</a:t>
            </a:r>
            <a:endParaRPr lang="de-DE" sz="2000" dirty="0">
              <a:solidFill>
                <a:schemeClr val="bg1">
                  <a:lumMod val="75000"/>
                </a:schemeClr>
              </a:solidFill>
            </a:endParaRPr>
          </a:p>
          <a:p>
            <a:pPr marL="0" indent="0">
              <a:buNone/>
            </a:pPr>
            <a:r>
              <a:rPr lang="de-DE" sz="2000" smtClean="0">
                <a:solidFill>
                  <a:schemeClr val="bg1">
                    <a:lumMod val="75000"/>
                  </a:schemeClr>
                </a:solidFill>
              </a:rPr>
              <a:t>    Attribute und Methoden</a:t>
            </a:r>
            <a:endParaRPr lang="de-DE" sz="2000" dirty="0">
              <a:solidFill>
                <a:schemeClr val="bg1">
                  <a:lumMod val="75000"/>
                </a:schemeClr>
              </a:solidFill>
            </a:endParaRPr>
          </a:p>
          <a:p>
            <a:pPr marL="0" indent="0">
              <a:buNone/>
            </a:pPr>
            <a:r>
              <a:rPr lang="de-DE" sz="2000" dirty="0">
                <a:solidFill>
                  <a:schemeClr val="bg1">
                    <a:lumMod val="75000"/>
                  </a:schemeClr>
                </a:solidFill>
              </a:rPr>
              <a:t>Namenskonvention</a:t>
            </a:r>
          </a:p>
          <a:p>
            <a:pPr marL="0" indent="0">
              <a:buNone/>
            </a:pPr>
            <a:r>
              <a:rPr lang="de-DE" sz="2000" smtClean="0">
                <a:solidFill>
                  <a:schemeClr val="bg1">
                    <a:lumMod val="75000"/>
                  </a:schemeClr>
                </a:solidFill>
              </a:rPr>
              <a:t>Strings und Arrays</a:t>
            </a:r>
            <a:endParaRPr lang="de-DE" sz="2000" dirty="0">
              <a:solidFill>
                <a:schemeClr val="bg1">
                  <a:lumMod val="75000"/>
                </a:schemeClr>
              </a:solidFill>
            </a:endParaRPr>
          </a:p>
        </p:txBody>
      </p:sp>
    </p:spTree>
    <p:extLst>
      <p:ext uri="{BB962C8B-B14F-4D97-AF65-F5344CB8AC3E}">
        <p14:creationId xmlns:p14="http://schemas.microsoft.com/office/powerpoint/2010/main" val="225540351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Ein erstes Programm</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endParaRPr lang="de-DE" sz="2000" dirty="0" smtClean="0"/>
          </a:p>
          <a:p>
            <a:r>
              <a:rPr lang="de-DE" sz="2000" smtClean="0"/>
              <a:t>Jedes Java-Programm</a:t>
            </a:r>
            <a:r>
              <a:rPr lang="de-DE" sz="2000" smtClean="0"/>
              <a:t/>
            </a:r>
            <a:br>
              <a:rPr lang="de-DE" sz="2000" smtClean="0"/>
            </a:br>
            <a:r>
              <a:rPr lang="de-DE" sz="2000" smtClean="0"/>
              <a:t>startet gleich</a:t>
            </a:r>
            <a:endParaRPr lang="de-DE" sz="2000" dirty="0" smtClean="0"/>
          </a:p>
          <a:p>
            <a:endParaRPr lang="de-DE" sz="1600" dirty="0"/>
          </a:p>
          <a:p>
            <a:endParaRPr lang="de-DE" sz="1600" dirty="0" smtClean="0"/>
          </a:p>
          <a:p>
            <a:endParaRPr lang="de-DE" sz="2000" dirty="0" smtClean="0"/>
          </a:p>
          <a:p>
            <a:endParaRPr lang="de-DE" sz="2000" dirty="0"/>
          </a:p>
          <a:p>
            <a:r>
              <a:rPr lang="de-DE" sz="2000" smtClean="0"/>
              <a:t>Programme starten immer mit den Befehlen zwischen den</a:t>
            </a:r>
            <a:r>
              <a:rPr lang="de-DE" sz="2000" smtClean="0"/>
              <a:t/>
            </a:r>
            <a:br>
              <a:rPr lang="de-DE" sz="2000" smtClean="0"/>
            </a:br>
            <a:r>
              <a:rPr lang="de-DE" sz="2000" smtClean="0"/>
              <a:t>geschweiften Klammern { … } der</a:t>
            </a:r>
            <a:r>
              <a:rPr lang="de-DE" sz="2000" smtClean="0"/>
              <a:t/>
            </a:r>
            <a:br>
              <a:rPr lang="de-DE" sz="2000" smtClean="0"/>
            </a:br>
            <a:r>
              <a:rPr lang="de-DE" sz="2000" i="1" smtClean="0"/>
              <a:t>public static void main(String[] args</a:t>
            </a:r>
            <a:r>
              <a:rPr lang="de-DE" sz="2000" i="1" dirty="0" smtClean="0"/>
              <a:t>)</a:t>
            </a:r>
          </a:p>
        </p:txBody>
      </p:sp>
      <p:pic>
        <p:nvPicPr>
          <p:cNvPr id="7" name="Grafik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5660" y="1275008"/>
            <a:ext cx="4810796" cy="1438476"/>
          </a:xfrm>
          <a:prstGeom prst="rect">
            <a:avLst/>
          </a:prstGeom>
        </p:spPr>
      </p:pic>
    </p:spTree>
    <p:extLst>
      <p:ext uri="{BB962C8B-B14F-4D97-AF65-F5344CB8AC3E}">
        <p14:creationId xmlns:p14="http://schemas.microsoft.com/office/powerpoint/2010/main" val="46025792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Ein erstes Programm</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endParaRPr lang="de-DE" sz="2000" dirty="0" smtClean="0"/>
          </a:p>
          <a:p>
            <a:r>
              <a:rPr lang="de-DE" sz="2000" smtClean="0"/>
              <a:t>Dieses Programm</a:t>
            </a:r>
            <a:r>
              <a:rPr lang="de-DE" sz="2000"/>
              <a:t/>
            </a:r>
            <a:br>
              <a:rPr lang="de-DE" sz="2000"/>
            </a:br>
            <a:r>
              <a:rPr lang="de-DE" sz="2000" smtClean="0"/>
              <a:t>verbindet sich also erst</a:t>
            </a:r>
            <a:r>
              <a:rPr lang="de-DE" sz="2000" smtClean="0"/>
              <a:t/>
            </a:r>
            <a:br>
              <a:rPr lang="de-DE" sz="2000" smtClean="0"/>
            </a:br>
            <a:r>
              <a:rPr lang="de-DE" sz="2000" smtClean="0"/>
              <a:t>zum NAO mit dem Namen</a:t>
            </a:r>
            <a:r>
              <a:rPr lang="de-DE" sz="2000"/>
              <a:t/>
            </a:r>
            <a:br>
              <a:rPr lang="de-DE" sz="2000"/>
            </a:br>
            <a:r>
              <a:rPr lang="de-DE" sz="2000" smtClean="0"/>
              <a:t>Jay und lässt ihn dann</a:t>
            </a:r>
            <a:r>
              <a:rPr lang="de-DE" sz="2000" dirty="0" smtClean="0"/>
              <a:t/>
            </a:r>
            <a:br>
              <a:rPr lang="de-DE" sz="2000" dirty="0" smtClean="0"/>
            </a:br>
            <a:r>
              <a:rPr lang="de-DE" sz="2000" smtClean="0"/>
              <a:t>„</a:t>
            </a:r>
            <a:r>
              <a:rPr lang="de-DE" sz="2000" smtClean="0"/>
              <a:t>Hallo zusammen</a:t>
            </a:r>
            <a:r>
              <a:rPr lang="de-DE" sz="2000" dirty="0" smtClean="0"/>
              <a:t>!“</a:t>
            </a:r>
            <a:r>
              <a:rPr lang="de-DE" sz="2000" dirty="0" smtClean="0"/>
              <a:t/>
            </a:r>
            <a:br>
              <a:rPr lang="de-DE" sz="2000" dirty="0" smtClean="0"/>
            </a:br>
            <a:r>
              <a:rPr lang="de-DE" sz="2000" dirty="0" smtClean="0"/>
              <a:t>aussprechen</a:t>
            </a:r>
          </a:p>
        </p:txBody>
      </p:sp>
      <p:pic>
        <p:nvPicPr>
          <p:cNvPr id="7" name="Grafik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5660" y="1275008"/>
            <a:ext cx="4810796" cy="1438476"/>
          </a:xfrm>
          <a:prstGeom prst="rect">
            <a:avLst/>
          </a:prstGeom>
        </p:spPr>
      </p:pic>
    </p:spTree>
    <p:extLst>
      <p:ext uri="{BB962C8B-B14F-4D97-AF65-F5344CB8AC3E}">
        <p14:creationId xmlns:p14="http://schemas.microsoft.com/office/powerpoint/2010/main" val="1181331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Themen</a:t>
            </a:r>
            <a:endParaRPr lang="de-DE" dirty="0">
              <a:solidFill>
                <a:srgbClr val="831420"/>
              </a:solidFill>
            </a:endParaRPr>
          </a:p>
        </p:txBody>
      </p:sp>
      <p:sp>
        <p:nvSpPr>
          <p:cNvPr id="3" name="Inhaltsplatzhalter 2"/>
          <p:cNvSpPr>
            <a:spLocks noGrp="1"/>
          </p:cNvSpPr>
          <p:nvPr>
            <p:ph idx="4294967295"/>
          </p:nvPr>
        </p:nvSpPr>
        <p:spPr>
          <a:xfrm>
            <a:off x="179512" y="900000"/>
            <a:ext cx="8496944" cy="4153744"/>
          </a:xfrm>
          <a:prstGeom prst="rect">
            <a:avLst/>
          </a:prstGeom>
        </p:spPr>
        <p:txBody>
          <a:bodyPr anchor="ctr"/>
          <a:lstStyle/>
          <a:p>
            <a:pPr marL="0" indent="0">
              <a:buNone/>
            </a:pPr>
            <a:r>
              <a:rPr lang="de-DE" sz="2000" smtClean="0">
                <a:solidFill>
                  <a:schemeClr val="bg1">
                    <a:lumMod val="75000"/>
                  </a:schemeClr>
                </a:solidFill>
              </a:rPr>
              <a:t>Was ist ein Programm</a:t>
            </a:r>
            <a:r>
              <a:rPr lang="de-DE" sz="2000" dirty="0">
                <a:solidFill>
                  <a:schemeClr val="bg1">
                    <a:lumMod val="75000"/>
                  </a:schemeClr>
                </a:solidFill>
              </a:rPr>
              <a:t>?</a:t>
            </a:r>
          </a:p>
          <a:p>
            <a:pPr marL="0" indent="0">
              <a:buNone/>
            </a:pPr>
            <a:r>
              <a:rPr lang="de-DE" sz="2000" smtClean="0">
                <a:solidFill>
                  <a:schemeClr val="bg1">
                    <a:lumMod val="75000"/>
                  </a:schemeClr>
                </a:solidFill>
              </a:rPr>
              <a:t>Syntax und Semantik</a:t>
            </a:r>
            <a:endParaRPr lang="de-DE" sz="2000" dirty="0">
              <a:solidFill>
                <a:schemeClr val="bg1">
                  <a:lumMod val="75000"/>
                </a:schemeClr>
              </a:solidFill>
            </a:endParaRPr>
          </a:p>
          <a:p>
            <a:pPr marL="0" indent="0">
              <a:buNone/>
            </a:pPr>
            <a:r>
              <a:rPr lang="de-DE" sz="2000" smtClean="0">
                <a:solidFill>
                  <a:schemeClr val="bg1">
                    <a:lumMod val="75000"/>
                  </a:schemeClr>
                </a:solidFill>
              </a:rPr>
              <a:t>Ein erstes Programm</a:t>
            </a:r>
            <a:endParaRPr lang="de-DE" sz="2000" dirty="0">
              <a:solidFill>
                <a:schemeClr val="bg1">
                  <a:lumMod val="75000"/>
                </a:schemeClr>
              </a:solidFill>
            </a:endParaRPr>
          </a:p>
          <a:p>
            <a:pPr marL="0" indent="0">
              <a:buNone/>
            </a:pPr>
            <a:r>
              <a:rPr lang="de-DE" sz="2000" b="1" smtClean="0"/>
              <a:t>Primitive Datentypen und Variablen</a:t>
            </a:r>
            <a:endParaRPr lang="de-DE" sz="2000" b="1" dirty="0"/>
          </a:p>
          <a:p>
            <a:pPr marL="0" indent="0">
              <a:buNone/>
            </a:pPr>
            <a:r>
              <a:rPr lang="de-DE" sz="2000" err="1" smtClean="0">
                <a:solidFill>
                  <a:schemeClr val="bg1">
                    <a:lumMod val="75000"/>
                  </a:schemeClr>
                </a:solidFill>
              </a:rPr>
              <a:t>Abfragen</a:t>
            </a:r>
            <a:r>
              <a:rPr lang="de-DE" sz="2000" smtClean="0">
                <a:solidFill>
                  <a:schemeClr val="bg1">
                    <a:lumMod val="75000"/>
                  </a:schemeClr>
                </a:solidFill>
              </a:rPr>
              <a:t>, Schleifen</a:t>
            </a:r>
            <a:endParaRPr lang="de-DE" sz="2000" dirty="0">
              <a:solidFill>
                <a:schemeClr val="bg1">
                  <a:lumMod val="75000"/>
                </a:schemeClr>
              </a:solidFill>
            </a:endParaRPr>
          </a:p>
          <a:p>
            <a:pPr marL="0" indent="0">
              <a:buNone/>
            </a:pPr>
            <a:r>
              <a:rPr lang="de-DE" sz="2000" i="1" dirty="0">
                <a:solidFill>
                  <a:schemeClr val="bg1">
                    <a:lumMod val="75000"/>
                  </a:schemeClr>
                </a:solidFill>
              </a:rPr>
              <a:t>Objektorientierung:</a:t>
            </a:r>
          </a:p>
          <a:p>
            <a:pPr marL="0" indent="0">
              <a:buNone/>
            </a:pPr>
            <a:r>
              <a:rPr lang="de-DE" sz="2000" smtClean="0">
                <a:solidFill>
                  <a:schemeClr val="bg1">
                    <a:lumMod val="75000"/>
                  </a:schemeClr>
                </a:solidFill>
              </a:rPr>
              <a:t>    Klassen und Objekte</a:t>
            </a:r>
            <a:endParaRPr lang="de-DE" sz="2000" dirty="0">
              <a:solidFill>
                <a:schemeClr val="bg1">
                  <a:lumMod val="75000"/>
                </a:schemeClr>
              </a:solidFill>
            </a:endParaRPr>
          </a:p>
          <a:p>
            <a:pPr marL="0" indent="0">
              <a:buNone/>
            </a:pPr>
            <a:r>
              <a:rPr lang="de-DE" sz="2000" smtClean="0">
                <a:solidFill>
                  <a:schemeClr val="bg1">
                    <a:lumMod val="75000"/>
                  </a:schemeClr>
                </a:solidFill>
              </a:rPr>
              <a:t>    Attribute und Methoden</a:t>
            </a:r>
            <a:endParaRPr lang="de-DE" sz="2000" dirty="0">
              <a:solidFill>
                <a:schemeClr val="bg1">
                  <a:lumMod val="75000"/>
                </a:schemeClr>
              </a:solidFill>
            </a:endParaRPr>
          </a:p>
          <a:p>
            <a:pPr marL="0" indent="0">
              <a:buNone/>
            </a:pPr>
            <a:r>
              <a:rPr lang="de-DE" sz="2000" dirty="0">
                <a:solidFill>
                  <a:schemeClr val="bg1">
                    <a:lumMod val="75000"/>
                  </a:schemeClr>
                </a:solidFill>
              </a:rPr>
              <a:t>Namenskonvention</a:t>
            </a:r>
          </a:p>
          <a:p>
            <a:pPr marL="0" indent="0">
              <a:buNone/>
            </a:pPr>
            <a:r>
              <a:rPr lang="de-DE" sz="2000" smtClean="0">
                <a:solidFill>
                  <a:schemeClr val="bg1">
                    <a:lumMod val="75000"/>
                  </a:schemeClr>
                </a:solidFill>
              </a:rPr>
              <a:t>Strings und Arrays</a:t>
            </a:r>
            <a:endParaRPr lang="de-DE" sz="2000" dirty="0">
              <a:solidFill>
                <a:schemeClr val="bg1">
                  <a:lumMod val="75000"/>
                </a:schemeClr>
              </a:solidFill>
            </a:endParaRPr>
          </a:p>
        </p:txBody>
      </p:sp>
    </p:spTree>
    <p:extLst>
      <p:ext uri="{BB962C8B-B14F-4D97-AF65-F5344CB8AC3E}">
        <p14:creationId xmlns:p14="http://schemas.microsoft.com/office/powerpoint/2010/main" val="162420714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Primitive </a:t>
            </a:r>
            <a:r>
              <a:rPr lang="de-DE" smtClean="0">
                <a:solidFill>
                  <a:srgbClr val="831420"/>
                </a:solidFill>
              </a:rPr>
              <a:t>Datentypen und Variablen</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endParaRPr lang="de-DE" sz="2000" dirty="0" smtClean="0"/>
          </a:p>
          <a:p>
            <a:endParaRPr lang="de-DE" sz="2000" dirty="0" smtClean="0"/>
          </a:p>
          <a:p>
            <a:r>
              <a:rPr lang="de-DE" sz="2000" smtClean="0"/>
              <a:t>Wir wollen unser Programm jetzt rechnen lassen</a:t>
            </a:r>
            <a:endParaRPr lang="de-DE" sz="2000" dirty="0"/>
          </a:p>
          <a:p>
            <a:endParaRPr lang="de-DE" sz="2000" dirty="0" smtClean="0"/>
          </a:p>
          <a:p>
            <a:r>
              <a:rPr lang="de-DE" sz="2000" smtClean="0"/>
              <a:t>Ähnlich wie in der Mathematik brauchen wir dafür </a:t>
            </a:r>
            <a:r>
              <a:rPr lang="de-DE" sz="2000" u="sng" smtClean="0"/>
              <a:t>Variablen</a:t>
            </a:r>
            <a:endParaRPr lang="de-DE" sz="2000" u="sng" dirty="0" smtClean="0"/>
          </a:p>
          <a:p>
            <a:endParaRPr lang="de-DE" sz="2000" u="sng" dirty="0" smtClean="0"/>
          </a:p>
          <a:p>
            <a:r>
              <a:rPr lang="de-DE" sz="2000" smtClean="0"/>
              <a:t>In Java hat </a:t>
            </a:r>
            <a:r>
              <a:rPr lang="de-DE" sz="2000" i="1" smtClean="0"/>
              <a:t>jede</a:t>
            </a:r>
            <a:r>
              <a:rPr lang="de-DE" sz="2000" smtClean="0"/>
              <a:t> Variable einen </a:t>
            </a:r>
            <a:r>
              <a:rPr lang="de-DE" sz="2000" u="sng" smtClean="0"/>
              <a:t>Datentypen</a:t>
            </a:r>
            <a:endParaRPr lang="de-DE" sz="2000" u="sng" dirty="0"/>
          </a:p>
          <a:p>
            <a:endParaRPr lang="de-DE" sz="2000" u="sng" dirty="0" smtClean="0"/>
          </a:p>
          <a:p>
            <a:r>
              <a:rPr lang="de-DE" sz="2000" smtClean="0"/>
              <a:t>Datentypen beschreiben was die Variable für einen Wert enthält</a:t>
            </a:r>
            <a:r>
              <a:rPr lang="de-DE" sz="2000" dirty="0" smtClean="0"/>
              <a:t>.</a:t>
            </a:r>
            <a:endParaRPr lang="de-DE" sz="2000" dirty="0"/>
          </a:p>
        </p:txBody>
      </p:sp>
    </p:spTree>
    <p:extLst>
      <p:ext uri="{BB962C8B-B14F-4D97-AF65-F5344CB8AC3E}">
        <p14:creationId xmlns:p14="http://schemas.microsoft.com/office/powerpoint/2010/main" val="232322508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Primitive </a:t>
            </a:r>
            <a:r>
              <a:rPr lang="de-DE" smtClean="0">
                <a:solidFill>
                  <a:srgbClr val="831420"/>
                </a:solidFill>
              </a:rPr>
              <a:t>Datentypen und Variablen</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pPr marL="0" indent="0">
              <a:buNone/>
            </a:pPr>
            <a:endParaRPr lang="de-DE" sz="2000" dirty="0"/>
          </a:p>
          <a:p>
            <a:r>
              <a:rPr lang="de-DE" sz="2000" smtClean="0"/>
              <a:t> </a:t>
            </a:r>
            <a:r>
              <a:rPr lang="de-DE" sz="2000" smtClean="0">
                <a:solidFill>
                  <a:schemeClr val="bg1">
                    <a:lumMod val="50000"/>
                  </a:schemeClr>
                </a:solidFill>
              </a:rPr>
              <a:t>x</a:t>
            </a:r>
            <a:r>
              <a:rPr lang="de-DE" sz="2000" smtClean="0"/>
              <a:t> ist der Name der Variable</a:t>
            </a:r>
            <a:endParaRPr lang="de-DE" sz="2000" dirty="0" smtClean="0"/>
          </a:p>
          <a:p>
            <a:r>
              <a:rPr lang="de-DE" sz="2000" smtClean="0"/>
              <a:t> </a:t>
            </a:r>
            <a:r>
              <a:rPr lang="de-DE" sz="2000" smtClean="0">
                <a:solidFill>
                  <a:schemeClr val="tx2"/>
                </a:solidFill>
              </a:rPr>
              <a:t>int</a:t>
            </a:r>
            <a:r>
              <a:rPr lang="de-DE" sz="2000" smtClean="0"/>
              <a:t> ist der Datentyp</a:t>
            </a:r>
            <a:endParaRPr lang="de-DE" sz="2000" dirty="0" smtClean="0"/>
          </a:p>
          <a:p>
            <a:r>
              <a:rPr lang="de-DE" sz="2000" smtClean="0"/>
              <a:t> </a:t>
            </a:r>
            <a:r>
              <a:rPr lang="de-DE" sz="2000" smtClean="0">
                <a:solidFill>
                  <a:schemeClr val="tx2"/>
                </a:solidFill>
              </a:rPr>
              <a:t>1</a:t>
            </a:r>
            <a:r>
              <a:rPr lang="de-DE" sz="2000" smtClean="0"/>
              <a:t> ist der Wert</a:t>
            </a:r>
            <a:endParaRPr lang="de-DE" sz="2000" dirty="0" smtClean="0"/>
          </a:p>
          <a:p>
            <a:endParaRPr lang="de-DE" sz="2000" dirty="0" smtClean="0"/>
          </a:p>
          <a:p>
            <a:r>
              <a:rPr lang="de-DE" sz="2000" i="1" smtClean="0"/>
              <a:t> </a:t>
            </a:r>
            <a:r>
              <a:rPr lang="de-DE" sz="2000" i="1" smtClean="0">
                <a:solidFill>
                  <a:schemeClr val="tx2"/>
                </a:solidFill>
              </a:rPr>
              <a:t>int</a:t>
            </a:r>
            <a:r>
              <a:rPr lang="de-DE" sz="2000" i="1" smtClean="0"/>
              <a:t> </a:t>
            </a:r>
            <a:r>
              <a:rPr lang="de-DE" sz="2000" i="1" smtClean="0">
                <a:solidFill>
                  <a:schemeClr val="bg1">
                    <a:lumMod val="50000"/>
                  </a:schemeClr>
                </a:solidFill>
              </a:rPr>
              <a:t>x</a:t>
            </a:r>
            <a:r>
              <a:rPr lang="de-DE" sz="2000" i="1" smtClean="0"/>
              <a:t>;</a:t>
            </a:r>
            <a:r>
              <a:rPr lang="de-DE" sz="2000" smtClean="0"/>
              <a:t> nennt man </a:t>
            </a:r>
            <a:r>
              <a:rPr lang="de-DE" sz="2000" u="sng" smtClean="0"/>
              <a:t>Deklaration</a:t>
            </a:r>
            <a:r>
              <a:rPr lang="de-DE" sz="2000" smtClean="0"/>
              <a:t> der Variable x</a:t>
            </a:r>
            <a:endParaRPr lang="de-DE" sz="2000" dirty="0" smtClean="0"/>
          </a:p>
          <a:p>
            <a:r>
              <a:rPr lang="de-DE" sz="2000" i="1" smtClean="0"/>
              <a:t> </a:t>
            </a:r>
            <a:r>
              <a:rPr lang="de-DE" sz="2000" i="1" smtClean="0">
                <a:solidFill>
                  <a:schemeClr val="bg1">
                    <a:lumMod val="50000"/>
                  </a:schemeClr>
                </a:solidFill>
              </a:rPr>
              <a:t>x</a:t>
            </a:r>
            <a:r>
              <a:rPr lang="de-DE" sz="2000" i="1" smtClean="0"/>
              <a:t> = </a:t>
            </a:r>
            <a:r>
              <a:rPr lang="de-DE" sz="2000" i="1" smtClean="0">
                <a:solidFill>
                  <a:schemeClr val="tx2"/>
                </a:solidFill>
              </a:rPr>
              <a:t>1</a:t>
            </a:r>
            <a:r>
              <a:rPr lang="de-DE" sz="2000" i="1" smtClean="0"/>
              <a:t>;</a:t>
            </a:r>
            <a:r>
              <a:rPr lang="de-DE" sz="2000" smtClean="0"/>
              <a:t> nennt man </a:t>
            </a:r>
            <a:r>
              <a:rPr lang="de-DE" sz="2000" u="sng" smtClean="0"/>
              <a:t>Initialisierung</a:t>
            </a:r>
            <a:r>
              <a:rPr lang="de-DE" sz="2000" smtClean="0"/>
              <a:t> der Variable x</a:t>
            </a:r>
            <a:endParaRPr lang="de-DE" sz="2000" dirty="0" smtClean="0"/>
          </a:p>
          <a:p>
            <a:r>
              <a:rPr lang="de-DE" sz="2000" i="1" smtClean="0"/>
              <a:t> </a:t>
            </a:r>
            <a:r>
              <a:rPr lang="de-DE" sz="2000" i="1" smtClean="0">
                <a:solidFill>
                  <a:schemeClr val="tx2"/>
                </a:solidFill>
              </a:rPr>
              <a:t>int</a:t>
            </a:r>
            <a:r>
              <a:rPr lang="de-DE" sz="2000" i="1" smtClean="0"/>
              <a:t> </a:t>
            </a:r>
            <a:r>
              <a:rPr lang="de-DE" sz="2000" i="1" smtClean="0">
                <a:solidFill>
                  <a:schemeClr val="bg1">
                    <a:lumMod val="50000"/>
                  </a:schemeClr>
                </a:solidFill>
              </a:rPr>
              <a:t>x</a:t>
            </a:r>
            <a:r>
              <a:rPr lang="de-DE" sz="2000" i="1" smtClean="0"/>
              <a:t> = </a:t>
            </a:r>
            <a:r>
              <a:rPr lang="de-DE" sz="2000" i="1" smtClean="0">
                <a:solidFill>
                  <a:schemeClr val="tx2"/>
                </a:solidFill>
              </a:rPr>
              <a:t>1</a:t>
            </a:r>
            <a:r>
              <a:rPr lang="de-DE" sz="2000" i="1" smtClean="0"/>
              <a:t>;</a:t>
            </a:r>
            <a:r>
              <a:rPr lang="de-DE" sz="2000" smtClean="0"/>
              <a:t> nennt man </a:t>
            </a:r>
            <a:r>
              <a:rPr lang="de-DE" sz="2000" u="sng" smtClean="0"/>
              <a:t>Definition</a:t>
            </a:r>
            <a:r>
              <a:rPr lang="de-DE" sz="2000" smtClean="0"/>
              <a:t> der Variable x</a:t>
            </a:r>
            <a:endParaRPr lang="de-DE" sz="2000" dirty="0" smtClean="0"/>
          </a:p>
          <a:p>
            <a:endParaRPr lang="de-DE" sz="2000" dirty="0" smtClean="0"/>
          </a:p>
          <a:p>
            <a:r>
              <a:rPr lang="de-DE" sz="2000" smtClean="0"/>
              <a:t>Eine Definition ist das gleiche wie eine Deklaration mit Initialisierung</a:t>
            </a:r>
            <a:endParaRPr lang="de-DE" sz="2000" dirty="0" smtClean="0"/>
          </a:p>
          <a:p>
            <a:endParaRPr lang="de-DE" sz="2000" dirty="0" smtClean="0"/>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0143" y="1201316"/>
            <a:ext cx="2705478" cy="495369"/>
          </a:xfrm>
          <a:prstGeom prst="rect">
            <a:avLst/>
          </a:prstGeom>
        </p:spPr>
      </p:pic>
      <p:pic>
        <p:nvPicPr>
          <p:cNvPr id="5" name="Grafik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77278" y="1935054"/>
            <a:ext cx="2695951" cy="609685"/>
          </a:xfrm>
          <a:prstGeom prst="rect">
            <a:avLst/>
          </a:prstGeom>
        </p:spPr>
      </p:pic>
    </p:spTree>
    <p:extLst>
      <p:ext uri="{BB962C8B-B14F-4D97-AF65-F5344CB8AC3E}">
        <p14:creationId xmlns:p14="http://schemas.microsoft.com/office/powerpoint/2010/main" val="99442964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Primitive Datentypen und Variablen</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smtClean="0"/>
              <a:t>Der Datentyp steht immer vor dem Namen der Variable (Syntax)</a:t>
            </a:r>
          </a:p>
          <a:p>
            <a:endParaRPr lang="de-DE" sz="2000" dirty="0"/>
          </a:p>
          <a:p>
            <a:r>
              <a:rPr lang="de-DE" sz="2000" dirty="0" smtClean="0"/>
              <a:t>Primitive Datentypen in Java sind:</a:t>
            </a:r>
          </a:p>
          <a:p>
            <a:pPr marL="457200" lvl="1" indent="0">
              <a:buNone/>
            </a:pPr>
            <a:r>
              <a:rPr lang="de-DE" sz="1600" b="1" u="sng" dirty="0" smtClean="0"/>
              <a:t>Datentyp</a:t>
            </a:r>
            <a:r>
              <a:rPr lang="de-DE" sz="1600" b="1" dirty="0" smtClean="0"/>
              <a:t>	</a:t>
            </a:r>
            <a:r>
              <a:rPr lang="de-DE" sz="1600" b="1" u="sng" dirty="0" smtClean="0"/>
              <a:t>Beschreibung</a:t>
            </a:r>
            <a:r>
              <a:rPr lang="de-DE" sz="1600" b="1" dirty="0" smtClean="0"/>
              <a:t>	</a:t>
            </a:r>
            <a:r>
              <a:rPr lang="de-DE" sz="1600" b="1" u="sng" dirty="0" smtClean="0"/>
              <a:t>Beispielwerte</a:t>
            </a:r>
            <a:r>
              <a:rPr lang="de-DE" sz="1600" b="1" dirty="0" smtClean="0"/>
              <a:t>	</a:t>
            </a:r>
            <a:r>
              <a:rPr lang="de-DE" sz="1600" b="1" u="sng" dirty="0" smtClean="0"/>
              <a:t>Standardwert</a:t>
            </a:r>
            <a:endParaRPr lang="de-DE" sz="1600" b="1" u="sng" dirty="0" smtClean="0"/>
          </a:p>
          <a:p>
            <a:pPr marL="457200" lvl="1" indent="0">
              <a:buNone/>
            </a:pPr>
            <a:r>
              <a:rPr lang="de-DE" sz="1600" dirty="0" err="1" smtClean="0">
                <a:solidFill>
                  <a:schemeClr val="tx2"/>
                </a:solidFill>
              </a:rPr>
              <a:t>boolean</a:t>
            </a:r>
            <a:r>
              <a:rPr lang="de-DE" sz="1600" dirty="0" smtClean="0"/>
              <a:t>	</a:t>
            </a:r>
            <a:r>
              <a:rPr lang="de-DE" sz="1600" i="1" dirty="0" smtClean="0"/>
              <a:t>Wahrheitswert</a:t>
            </a:r>
            <a:r>
              <a:rPr lang="de-DE" sz="1600" dirty="0" smtClean="0"/>
              <a:t>	</a:t>
            </a:r>
            <a:r>
              <a:rPr lang="de-DE" sz="1600" dirty="0" err="1" smtClean="0">
                <a:solidFill>
                  <a:schemeClr val="tx2"/>
                </a:solidFill>
              </a:rPr>
              <a:t>true</a:t>
            </a:r>
            <a:r>
              <a:rPr lang="de-DE" sz="1600" dirty="0" smtClean="0"/>
              <a:t> / </a:t>
            </a:r>
            <a:r>
              <a:rPr lang="de-DE" sz="1600" dirty="0" err="1" smtClean="0">
                <a:solidFill>
                  <a:schemeClr val="tx2"/>
                </a:solidFill>
              </a:rPr>
              <a:t>false</a:t>
            </a:r>
            <a:r>
              <a:rPr lang="de-DE" sz="1600" dirty="0" smtClean="0"/>
              <a:t>		</a:t>
            </a:r>
            <a:r>
              <a:rPr lang="de-DE" sz="1600" dirty="0" err="1" smtClean="0">
                <a:solidFill>
                  <a:schemeClr val="tx2"/>
                </a:solidFill>
              </a:rPr>
              <a:t>false</a:t>
            </a:r>
            <a:endParaRPr lang="de-DE" sz="1600" dirty="0" smtClean="0">
              <a:solidFill>
                <a:schemeClr val="tx2"/>
              </a:solidFill>
            </a:endParaRPr>
          </a:p>
          <a:p>
            <a:pPr marL="457200" lvl="1" indent="0">
              <a:buNone/>
            </a:pPr>
            <a:r>
              <a:rPr lang="de-DE" sz="1600" dirty="0" err="1" smtClean="0">
                <a:solidFill>
                  <a:schemeClr val="tx2"/>
                </a:solidFill>
              </a:rPr>
              <a:t>char</a:t>
            </a:r>
            <a:r>
              <a:rPr lang="de-DE" sz="1600" dirty="0" smtClean="0"/>
              <a:t>		</a:t>
            </a:r>
            <a:r>
              <a:rPr lang="de-DE" sz="1600" i="1" dirty="0" smtClean="0"/>
              <a:t>Einzelnes Zeichen</a:t>
            </a:r>
            <a:r>
              <a:rPr lang="de-DE" sz="1600" dirty="0" smtClean="0"/>
              <a:t>	‘</a:t>
            </a:r>
            <a:r>
              <a:rPr lang="de-DE" sz="1600" dirty="0">
                <a:solidFill>
                  <a:schemeClr val="accent3">
                    <a:lumMod val="50000"/>
                  </a:schemeClr>
                </a:solidFill>
              </a:rPr>
              <a:t>a</a:t>
            </a:r>
            <a:r>
              <a:rPr lang="de-DE" sz="1600" dirty="0" smtClean="0"/>
              <a:t>‘, ‘</a:t>
            </a:r>
            <a:r>
              <a:rPr lang="de-DE" sz="1600" dirty="0" smtClean="0">
                <a:solidFill>
                  <a:schemeClr val="accent3">
                    <a:lumMod val="50000"/>
                  </a:schemeClr>
                </a:solidFill>
              </a:rPr>
              <a:t>b</a:t>
            </a:r>
            <a:r>
              <a:rPr lang="de-DE" sz="1600" dirty="0" smtClean="0"/>
              <a:t>‘, ‘</a:t>
            </a:r>
            <a:r>
              <a:rPr lang="de-DE" sz="1600" dirty="0" smtClean="0">
                <a:solidFill>
                  <a:schemeClr val="accent3">
                    <a:lumMod val="50000"/>
                  </a:schemeClr>
                </a:solidFill>
              </a:rPr>
              <a:t>c</a:t>
            </a:r>
            <a:r>
              <a:rPr lang="de-DE" sz="1600" dirty="0" smtClean="0"/>
              <a:t>‘, …	‘‘ </a:t>
            </a:r>
            <a:r>
              <a:rPr lang="de-DE" sz="1600" dirty="0" smtClean="0">
                <a:solidFill>
                  <a:schemeClr val="bg1">
                    <a:lumMod val="50000"/>
                  </a:schemeClr>
                </a:solidFill>
              </a:rPr>
              <a:t>(Leeres Zeichen)</a:t>
            </a:r>
            <a:endParaRPr lang="de-DE" sz="1600" dirty="0" smtClean="0">
              <a:solidFill>
                <a:schemeClr val="bg1">
                  <a:lumMod val="50000"/>
                </a:schemeClr>
              </a:solidFill>
            </a:endParaRPr>
          </a:p>
          <a:p>
            <a:pPr marL="457200" lvl="1" indent="0">
              <a:buNone/>
            </a:pPr>
            <a:r>
              <a:rPr lang="de-DE" sz="1600" dirty="0" err="1" smtClean="0">
                <a:solidFill>
                  <a:schemeClr val="tx2"/>
                </a:solidFill>
              </a:rPr>
              <a:t>byte</a:t>
            </a:r>
            <a:r>
              <a:rPr lang="de-DE" sz="1600" dirty="0" smtClean="0"/>
              <a:t>		</a:t>
            </a:r>
            <a:r>
              <a:rPr lang="de-DE" sz="1600" i="1" dirty="0" smtClean="0"/>
              <a:t>Ganze Zahl	</a:t>
            </a:r>
            <a:r>
              <a:rPr lang="de-DE" sz="1600" dirty="0" smtClean="0"/>
              <a:t>	</a:t>
            </a:r>
            <a:r>
              <a:rPr lang="de-DE" sz="1600" dirty="0" smtClean="0">
                <a:solidFill>
                  <a:schemeClr val="tx2"/>
                </a:solidFill>
              </a:rPr>
              <a:t>0</a:t>
            </a:r>
            <a:r>
              <a:rPr lang="de-DE" sz="1600" dirty="0" smtClean="0"/>
              <a:t>,</a:t>
            </a:r>
            <a:r>
              <a:rPr lang="de-DE" sz="1600" dirty="0" smtClean="0">
                <a:solidFill>
                  <a:schemeClr val="tx2"/>
                </a:solidFill>
              </a:rPr>
              <a:t>1</a:t>
            </a:r>
            <a:r>
              <a:rPr lang="de-DE" sz="1600" dirty="0" smtClean="0"/>
              <a:t>,</a:t>
            </a:r>
            <a:r>
              <a:rPr lang="de-DE" sz="1600" dirty="0" smtClean="0">
                <a:solidFill>
                  <a:schemeClr val="tx2"/>
                </a:solidFill>
              </a:rPr>
              <a:t>-1</a:t>
            </a:r>
            <a:r>
              <a:rPr lang="de-DE" sz="1600" dirty="0" smtClean="0"/>
              <a:t>,</a:t>
            </a:r>
            <a:r>
              <a:rPr lang="de-DE" sz="1600" dirty="0" smtClean="0">
                <a:solidFill>
                  <a:schemeClr val="tx2"/>
                </a:solidFill>
              </a:rPr>
              <a:t>2</a:t>
            </a:r>
            <a:r>
              <a:rPr lang="de-DE" sz="1600" dirty="0" smtClean="0"/>
              <a:t>,</a:t>
            </a:r>
            <a:r>
              <a:rPr lang="de-DE" sz="1600" dirty="0" smtClean="0">
                <a:solidFill>
                  <a:schemeClr val="tx2"/>
                </a:solidFill>
              </a:rPr>
              <a:t>-2</a:t>
            </a:r>
            <a:r>
              <a:rPr lang="de-DE" sz="1600" dirty="0" smtClean="0"/>
              <a:t>, …	</a:t>
            </a:r>
            <a:r>
              <a:rPr lang="de-DE" sz="1600" dirty="0" smtClean="0">
                <a:solidFill>
                  <a:schemeClr val="tx2"/>
                </a:solidFill>
              </a:rPr>
              <a:t>0</a:t>
            </a:r>
          </a:p>
          <a:p>
            <a:pPr marL="457200" lvl="1" indent="0">
              <a:buNone/>
            </a:pPr>
            <a:r>
              <a:rPr lang="de-DE" sz="1600" dirty="0" err="1" smtClean="0">
                <a:solidFill>
                  <a:schemeClr val="tx2"/>
                </a:solidFill>
              </a:rPr>
              <a:t>short</a:t>
            </a:r>
            <a:r>
              <a:rPr lang="de-DE" sz="1600" dirty="0" smtClean="0"/>
              <a:t>	</a:t>
            </a:r>
            <a:r>
              <a:rPr lang="de-DE" sz="1600" dirty="0"/>
              <a:t>	</a:t>
            </a:r>
            <a:r>
              <a:rPr lang="de-DE" sz="1600" i="1" dirty="0" smtClean="0"/>
              <a:t>Ganze Zahl	</a:t>
            </a:r>
            <a:r>
              <a:rPr lang="de-DE" sz="1600" dirty="0"/>
              <a:t>	</a:t>
            </a:r>
            <a:r>
              <a:rPr lang="de-DE" sz="1600" dirty="0">
                <a:solidFill>
                  <a:schemeClr val="tx2"/>
                </a:solidFill>
              </a:rPr>
              <a:t>0</a:t>
            </a:r>
            <a:r>
              <a:rPr lang="de-DE" sz="1600" dirty="0"/>
              <a:t>,</a:t>
            </a:r>
            <a:r>
              <a:rPr lang="de-DE" sz="1600" dirty="0">
                <a:solidFill>
                  <a:schemeClr val="tx2"/>
                </a:solidFill>
              </a:rPr>
              <a:t>1</a:t>
            </a:r>
            <a:r>
              <a:rPr lang="de-DE" sz="1600" dirty="0"/>
              <a:t>,</a:t>
            </a:r>
            <a:r>
              <a:rPr lang="de-DE" sz="1600" dirty="0">
                <a:solidFill>
                  <a:schemeClr val="tx2"/>
                </a:solidFill>
              </a:rPr>
              <a:t>-1</a:t>
            </a:r>
            <a:r>
              <a:rPr lang="de-DE" sz="1600" dirty="0"/>
              <a:t>,</a:t>
            </a:r>
            <a:r>
              <a:rPr lang="de-DE" sz="1600" dirty="0">
                <a:solidFill>
                  <a:schemeClr val="tx2"/>
                </a:solidFill>
              </a:rPr>
              <a:t>2</a:t>
            </a:r>
            <a:r>
              <a:rPr lang="de-DE" sz="1600" dirty="0"/>
              <a:t>,</a:t>
            </a:r>
            <a:r>
              <a:rPr lang="de-DE" sz="1600" dirty="0">
                <a:solidFill>
                  <a:schemeClr val="tx2"/>
                </a:solidFill>
              </a:rPr>
              <a:t>-2</a:t>
            </a:r>
            <a:r>
              <a:rPr lang="de-DE" sz="1600" dirty="0" smtClean="0"/>
              <a:t>, …	</a:t>
            </a:r>
            <a:r>
              <a:rPr lang="de-DE" sz="1600" dirty="0" smtClean="0">
                <a:solidFill>
                  <a:schemeClr val="tx2"/>
                </a:solidFill>
              </a:rPr>
              <a:t>0</a:t>
            </a:r>
            <a:endParaRPr lang="de-DE" sz="1600" dirty="0" smtClean="0">
              <a:solidFill>
                <a:schemeClr val="tx2"/>
              </a:solidFill>
            </a:endParaRPr>
          </a:p>
          <a:p>
            <a:pPr marL="457200" lvl="1" indent="0">
              <a:buNone/>
            </a:pPr>
            <a:r>
              <a:rPr lang="de-DE" sz="1600" dirty="0" err="1" smtClean="0">
                <a:solidFill>
                  <a:schemeClr val="tx2"/>
                </a:solidFill>
              </a:rPr>
              <a:t>int</a:t>
            </a:r>
            <a:r>
              <a:rPr lang="de-DE" sz="1600" dirty="0" smtClean="0"/>
              <a:t>		</a:t>
            </a:r>
            <a:r>
              <a:rPr lang="de-DE" sz="1600" i="1" dirty="0" smtClean="0"/>
              <a:t>Ganze Zahl	</a:t>
            </a:r>
            <a:r>
              <a:rPr lang="de-DE" sz="1600" dirty="0"/>
              <a:t>	</a:t>
            </a:r>
            <a:r>
              <a:rPr lang="de-DE" sz="1600" dirty="0">
                <a:solidFill>
                  <a:schemeClr val="tx2"/>
                </a:solidFill>
              </a:rPr>
              <a:t>0</a:t>
            </a:r>
            <a:r>
              <a:rPr lang="de-DE" sz="1600" dirty="0"/>
              <a:t>,</a:t>
            </a:r>
            <a:r>
              <a:rPr lang="de-DE" sz="1600" dirty="0">
                <a:solidFill>
                  <a:schemeClr val="tx2"/>
                </a:solidFill>
              </a:rPr>
              <a:t>1</a:t>
            </a:r>
            <a:r>
              <a:rPr lang="de-DE" sz="1600" dirty="0"/>
              <a:t>,</a:t>
            </a:r>
            <a:r>
              <a:rPr lang="de-DE" sz="1600" dirty="0">
                <a:solidFill>
                  <a:schemeClr val="tx2"/>
                </a:solidFill>
              </a:rPr>
              <a:t>-1</a:t>
            </a:r>
            <a:r>
              <a:rPr lang="de-DE" sz="1600" dirty="0"/>
              <a:t>,</a:t>
            </a:r>
            <a:r>
              <a:rPr lang="de-DE" sz="1600" dirty="0">
                <a:solidFill>
                  <a:schemeClr val="tx2"/>
                </a:solidFill>
              </a:rPr>
              <a:t>2</a:t>
            </a:r>
            <a:r>
              <a:rPr lang="de-DE" sz="1600" dirty="0"/>
              <a:t>,</a:t>
            </a:r>
            <a:r>
              <a:rPr lang="de-DE" sz="1600" dirty="0">
                <a:solidFill>
                  <a:schemeClr val="tx2"/>
                </a:solidFill>
              </a:rPr>
              <a:t>-2</a:t>
            </a:r>
            <a:r>
              <a:rPr lang="de-DE" sz="1600" dirty="0" smtClean="0"/>
              <a:t>, …	</a:t>
            </a:r>
            <a:r>
              <a:rPr lang="de-DE" sz="1600" dirty="0" smtClean="0">
                <a:solidFill>
                  <a:schemeClr val="tx2"/>
                </a:solidFill>
              </a:rPr>
              <a:t>0</a:t>
            </a:r>
            <a:endParaRPr lang="de-DE" sz="1600" dirty="0">
              <a:solidFill>
                <a:schemeClr val="tx2"/>
              </a:solidFill>
            </a:endParaRPr>
          </a:p>
          <a:p>
            <a:pPr marL="457200" lvl="1" indent="0">
              <a:buNone/>
            </a:pPr>
            <a:r>
              <a:rPr lang="de-DE" sz="1600" dirty="0" err="1" smtClean="0">
                <a:solidFill>
                  <a:schemeClr val="tx2"/>
                </a:solidFill>
              </a:rPr>
              <a:t>long</a:t>
            </a:r>
            <a:r>
              <a:rPr lang="de-DE" sz="1600" dirty="0" smtClean="0"/>
              <a:t>	</a:t>
            </a:r>
            <a:r>
              <a:rPr lang="de-DE" sz="1600" dirty="0"/>
              <a:t>	</a:t>
            </a:r>
            <a:r>
              <a:rPr lang="de-DE" sz="1600" i="1" dirty="0" smtClean="0"/>
              <a:t>Ganze Zahl	</a:t>
            </a:r>
            <a:r>
              <a:rPr lang="de-DE" sz="1600" dirty="0"/>
              <a:t>	</a:t>
            </a:r>
            <a:r>
              <a:rPr lang="de-DE" sz="1600" dirty="0">
                <a:solidFill>
                  <a:schemeClr val="tx2"/>
                </a:solidFill>
              </a:rPr>
              <a:t>0</a:t>
            </a:r>
            <a:r>
              <a:rPr lang="de-DE" sz="1600" dirty="0"/>
              <a:t>,</a:t>
            </a:r>
            <a:r>
              <a:rPr lang="de-DE" sz="1600" dirty="0">
                <a:solidFill>
                  <a:schemeClr val="tx2"/>
                </a:solidFill>
              </a:rPr>
              <a:t>1</a:t>
            </a:r>
            <a:r>
              <a:rPr lang="de-DE" sz="1600" dirty="0"/>
              <a:t>,</a:t>
            </a:r>
            <a:r>
              <a:rPr lang="de-DE" sz="1600" dirty="0">
                <a:solidFill>
                  <a:schemeClr val="tx2"/>
                </a:solidFill>
              </a:rPr>
              <a:t>-1</a:t>
            </a:r>
            <a:r>
              <a:rPr lang="de-DE" sz="1600" dirty="0"/>
              <a:t>,</a:t>
            </a:r>
            <a:r>
              <a:rPr lang="de-DE" sz="1600" dirty="0">
                <a:solidFill>
                  <a:schemeClr val="tx2"/>
                </a:solidFill>
              </a:rPr>
              <a:t>2</a:t>
            </a:r>
            <a:r>
              <a:rPr lang="de-DE" sz="1600" dirty="0"/>
              <a:t>,</a:t>
            </a:r>
            <a:r>
              <a:rPr lang="de-DE" sz="1600" dirty="0">
                <a:solidFill>
                  <a:schemeClr val="tx2"/>
                </a:solidFill>
              </a:rPr>
              <a:t>-2</a:t>
            </a:r>
            <a:r>
              <a:rPr lang="de-DE" sz="1600" dirty="0" smtClean="0"/>
              <a:t>, …	</a:t>
            </a:r>
            <a:r>
              <a:rPr lang="de-DE" sz="1600" dirty="0" smtClean="0">
                <a:solidFill>
                  <a:schemeClr val="tx2"/>
                </a:solidFill>
              </a:rPr>
              <a:t>0</a:t>
            </a:r>
            <a:endParaRPr lang="de-DE" sz="1600" dirty="0" smtClean="0">
              <a:solidFill>
                <a:schemeClr val="tx2"/>
              </a:solidFill>
            </a:endParaRPr>
          </a:p>
          <a:p>
            <a:pPr marL="457200" lvl="1" indent="0">
              <a:buNone/>
            </a:pPr>
            <a:r>
              <a:rPr lang="de-DE" sz="1600" dirty="0" err="1" smtClean="0">
                <a:solidFill>
                  <a:schemeClr val="tx2"/>
                </a:solidFill>
              </a:rPr>
              <a:t>float</a:t>
            </a:r>
            <a:r>
              <a:rPr lang="de-DE" sz="1600" dirty="0" smtClean="0"/>
              <a:t>	</a:t>
            </a:r>
            <a:r>
              <a:rPr lang="de-DE" sz="1600" dirty="0"/>
              <a:t>	</a:t>
            </a:r>
            <a:r>
              <a:rPr lang="de-DE" sz="1600" i="1" dirty="0" smtClean="0"/>
              <a:t>Kommazahl</a:t>
            </a:r>
            <a:r>
              <a:rPr lang="de-DE" sz="1600" dirty="0" smtClean="0"/>
              <a:t>	</a:t>
            </a:r>
            <a:r>
              <a:rPr lang="de-DE" sz="1600" dirty="0" smtClean="0">
                <a:solidFill>
                  <a:schemeClr val="tx2"/>
                </a:solidFill>
              </a:rPr>
              <a:t>0.1</a:t>
            </a:r>
            <a:r>
              <a:rPr lang="de-DE" sz="1600" dirty="0" smtClean="0"/>
              <a:t>,</a:t>
            </a:r>
            <a:r>
              <a:rPr lang="de-DE" sz="1600" dirty="0" smtClean="0">
                <a:solidFill>
                  <a:schemeClr val="tx2"/>
                </a:solidFill>
              </a:rPr>
              <a:t>-0.2</a:t>
            </a:r>
            <a:r>
              <a:rPr lang="de-DE" sz="1600" dirty="0" smtClean="0"/>
              <a:t>,</a:t>
            </a:r>
            <a:r>
              <a:rPr lang="de-DE" sz="1600" dirty="0" smtClean="0">
                <a:solidFill>
                  <a:schemeClr val="tx2"/>
                </a:solidFill>
              </a:rPr>
              <a:t>0.01</a:t>
            </a:r>
            <a:r>
              <a:rPr lang="de-DE" sz="1600" dirty="0" smtClean="0"/>
              <a:t>, …	</a:t>
            </a:r>
            <a:r>
              <a:rPr lang="de-DE" sz="1600" dirty="0" smtClean="0">
                <a:solidFill>
                  <a:schemeClr val="tx2"/>
                </a:solidFill>
              </a:rPr>
              <a:t>0.0</a:t>
            </a:r>
          </a:p>
          <a:p>
            <a:pPr marL="457200" lvl="1" indent="0">
              <a:buNone/>
            </a:pPr>
            <a:r>
              <a:rPr lang="de-DE" sz="1600" dirty="0" smtClean="0">
                <a:solidFill>
                  <a:schemeClr val="tx2"/>
                </a:solidFill>
              </a:rPr>
              <a:t>double</a:t>
            </a:r>
            <a:r>
              <a:rPr lang="de-DE" sz="1600" dirty="0"/>
              <a:t>	</a:t>
            </a:r>
            <a:r>
              <a:rPr lang="de-DE" sz="1600" i="1" dirty="0" smtClean="0"/>
              <a:t>Kommazahl</a:t>
            </a:r>
            <a:r>
              <a:rPr lang="de-DE" sz="1600" dirty="0"/>
              <a:t>	</a:t>
            </a:r>
            <a:r>
              <a:rPr lang="de-DE" sz="1600" dirty="0">
                <a:solidFill>
                  <a:schemeClr val="tx2"/>
                </a:solidFill>
              </a:rPr>
              <a:t>0.1</a:t>
            </a:r>
            <a:r>
              <a:rPr lang="de-DE" sz="1600" dirty="0"/>
              <a:t>,</a:t>
            </a:r>
            <a:r>
              <a:rPr lang="de-DE" sz="1600" dirty="0">
                <a:solidFill>
                  <a:schemeClr val="tx2"/>
                </a:solidFill>
              </a:rPr>
              <a:t>-0.2</a:t>
            </a:r>
            <a:r>
              <a:rPr lang="de-DE" sz="1600" dirty="0"/>
              <a:t>,</a:t>
            </a:r>
            <a:r>
              <a:rPr lang="de-DE" sz="1600" dirty="0">
                <a:solidFill>
                  <a:schemeClr val="tx2"/>
                </a:solidFill>
              </a:rPr>
              <a:t>0.01</a:t>
            </a:r>
            <a:r>
              <a:rPr lang="de-DE" sz="1600" dirty="0" smtClean="0"/>
              <a:t>, …	</a:t>
            </a:r>
            <a:r>
              <a:rPr lang="de-DE" sz="1600" dirty="0" smtClean="0">
                <a:solidFill>
                  <a:schemeClr val="tx2"/>
                </a:solidFill>
              </a:rPr>
              <a:t>0.0</a:t>
            </a:r>
            <a:endParaRPr lang="de-DE" sz="1600" dirty="0" smtClean="0">
              <a:solidFill>
                <a:schemeClr val="tx2"/>
              </a:solidFill>
            </a:endParaRPr>
          </a:p>
        </p:txBody>
      </p:sp>
    </p:spTree>
    <p:extLst>
      <p:ext uri="{BB962C8B-B14F-4D97-AF65-F5344CB8AC3E}">
        <p14:creationId xmlns:p14="http://schemas.microsoft.com/office/powerpoint/2010/main" val="32864561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Exkurs: Zahlen aus Sicht des Computers</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endParaRPr lang="de-DE" sz="2000" dirty="0" smtClean="0"/>
          </a:p>
          <a:p>
            <a:r>
              <a:rPr lang="de-DE" sz="2000" dirty="0" smtClean="0"/>
              <a:t>Computer speichern alles in Nullen und Einsen</a:t>
            </a:r>
            <a:endParaRPr lang="de-DE" sz="2000" dirty="0"/>
          </a:p>
          <a:p>
            <a:endParaRPr lang="de-DE" sz="2000" dirty="0" smtClean="0"/>
          </a:p>
          <a:p>
            <a:r>
              <a:rPr lang="de-DE" sz="2000" dirty="0" smtClean="0"/>
              <a:t>Eine einzelne Null oder Eins nennt man </a:t>
            </a:r>
            <a:r>
              <a:rPr lang="de-DE" sz="2000" u="sng" dirty="0" smtClean="0"/>
              <a:t>Bit</a:t>
            </a:r>
          </a:p>
          <a:p>
            <a:pPr lvl="1"/>
            <a:r>
              <a:rPr lang="de-DE" sz="1600" dirty="0" smtClean="0"/>
              <a:t>Ein Bit speichert also zwei Werte (0 oder 1 / Falsch oder Wahr)</a:t>
            </a:r>
            <a:endParaRPr lang="de-DE" sz="2000" dirty="0"/>
          </a:p>
          <a:p>
            <a:endParaRPr lang="de-DE" sz="2000" dirty="0" smtClean="0"/>
          </a:p>
          <a:p>
            <a:r>
              <a:rPr lang="de-DE" sz="2000" dirty="0" smtClean="0"/>
              <a:t>Wie viele Werte kann man in zwei Bits speichern? Wie viele in 8?</a:t>
            </a:r>
          </a:p>
          <a:p>
            <a:pPr lvl="1"/>
            <a:r>
              <a:rPr lang="de-DE" sz="1600" dirty="0" smtClean="0"/>
              <a:t>Zwei Bits speichern vier Werte (2*2)</a:t>
            </a:r>
            <a:endParaRPr lang="de-DE" sz="2000" dirty="0" smtClean="0"/>
          </a:p>
          <a:p>
            <a:endParaRPr lang="de-DE" sz="2000" dirty="0" smtClean="0"/>
          </a:p>
          <a:p>
            <a:r>
              <a:rPr lang="de-DE" sz="2000" dirty="0" smtClean="0"/>
              <a:t>8 Bits nennt man 1 Byte und speichert 2</a:t>
            </a:r>
            <a:r>
              <a:rPr lang="de-DE" sz="2000" baseline="30000" dirty="0" smtClean="0"/>
              <a:t>8</a:t>
            </a:r>
            <a:r>
              <a:rPr lang="de-DE" sz="2000" dirty="0" smtClean="0"/>
              <a:t> = 256 Werte</a:t>
            </a:r>
          </a:p>
          <a:p>
            <a:pPr lvl="1"/>
            <a:r>
              <a:rPr lang="de-DE" sz="1600" dirty="0" smtClean="0"/>
              <a:t>Java speichert grundsätzlich alles in Bytes und nicht in Bits!</a:t>
            </a:r>
            <a:endParaRPr lang="de-DE" sz="1600" dirty="0"/>
          </a:p>
        </p:txBody>
      </p:sp>
    </p:spTree>
    <p:extLst>
      <p:ext uri="{BB962C8B-B14F-4D97-AF65-F5344CB8AC3E}">
        <p14:creationId xmlns:p14="http://schemas.microsoft.com/office/powerpoint/2010/main" val="229303564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9" end="9"/>
                                            </p:txEl>
                                          </p:spTgt>
                                        </p:tgtEl>
                                        <p:attrNameLst>
                                          <p:attrName>style.visibility</p:attrName>
                                        </p:attrNameLst>
                                      </p:cBhvr>
                                      <p:to>
                                        <p:strVal val="visible"/>
                                      </p:to>
                                    </p:set>
                                    <p:animEffect transition="in" filter="fade">
                                      <p:cBhvr>
                                        <p:cTn id="10" dur="500"/>
                                        <p:tgtEl>
                                          <p:spTgt spid="3">
                                            <p:txEl>
                                              <p:pRg st="9" end="9"/>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animEffect transition="in" filter="fade">
                                      <p:cBhvr>
                                        <p:cTn id="13"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Primitive Datentypen und Variablen</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endParaRPr lang="de-DE" sz="2000" dirty="0" smtClean="0"/>
          </a:p>
          <a:p>
            <a:endParaRPr lang="de-DE" sz="2000" dirty="0"/>
          </a:p>
          <a:p>
            <a:r>
              <a:rPr lang="de-DE" sz="2000" dirty="0" smtClean="0"/>
              <a:t>Hier noch einmal die primitiven Datentypen für ganze Zahlen:</a:t>
            </a:r>
          </a:p>
        </p:txBody>
      </p:sp>
      <p:graphicFrame>
        <p:nvGraphicFramePr>
          <p:cNvPr id="4" name="Tabelle 3"/>
          <p:cNvGraphicFramePr>
            <a:graphicFrameLocks noGrp="1"/>
          </p:cNvGraphicFramePr>
          <p:nvPr>
            <p:extLst>
              <p:ext uri="{D42A27DB-BD31-4B8C-83A1-F6EECF244321}">
                <p14:modId xmlns:p14="http://schemas.microsoft.com/office/powerpoint/2010/main" val="348139863"/>
              </p:ext>
            </p:extLst>
          </p:nvPr>
        </p:nvGraphicFramePr>
        <p:xfrm>
          <a:off x="179512" y="2425452"/>
          <a:ext cx="8532948" cy="1854200"/>
        </p:xfrm>
        <a:graphic>
          <a:graphicData uri="http://schemas.openxmlformats.org/drawingml/2006/table">
            <a:tbl>
              <a:tblPr firstRow="1" bandRow="1">
                <a:tableStyleId>{5C22544A-7EE6-4342-B048-85BDC9FD1C3A}</a:tableStyleId>
              </a:tblPr>
              <a:tblGrid>
                <a:gridCol w="1692188"/>
                <a:gridCol w="1512168"/>
                <a:gridCol w="2520280"/>
                <a:gridCol w="2808312"/>
              </a:tblGrid>
              <a:tr h="370840">
                <a:tc>
                  <a:txBody>
                    <a:bodyPr/>
                    <a:lstStyle/>
                    <a:p>
                      <a:r>
                        <a:rPr lang="de-DE" sz="1600" u="sng" dirty="0" smtClean="0">
                          <a:solidFill>
                            <a:schemeClr val="tx1"/>
                          </a:solidFill>
                        </a:rPr>
                        <a:t>Datentyp</a:t>
                      </a:r>
                      <a:endParaRPr lang="de-DE" sz="1600" u="sng" dirty="0">
                        <a:solidFill>
                          <a:schemeClr val="tx1"/>
                        </a:solidFill>
                      </a:endParaRPr>
                    </a:p>
                  </a:txBody>
                  <a:tcPr>
                    <a:noFill/>
                  </a:tcPr>
                </a:tc>
                <a:tc>
                  <a:txBody>
                    <a:bodyPr/>
                    <a:lstStyle/>
                    <a:p>
                      <a:r>
                        <a:rPr lang="de-DE" sz="1600" u="sng" dirty="0" smtClean="0">
                          <a:solidFill>
                            <a:schemeClr val="tx1"/>
                          </a:solidFill>
                        </a:rPr>
                        <a:t>Länge in Bytes</a:t>
                      </a:r>
                      <a:endParaRPr lang="de-DE" sz="1600" u="sng" dirty="0">
                        <a:solidFill>
                          <a:schemeClr val="tx1"/>
                        </a:solidFill>
                      </a:endParaRPr>
                    </a:p>
                  </a:txBody>
                  <a:tcPr>
                    <a:noFill/>
                  </a:tcPr>
                </a:tc>
                <a:tc>
                  <a:txBody>
                    <a:bodyPr/>
                    <a:lstStyle/>
                    <a:p>
                      <a:pPr algn="r"/>
                      <a:r>
                        <a:rPr lang="de-DE" sz="1600" u="sng" dirty="0" smtClean="0">
                          <a:solidFill>
                            <a:schemeClr val="tx1"/>
                          </a:solidFill>
                        </a:rPr>
                        <a:t>Mindestwert</a:t>
                      </a:r>
                      <a:endParaRPr lang="de-DE" sz="1600" u="sng" dirty="0">
                        <a:solidFill>
                          <a:schemeClr val="tx1"/>
                        </a:solidFill>
                      </a:endParaRPr>
                    </a:p>
                  </a:txBody>
                  <a:tcPr>
                    <a:noFill/>
                  </a:tcPr>
                </a:tc>
                <a:tc>
                  <a:txBody>
                    <a:bodyPr/>
                    <a:lstStyle/>
                    <a:p>
                      <a:pPr algn="r"/>
                      <a:r>
                        <a:rPr lang="de-DE" sz="1600" u="sng" dirty="0" smtClean="0">
                          <a:solidFill>
                            <a:schemeClr val="tx1"/>
                          </a:solidFill>
                        </a:rPr>
                        <a:t>Maximalwert</a:t>
                      </a:r>
                      <a:endParaRPr lang="de-DE" sz="1600" u="sng" dirty="0">
                        <a:solidFill>
                          <a:schemeClr val="tx1"/>
                        </a:solidFill>
                      </a:endParaRPr>
                    </a:p>
                  </a:txBody>
                  <a:tcPr>
                    <a:noFill/>
                  </a:tcPr>
                </a:tc>
              </a:tr>
              <a:tr h="370840">
                <a:tc>
                  <a:txBody>
                    <a:bodyPr/>
                    <a:lstStyle/>
                    <a:p>
                      <a:r>
                        <a:rPr lang="de-DE" sz="1600" dirty="0" err="1" smtClean="0">
                          <a:solidFill>
                            <a:schemeClr val="tx2"/>
                          </a:solidFill>
                        </a:rPr>
                        <a:t>byte</a:t>
                      </a:r>
                      <a:endParaRPr lang="de-DE" sz="1600" dirty="0">
                        <a:solidFill>
                          <a:schemeClr val="tx2"/>
                        </a:solidFill>
                      </a:endParaRPr>
                    </a:p>
                  </a:txBody>
                  <a:tcPr>
                    <a:noFill/>
                  </a:tcPr>
                </a:tc>
                <a:tc>
                  <a:txBody>
                    <a:bodyPr/>
                    <a:lstStyle/>
                    <a:p>
                      <a:r>
                        <a:rPr lang="de-DE" sz="1600" dirty="0" smtClean="0">
                          <a:solidFill>
                            <a:schemeClr val="tx1"/>
                          </a:solidFill>
                        </a:rPr>
                        <a:t>1</a:t>
                      </a:r>
                      <a:endParaRPr lang="de-DE" sz="1600" dirty="0">
                        <a:solidFill>
                          <a:schemeClr val="tx1"/>
                        </a:solidFill>
                      </a:endParaRPr>
                    </a:p>
                  </a:txBody>
                  <a:tcPr>
                    <a:noFill/>
                  </a:tcPr>
                </a:tc>
                <a:tc>
                  <a:txBody>
                    <a:bodyPr/>
                    <a:lstStyle/>
                    <a:p>
                      <a:pPr algn="r"/>
                      <a:r>
                        <a:rPr lang="de-DE" sz="1600" dirty="0" smtClean="0">
                          <a:solidFill>
                            <a:schemeClr val="tx2"/>
                          </a:solidFill>
                        </a:rPr>
                        <a:t>-128</a:t>
                      </a:r>
                      <a:endParaRPr lang="de-DE" sz="1600" dirty="0">
                        <a:solidFill>
                          <a:schemeClr val="tx1"/>
                        </a:solidFill>
                      </a:endParaRPr>
                    </a:p>
                  </a:txBody>
                  <a:tcPr>
                    <a:noFill/>
                  </a:tcPr>
                </a:tc>
                <a:tc>
                  <a:txBody>
                    <a:bodyPr/>
                    <a:lstStyle/>
                    <a:p>
                      <a:pPr algn="r"/>
                      <a:r>
                        <a:rPr lang="de-DE" sz="1600" dirty="0" smtClean="0">
                          <a:solidFill>
                            <a:schemeClr val="tx2"/>
                          </a:solidFill>
                        </a:rPr>
                        <a:t>127</a:t>
                      </a:r>
                      <a:endParaRPr lang="de-DE" sz="1600" dirty="0">
                        <a:solidFill>
                          <a:schemeClr val="tx1"/>
                        </a:solidFill>
                      </a:endParaRPr>
                    </a:p>
                  </a:txBody>
                  <a:tcPr>
                    <a:noFill/>
                  </a:tcPr>
                </a:tc>
              </a:tr>
              <a:tr h="370840">
                <a:tc>
                  <a:txBody>
                    <a:bodyPr/>
                    <a:lstStyle/>
                    <a:p>
                      <a:r>
                        <a:rPr lang="de-DE" sz="1600" dirty="0" err="1" smtClean="0">
                          <a:solidFill>
                            <a:schemeClr val="tx2"/>
                          </a:solidFill>
                        </a:rPr>
                        <a:t>short</a:t>
                      </a:r>
                      <a:endParaRPr lang="de-DE" sz="1600" dirty="0">
                        <a:solidFill>
                          <a:schemeClr val="tx2"/>
                        </a:solidFill>
                      </a:endParaRPr>
                    </a:p>
                  </a:txBody>
                  <a:tcPr>
                    <a:noFill/>
                  </a:tcPr>
                </a:tc>
                <a:tc>
                  <a:txBody>
                    <a:bodyPr/>
                    <a:lstStyle/>
                    <a:p>
                      <a:r>
                        <a:rPr lang="de-DE" sz="1600" dirty="0" smtClean="0">
                          <a:solidFill>
                            <a:schemeClr val="tx1"/>
                          </a:solidFill>
                        </a:rPr>
                        <a:t>2</a:t>
                      </a:r>
                      <a:endParaRPr lang="de-DE" sz="1600" dirty="0">
                        <a:solidFill>
                          <a:schemeClr val="tx1"/>
                        </a:solidFill>
                      </a:endParaRPr>
                    </a:p>
                  </a:txBody>
                  <a:tcPr>
                    <a:noFill/>
                  </a:tcPr>
                </a:tc>
                <a:tc>
                  <a:txBody>
                    <a:bodyPr/>
                    <a:lstStyle/>
                    <a:p>
                      <a:pPr algn="r"/>
                      <a:r>
                        <a:rPr lang="de-DE" sz="1600" dirty="0" smtClean="0">
                          <a:solidFill>
                            <a:schemeClr val="tx2"/>
                          </a:solidFill>
                        </a:rPr>
                        <a:t>-32 768</a:t>
                      </a:r>
                      <a:endParaRPr lang="de-DE" sz="1600" dirty="0">
                        <a:solidFill>
                          <a:schemeClr val="tx1"/>
                        </a:solidFill>
                      </a:endParaRPr>
                    </a:p>
                  </a:txBody>
                  <a:tcPr>
                    <a:noFill/>
                  </a:tcPr>
                </a:tc>
                <a:tc>
                  <a:txBody>
                    <a:bodyPr/>
                    <a:lstStyle/>
                    <a:p>
                      <a:pPr algn="r"/>
                      <a:r>
                        <a:rPr lang="de-DE" sz="1600" dirty="0" smtClean="0">
                          <a:solidFill>
                            <a:schemeClr val="tx2"/>
                          </a:solidFill>
                        </a:rPr>
                        <a:t>32 767</a:t>
                      </a:r>
                      <a:endParaRPr lang="de-DE" sz="1600" dirty="0">
                        <a:solidFill>
                          <a:schemeClr val="tx1"/>
                        </a:solidFill>
                      </a:endParaRPr>
                    </a:p>
                  </a:txBody>
                  <a:tcPr>
                    <a:noFill/>
                  </a:tcPr>
                </a:tc>
              </a:tr>
              <a:tr h="370840">
                <a:tc>
                  <a:txBody>
                    <a:bodyPr/>
                    <a:lstStyle/>
                    <a:p>
                      <a:r>
                        <a:rPr lang="de-DE" sz="1600" dirty="0" err="1" smtClean="0">
                          <a:solidFill>
                            <a:schemeClr val="tx2"/>
                          </a:solidFill>
                        </a:rPr>
                        <a:t>int</a:t>
                      </a:r>
                      <a:endParaRPr lang="de-DE" sz="1600" dirty="0">
                        <a:solidFill>
                          <a:schemeClr val="tx2"/>
                        </a:solidFill>
                      </a:endParaRPr>
                    </a:p>
                  </a:txBody>
                  <a:tcPr>
                    <a:noFill/>
                  </a:tcPr>
                </a:tc>
                <a:tc>
                  <a:txBody>
                    <a:bodyPr/>
                    <a:lstStyle/>
                    <a:p>
                      <a:r>
                        <a:rPr lang="de-DE" sz="1600" dirty="0" smtClean="0">
                          <a:solidFill>
                            <a:schemeClr val="tx1"/>
                          </a:solidFill>
                        </a:rPr>
                        <a:t>4</a:t>
                      </a:r>
                      <a:endParaRPr lang="de-DE" sz="1600" dirty="0">
                        <a:solidFill>
                          <a:schemeClr val="tx1"/>
                        </a:solidFill>
                      </a:endParaRPr>
                    </a:p>
                  </a:txBody>
                  <a:tcPr>
                    <a:noFill/>
                  </a:tcPr>
                </a:tc>
                <a:tc>
                  <a:txBody>
                    <a:bodyPr/>
                    <a:lstStyle/>
                    <a:p>
                      <a:pPr algn="r"/>
                      <a:r>
                        <a:rPr lang="de-DE" sz="1600" dirty="0" smtClean="0">
                          <a:solidFill>
                            <a:schemeClr val="tx2"/>
                          </a:solidFill>
                        </a:rPr>
                        <a:t>-4 294 967 296</a:t>
                      </a:r>
                      <a:endParaRPr lang="de-DE" sz="1600" dirty="0">
                        <a:solidFill>
                          <a:schemeClr val="tx1"/>
                        </a:solidFill>
                      </a:endParaRPr>
                    </a:p>
                  </a:txBody>
                  <a:tcPr>
                    <a:noFill/>
                  </a:tcPr>
                </a:tc>
                <a:tc>
                  <a:txBody>
                    <a:bodyPr/>
                    <a:lstStyle/>
                    <a:p>
                      <a:pPr algn="r"/>
                      <a:r>
                        <a:rPr lang="de-DE" sz="1600" dirty="0" smtClean="0">
                          <a:solidFill>
                            <a:schemeClr val="tx2"/>
                          </a:solidFill>
                        </a:rPr>
                        <a:t>4 294 967 296</a:t>
                      </a:r>
                      <a:endParaRPr lang="de-DE" sz="1600" dirty="0">
                        <a:solidFill>
                          <a:schemeClr val="tx1"/>
                        </a:solidFill>
                      </a:endParaRPr>
                    </a:p>
                  </a:txBody>
                  <a:tcPr>
                    <a:noFill/>
                  </a:tcPr>
                </a:tc>
              </a:tr>
              <a:tr h="370840">
                <a:tc>
                  <a:txBody>
                    <a:bodyPr/>
                    <a:lstStyle/>
                    <a:p>
                      <a:r>
                        <a:rPr lang="de-DE" sz="1600" dirty="0" err="1" smtClean="0">
                          <a:solidFill>
                            <a:schemeClr val="tx2"/>
                          </a:solidFill>
                        </a:rPr>
                        <a:t>long</a:t>
                      </a:r>
                      <a:endParaRPr lang="de-DE" sz="1600" dirty="0">
                        <a:solidFill>
                          <a:schemeClr val="tx2"/>
                        </a:solidFill>
                      </a:endParaRPr>
                    </a:p>
                  </a:txBody>
                  <a:tcPr>
                    <a:noFill/>
                  </a:tcPr>
                </a:tc>
                <a:tc>
                  <a:txBody>
                    <a:bodyPr/>
                    <a:lstStyle/>
                    <a:p>
                      <a:r>
                        <a:rPr lang="de-DE" sz="1600" dirty="0" smtClean="0">
                          <a:solidFill>
                            <a:schemeClr val="tx1"/>
                          </a:solidFill>
                        </a:rPr>
                        <a:t>8</a:t>
                      </a:r>
                      <a:endParaRPr lang="de-DE" sz="1600" dirty="0">
                        <a:solidFill>
                          <a:schemeClr val="tx1"/>
                        </a:solidFill>
                      </a:endParaRPr>
                    </a:p>
                  </a:txBody>
                  <a:tcPr>
                    <a:noFill/>
                  </a:tcPr>
                </a:tc>
                <a:tc>
                  <a:txBody>
                    <a:bodyPr/>
                    <a:lstStyle/>
                    <a:p>
                      <a:pPr algn="r"/>
                      <a:r>
                        <a:rPr lang="de-DE" sz="1600" dirty="0" smtClean="0">
                          <a:solidFill>
                            <a:schemeClr val="tx2"/>
                          </a:solidFill>
                        </a:rPr>
                        <a:t>-9 223 372 036 854 775 808</a:t>
                      </a:r>
                      <a:endParaRPr lang="de-DE" sz="1600" dirty="0">
                        <a:solidFill>
                          <a:schemeClr val="tx1"/>
                        </a:solidFill>
                      </a:endParaRPr>
                    </a:p>
                  </a:txBody>
                  <a:tcPr>
                    <a:noFill/>
                  </a:tcPr>
                </a:tc>
                <a:tc>
                  <a:txBody>
                    <a:bodyPr/>
                    <a:lstStyle/>
                    <a:p>
                      <a:pPr algn="r"/>
                      <a:r>
                        <a:rPr lang="de-DE" sz="1600" dirty="0" smtClean="0">
                          <a:solidFill>
                            <a:schemeClr val="tx2"/>
                          </a:solidFill>
                        </a:rPr>
                        <a:t>9 223 372 036 854 775 807</a:t>
                      </a:r>
                      <a:endParaRPr lang="de-DE" sz="1600" dirty="0">
                        <a:solidFill>
                          <a:schemeClr val="tx1"/>
                        </a:solidFill>
                      </a:endParaRPr>
                    </a:p>
                  </a:txBody>
                  <a:tcPr>
                    <a:noFill/>
                  </a:tcPr>
                </a:tc>
              </a:tr>
            </a:tbl>
          </a:graphicData>
        </a:graphic>
      </p:graphicFrame>
    </p:spTree>
    <p:extLst>
      <p:ext uri="{BB962C8B-B14F-4D97-AF65-F5344CB8AC3E}">
        <p14:creationId xmlns:p14="http://schemas.microsoft.com/office/powerpoint/2010/main" val="365037168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Aufgabe: NAO Rechnet                           [1]</a:t>
            </a:r>
            <a:endParaRPr lang="de-DE" dirty="0">
              <a:solidFill>
                <a:srgbClr val="831420"/>
              </a:solidFill>
            </a:endParaRPr>
          </a:p>
        </p:txBody>
      </p:sp>
      <p:sp>
        <p:nvSpPr>
          <p:cNvPr id="3" name="Inhaltsplatzhalter 2"/>
          <p:cNvSpPr>
            <a:spLocks noGrp="1"/>
          </p:cNvSpPr>
          <p:nvPr>
            <p:ph idx="4294967295"/>
          </p:nvPr>
        </p:nvSpPr>
        <p:spPr>
          <a:xfrm>
            <a:off x="179512" y="1129308"/>
            <a:ext cx="8496944" cy="3924436"/>
          </a:xfrm>
          <a:prstGeom prst="rect">
            <a:avLst/>
          </a:prstGeom>
        </p:spPr>
        <p:txBody>
          <a:bodyPr anchor="t"/>
          <a:lstStyle/>
          <a:p>
            <a:pPr marL="400050" lvl="1" indent="0">
              <a:buNone/>
            </a:pPr>
            <a:r>
              <a:rPr lang="de-DE" sz="2000" dirty="0" smtClean="0"/>
              <a:t>Erstellt zwei Variablen </a:t>
            </a:r>
            <a:r>
              <a:rPr lang="de-DE" sz="2000" dirty="0" smtClean="0">
                <a:solidFill>
                  <a:schemeClr val="tx2"/>
                </a:solidFill>
              </a:rPr>
              <a:t>x</a:t>
            </a:r>
            <a:r>
              <a:rPr lang="de-DE" sz="2000" dirty="0" smtClean="0"/>
              <a:t> und </a:t>
            </a:r>
            <a:r>
              <a:rPr lang="de-DE" sz="2000" dirty="0" smtClean="0">
                <a:solidFill>
                  <a:schemeClr val="tx2"/>
                </a:solidFill>
              </a:rPr>
              <a:t>y</a:t>
            </a:r>
            <a:r>
              <a:rPr lang="de-DE" sz="2000" dirty="0" smtClean="0">
                <a:solidFill>
                  <a:schemeClr val="accent1"/>
                </a:solidFill>
              </a:rPr>
              <a:t> </a:t>
            </a:r>
            <a:r>
              <a:rPr lang="de-DE" sz="2000" dirty="0" smtClean="0"/>
              <a:t>und initialisiert diese mit ganzen Zahlen</a:t>
            </a:r>
          </a:p>
          <a:p>
            <a:pPr marL="400050" lvl="1" indent="0">
              <a:buNone/>
            </a:pPr>
            <a:endParaRPr lang="de-DE" sz="2000" dirty="0" smtClean="0"/>
          </a:p>
          <a:p>
            <a:pPr marL="400050" lvl="1" indent="0">
              <a:buNone/>
            </a:pPr>
            <a:r>
              <a:rPr lang="de-DE" sz="2000" dirty="0" smtClean="0"/>
              <a:t>Definiert die Variablen </a:t>
            </a:r>
            <a:r>
              <a:rPr lang="de-DE" sz="2000" dirty="0" smtClean="0">
                <a:solidFill>
                  <a:schemeClr val="tx2"/>
                </a:solidFill>
              </a:rPr>
              <a:t>summe</a:t>
            </a:r>
            <a:r>
              <a:rPr lang="de-DE" sz="2000" dirty="0" smtClean="0"/>
              <a:t>, </a:t>
            </a:r>
            <a:r>
              <a:rPr lang="de-DE" sz="2000" dirty="0" err="1" smtClean="0">
                <a:solidFill>
                  <a:schemeClr val="tx2"/>
                </a:solidFill>
              </a:rPr>
              <a:t>differenz</a:t>
            </a:r>
            <a:r>
              <a:rPr lang="de-DE" sz="2000" dirty="0" smtClean="0"/>
              <a:t>, </a:t>
            </a:r>
            <a:r>
              <a:rPr lang="de-DE" sz="2000" dirty="0" err="1" smtClean="0">
                <a:solidFill>
                  <a:schemeClr val="tx2"/>
                </a:solidFill>
              </a:rPr>
              <a:t>produkt</a:t>
            </a:r>
            <a:r>
              <a:rPr lang="de-DE" sz="2000" dirty="0" smtClean="0"/>
              <a:t> und </a:t>
            </a:r>
            <a:r>
              <a:rPr lang="de-DE" sz="2000" dirty="0" err="1" smtClean="0">
                <a:solidFill>
                  <a:schemeClr val="tx2"/>
                </a:solidFill>
              </a:rPr>
              <a:t>quotient</a:t>
            </a:r>
            <a:r>
              <a:rPr lang="de-DE" sz="2000" dirty="0" smtClean="0"/>
              <a:t>, welche…</a:t>
            </a:r>
          </a:p>
          <a:p>
            <a:endParaRPr lang="de-DE" sz="2000" dirty="0" smtClean="0"/>
          </a:p>
          <a:p>
            <a:pPr marL="857250" lvl="1" indent="-457200">
              <a:buFont typeface="+mj-lt"/>
              <a:buAutoNum type="alphaLcPeriod"/>
            </a:pPr>
            <a:r>
              <a:rPr lang="de-DE" sz="2000" dirty="0" smtClean="0"/>
              <a:t>Die Summe von </a:t>
            </a:r>
            <a:r>
              <a:rPr lang="de-DE" sz="2000" dirty="0" smtClean="0">
                <a:solidFill>
                  <a:schemeClr val="tx2"/>
                </a:solidFill>
              </a:rPr>
              <a:t>x</a:t>
            </a:r>
            <a:r>
              <a:rPr lang="de-DE" sz="2000" dirty="0" smtClean="0"/>
              <a:t> und </a:t>
            </a:r>
            <a:r>
              <a:rPr lang="de-DE" sz="2000" dirty="0" smtClean="0">
                <a:solidFill>
                  <a:schemeClr val="tx2"/>
                </a:solidFill>
              </a:rPr>
              <a:t>y</a:t>
            </a:r>
            <a:endParaRPr lang="de-DE" sz="2000" dirty="0">
              <a:solidFill>
                <a:schemeClr val="tx2"/>
              </a:solidFill>
            </a:endParaRPr>
          </a:p>
          <a:p>
            <a:pPr marL="857250" lvl="1" indent="-457200">
              <a:buFont typeface="+mj-lt"/>
              <a:buAutoNum type="alphaLcPeriod"/>
            </a:pPr>
            <a:r>
              <a:rPr lang="de-DE" sz="2000" dirty="0" smtClean="0"/>
              <a:t>Eine Differenz zwischen </a:t>
            </a:r>
            <a:r>
              <a:rPr lang="de-DE" sz="2000" dirty="0" smtClean="0">
                <a:solidFill>
                  <a:schemeClr val="tx2"/>
                </a:solidFill>
              </a:rPr>
              <a:t>x</a:t>
            </a:r>
            <a:r>
              <a:rPr lang="de-DE" sz="2000" dirty="0" smtClean="0"/>
              <a:t> und </a:t>
            </a:r>
            <a:r>
              <a:rPr lang="de-DE" sz="2000" dirty="0" smtClean="0">
                <a:solidFill>
                  <a:schemeClr val="tx2"/>
                </a:solidFill>
              </a:rPr>
              <a:t>y</a:t>
            </a:r>
          </a:p>
          <a:p>
            <a:pPr marL="857250" lvl="1" indent="-457200">
              <a:buFont typeface="+mj-lt"/>
              <a:buAutoNum type="alphaLcPeriod"/>
            </a:pPr>
            <a:r>
              <a:rPr lang="de-DE" sz="2000" dirty="0" smtClean="0"/>
              <a:t>Das Produkt von </a:t>
            </a:r>
            <a:r>
              <a:rPr lang="de-DE" sz="2000" dirty="0" smtClean="0">
                <a:solidFill>
                  <a:schemeClr val="tx2"/>
                </a:solidFill>
              </a:rPr>
              <a:t>x</a:t>
            </a:r>
            <a:r>
              <a:rPr lang="de-DE" sz="2000" dirty="0" smtClean="0"/>
              <a:t> und </a:t>
            </a:r>
            <a:r>
              <a:rPr lang="de-DE" sz="2000" dirty="0" smtClean="0">
                <a:solidFill>
                  <a:schemeClr val="tx2"/>
                </a:solidFill>
              </a:rPr>
              <a:t>y</a:t>
            </a:r>
          </a:p>
          <a:p>
            <a:pPr marL="857250" lvl="1" indent="-457200">
              <a:buFont typeface="+mj-lt"/>
              <a:buAutoNum type="alphaLcPeriod"/>
            </a:pPr>
            <a:r>
              <a:rPr lang="de-DE" sz="2000" dirty="0" smtClean="0"/>
              <a:t>Einen Quotienten von </a:t>
            </a:r>
            <a:r>
              <a:rPr lang="de-DE" sz="2000" dirty="0" smtClean="0">
                <a:solidFill>
                  <a:schemeClr val="tx2"/>
                </a:solidFill>
              </a:rPr>
              <a:t>x</a:t>
            </a:r>
            <a:r>
              <a:rPr lang="de-DE" sz="2000" dirty="0" smtClean="0"/>
              <a:t> und </a:t>
            </a:r>
            <a:r>
              <a:rPr lang="de-DE" sz="2000" dirty="0" smtClean="0">
                <a:solidFill>
                  <a:schemeClr val="tx2"/>
                </a:solidFill>
              </a:rPr>
              <a:t>y</a:t>
            </a:r>
          </a:p>
          <a:p>
            <a:endParaRPr lang="de-DE" sz="2000" dirty="0"/>
          </a:p>
          <a:p>
            <a:pPr marL="400050" lvl="1" indent="0">
              <a:buNone/>
            </a:pPr>
            <a:r>
              <a:rPr lang="de-DE" sz="2000" dirty="0" smtClean="0"/>
              <a:t>enthalten sollen. </a:t>
            </a:r>
            <a:endParaRPr lang="de-DE" sz="2000" dirty="0" smtClean="0"/>
          </a:p>
        </p:txBody>
      </p:sp>
    </p:spTree>
    <p:extLst>
      <p:ext uri="{BB962C8B-B14F-4D97-AF65-F5344CB8AC3E}">
        <p14:creationId xmlns:p14="http://schemas.microsoft.com/office/powerpoint/2010/main" val="42810766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ine Ecke des Rechtecks abrunden 2"/>
          <p:cNvSpPr/>
          <p:nvPr/>
        </p:nvSpPr>
        <p:spPr>
          <a:xfrm>
            <a:off x="1" y="3361556"/>
            <a:ext cx="4499991" cy="792088"/>
          </a:xfrm>
          <a:prstGeom prst="round1Rect">
            <a:avLst>
              <a:gd name="adj" fmla="val 32300"/>
            </a:avLst>
          </a:prstGeom>
          <a:solidFill>
            <a:srgbClr val="831420"/>
          </a:solidFill>
          <a:ln>
            <a:solidFill>
              <a:srgbClr val="8314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 name="Titel 3"/>
          <p:cNvSpPr>
            <a:spLocks noGrp="1"/>
          </p:cNvSpPr>
          <p:nvPr>
            <p:ph type="title"/>
          </p:nvPr>
        </p:nvSpPr>
        <p:spPr>
          <a:xfrm>
            <a:off x="0" y="3361556"/>
            <a:ext cx="4499992" cy="792088"/>
          </a:xfrm>
        </p:spPr>
        <p:txBody>
          <a:bodyPr anchor="ctr"/>
          <a:lstStyle/>
          <a:p>
            <a:pPr algn="ctr"/>
            <a:r>
              <a:rPr lang="de-DE" sz="2400" b="1" smtClean="0">
                <a:solidFill>
                  <a:schemeClr val="bg1"/>
                </a:solidFill>
              </a:rPr>
              <a:t>Java mit NAO</a:t>
            </a:r>
            <a:endParaRPr lang="de-DE" sz="2400" b="1" dirty="0">
              <a:solidFill>
                <a:schemeClr val="bg1"/>
              </a:solidFill>
            </a:endParaRPr>
          </a:p>
        </p:txBody>
      </p:sp>
      <p:pic>
        <p:nvPicPr>
          <p:cNvPr id="2" name="Grafik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9681" y="348437"/>
            <a:ext cx="3548156" cy="5188510"/>
          </a:xfrm>
          <a:prstGeom prst="rect">
            <a:avLst/>
          </a:prstGeom>
        </p:spPr>
      </p:pic>
    </p:spTree>
    <p:extLst>
      <p:ext uri="{BB962C8B-B14F-4D97-AF65-F5344CB8AC3E}">
        <p14:creationId xmlns:p14="http://schemas.microsoft.com/office/powerpoint/2010/main" val="1542490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Fehlersuche</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smtClean="0"/>
              <a:t>Wie viele Fehler existieren in diesem kleinen Stück Code?</a:t>
            </a:r>
            <a:endParaRPr lang="de-DE" sz="1600" dirty="0"/>
          </a:p>
        </p:txBody>
      </p:sp>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556" y="1489348"/>
            <a:ext cx="3682540" cy="1130159"/>
          </a:xfrm>
          <a:prstGeom prst="rect">
            <a:avLst/>
          </a:prstGeom>
        </p:spPr>
      </p:pic>
      <p:pic>
        <p:nvPicPr>
          <p:cNvPr id="6" name="Grafik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76964" y="1525352"/>
            <a:ext cx="126984" cy="190476"/>
          </a:xfrm>
          <a:prstGeom prst="rect">
            <a:avLst/>
          </a:prstGeom>
        </p:spPr>
      </p:pic>
      <p:pic>
        <p:nvPicPr>
          <p:cNvPr id="7" name="Grafik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31740" y="1946944"/>
            <a:ext cx="126984" cy="190476"/>
          </a:xfrm>
          <a:prstGeom prst="rect">
            <a:avLst/>
          </a:prstGeom>
        </p:spPr>
      </p:pic>
      <p:pic>
        <p:nvPicPr>
          <p:cNvPr id="8" name="Grafik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3588" y="2173424"/>
            <a:ext cx="126984" cy="190476"/>
          </a:xfrm>
          <a:prstGeom prst="rect">
            <a:avLst/>
          </a:prstGeom>
        </p:spPr>
      </p:pic>
    </p:spTree>
    <p:extLst>
      <p:ext uri="{BB962C8B-B14F-4D97-AF65-F5344CB8AC3E}">
        <p14:creationId xmlns:p14="http://schemas.microsoft.com/office/powerpoint/2010/main" val="162136818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Themen</a:t>
            </a:r>
            <a:endParaRPr lang="de-DE" dirty="0">
              <a:solidFill>
                <a:srgbClr val="831420"/>
              </a:solidFill>
            </a:endParaRPr>
          </a:p>
        </p:txBody>
      </p:sp>
      <p:sp>
        <p:nvSpPr>
          <p:cNvPr id="3" name="Inhaltsplatzhalter 2"/>
          <p:cNvSpPr>
            <a:spLocks noGrp="1"/>
          </p:cNvSpPr>
          <p:nvPr>
            <p:ph idx="4294967295"/>
          </p:nvPr>
        </p:nvSpPr>
        <p:spPr>
          <a:xfrm>
            <a:off x="179512" y="900000"/>
            <a:ext cx="8496944" cy="4153744"/>
          </a:xfrm>
          <a:prstGeom prst="rect">
            <a:avLst/>
          </a:prstGeom>
        </p:spPr>
        <p:txBody>
          <a:bodyPr anchor="ctr"/>
          <a:lstStyle/>
          <a:p>
            <a:pPr marL="0" indent="0">
              <a:buNone/>
            </a:pPr>
            <a:r>
              <a:rPr lang="de-DE" sz="2000" dirty="0" smtClean="0">
                <a:solidFill>
                  <a:schemeClr val="bg1">
                    <a:lumMod val="75000"/>
                  </a:schemeClr>
                </a:solidFill>
              </a:rPr>
              <a:t>Was ist ein Programm</a:t>
            </a:r>
            <a:r>
              <a:rPr lang="de-DE" sz="2000" dirty="0">
                <a:solidFill>
                  <a:schemeClr val="bg1">
                    <a:lumMod val="75000"/>
                  </a:schemeClr>
                </a:solidFill>
              </a:rPr>
              <a:t>?</a:t>
            </a:r>
          </a:p>
          <a:p>
            <a:pPr marL="0" indent="0">
              <a:buNone/>
            </a:pPr>
            <a:r>
              <a:rPr lang="de-DE" sz="2000" dirty="0" smtClean="0">
                <a:solidFill>
                  <a:schemeClr val="bg1">
                    <a:lumMod val="75000"/>
                  </a:schemeClr>
                </a:solidFill>
              </a:rPr>
              <a:t>Syntax und Semantik</a:t>
            </a:r>
            <a:endParaRPr lang="de-DE" sz="2000" dirty="0">
              <a:solidFill>
                <a:schemeClr val="bg1">
                  <a:lumMod val="75000"/>
                </a:schemeClr>
              </a:solidFill>
            </a:endParaRPr>
          </a:p>
          <a:p>
            <a:pPr marL="0" indent="0">
              <a:buNone/>
            </a:pPr>
            <a:r>
              <a:rPr lang="de-DE" sz="2000" dirty="0" smtClean="0">
                <a:solidFill>
                  <a:schemeClr val="bg1">
                    <a:lumMod val="75000"/>
                  </a:schemeClr>
                </a:solidFill>
              </a:rPr>
              <a:t>Ein erstes Programm</a:t>
            </a:r>
            <a:endParaRPr lang="de-DE" sz="2000" dirty="0">
              <a:solidFill>
                <a:schemeClr val="bg1">
                  <a:lumMod val="75000"/>
                </a:schemeClr>
              </a:solidFill>
            </a:endParaRPr>
          </a:p>
          <a:p>
            <a:pPr marL="0" indent="0">
              <a:buNone/>
            </a:pPr>
            <a:r>
              <a:rPr lang="de-DE" sz="2000" dirty="0" smtClean="0">
                <a:solidFill>
                  <a:schemeClr val="bg1">
                    <a:lumMod val="75000"/>
                  </a:schemeClr>
                </a:solidFill>
              </a:rPr>
              <a:t>Primitive Datentypen und Variablen</a:t>
            </a:r>
            <a:endParaRPr lang="de-DE" sz="2000" dirty="0">
              <a:solidFill>
                <a:schemeClr val="bg1">
                  <a:lumMod val="75000"/>
                </a:schemeClr>
              </a:solidFill>
            </a:endParaRPr>
          </a:p>
          <a:p>
            <a:pPr marL="0" indent="0">
              <a:buNone/>
            </a:pPr>
            <a:r>
              <a:rPr lang="de-DE" sz="2000" b="1" dirty="0" smtClean="0"/>
              <a:t>Abfragen, Schleifen</a:t>
            </a:r>
            <a:endParaRPr lang="de-DE" sz="2000" b="1" dirty="0"/>
          </a:p>
          <a:p>
            <a:pPr marL="0" indent="0">
              <a:buNone/>
            </a:pPr>
            <a:r>
              <a:rPr lang="de-DE" sz="2000" i="1" dirty="0">
                <a:solidFill>
                  <a:schemeClr val="bg1">
                    <a:lumMod val="75000"/>
                  </a:schemeClr>
                </a:solidFill>
              </a:rPr>
              <a:t>Objektorientierung:</a:t>
            </a:r>
          </a:p>
          <a:p>
            <a:pPr marL="0" indent="0">
              <a:buNone/>
            </a:pPr>
            <a:r>
              <a:rPr lang="de-DE" sz="2000" dirty="0" smtClean="0">
                <a:solidFill>
                  <a:schemeClr val="bg1">
                    <a:lumMod val="75000"/>
                  </a:schemeClr>
                </a:solidFill>
              </a:rPr>
              <a:t>    Klassen und Objekte</a:t>
            </a:r>
            <a:endParaRPr lang="de-DE" sz="2000" dirty="0">
              <a:solidFill>
                <a:schemeClr val="bg1">
                  <a:lumMod val="75000"/>
                </a:schemeClr>
              </a:solidFill>
            </a:endParaRPr>
          </a:p>
          <a:p>
            <a:pPr marL="0" indent="0">
              <a:buNone/>
            </a:pPr>
            <a:r>
              <a:rPr lang="de-DE" sz="2000" dirty="0" smtClean="0">
                <a:solidFill>
                  <a:schemeClr val="bg1">
                    <a:lumMod val="75000"/>
                  </a:schemeClr>
                </a:solidFill>
              </a:rPr>
              <a:t>    Attribute und Methoden</a:t>
            </a:r>
            <a:endParaRPr lang="de-DE" sz="2000" dirty="0">
              <a:solidFill>
                <a:schemeClr val="bg1">
                  <a:lumMod val="75000"/>
                </a:schemeClr>
              </a:solidFill>
            </a:endParaRPr>
          </a:p>
          <a:p>
            <a:pPr marL="0" indent="0">
              <a:buNone/>
            </a:pPr>
            <a:r>
              <a:rPr lang="de-DE" sz="2000" dirty="0">
                <a:solidFill>
                  <a:schemeClr val="bg1">
                    <a:lumMod val="75000"/>
                  </a:schemeClr>
                </a:solidFill>
              </a:rPr>
              <a:t>Namenskonvention</a:t>
            </a:r>
          </a:p>
          <a:p>
            <a:pPr marL="0" indent="0">
              <a:buNone/>
            </a:pPr>
            <a:r>
              <a:rPr lang="de-DE" sz="2000" dirty="0" smtClean="0">
                <a:solidFill>
                  <a:schemeClr val="bg1">
                    <a:lumMod val="75000"/>
                  </a:schemeClr>
                </a:solidFill>
              </a:rPr>
              <a:t>Strings und Arrays</a:t>
            </a:r>
            <a:endParaRPr lang="de-DE" sz="2000" dirty="0">
              <a:solidFill>
                <a:schemeClr val="bg1">
                  <a:lumMod val="75000"/>
                </a:schemeClr>
              </a:solidFill>
            </a:endParaRPr>
          </a:p>
        </p:txBody>
      </p:sp>
    </p:spTree>
    <p:extLst>
      <p:ext uri="{BB962C8B-B14F-4D97-AF65-F5344CB8AC3E}">
        <p14:creationId xmlns:p14="http://schemas.microsoft.com/office/powerpoint/2010/main" val="252172112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Einführung</a:t>
            </a:r>
            <a:endParaRPr lang="de-DE" dirty="0">
              <a:solidFill>
                <a:srgbClr val="831420"/>
              </a:solidFill>
            </a:endParaRPr>
          </a:p>
        </p:txBody>
      </p:sp>
      <p:sp>
        <p:nvSpPr>
          <p:cNvPr id="3" name="Inhaltsplatzhalter 2"/>
          <p:cNvSpPr>
            <a:spLocks noGrp="1"/>
          </p:cNvSpPr>
          <p:nvPr>
            <p:ph idx="4294967295"/>
          </p:nvPr>
        </p:nvSpPr>
        <p:spPr>
          <a:xfrm>
            <a:off x="179512" y="900000"/>
            <a:ext cx="8496944" cy="4153744"/>
          </a:xfrm>
          <a:prstGeom prst="rect">
            <a:avLst/>
          </a:prstGeom>
        </p:spPr>
        <p:txBody>
          <a:bodyPr anchor="t"/>
          <a:lstStyle/>
          <a:p>
            <a:pPr marL="0" indent="0">
              <a:buNone/>
            </a:pPr>
            <a:r>
              <a:rPr lang="de-DE" sz="2000" smtClean="0"/>
              <a:t>Wichtige Programmiersprachen - Überblick</a:t>
            </a:r>
            <a:endParaRPr lang="de-DE" sz="2000" dirty="0" smtClean="0"/>
          </a:p>
          <a:p>
            <a:pPr marL="0" indent="0">
              <a:buNone/>
            </a:pPr>
            <a:endParaRPr lang="de-DE" sz="2000" dirty="0" smtClean="0"/>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3705" y="1561356"/>
            <a:ext cx="6444208" cy="3842294"/>
          </a:xfrm>
          <a:prstGeom prst="rect">
            <a:avLst/>
          </a:prstGeom>
        </p:spPr>
      </p:pic>
    </p:spTree>
    <p:extLst>
      <p:ext uri="{BB962C8B-B14F-4D97-AF65-F5344CB8AC3E}">
        <p14:creationId xmlns:p14="http://schemas.microsoft.com/office/powerpoint/2010/main" val="209519960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Themen</a:t>
            </a:r>
            <a:endParaRPr lang="de-DE" dirty="0">
              <a:solidFill>
                <a:srgbClr val="831420"/>
              </a:solidFill>
            </a:endParaRPr>
          </a:p>
        </p:txBody>
      </p:sp>
      <p:sp>
        <p:nvSpPr>
          <p:cNvPr id="3" name="Inhaltsplatzhalter 2"/>
          <p:cNvSpPr>
            <a:spLocks noGrp="1"/>
          </p:cNvSpPr>
          <p:nvPr>
            <p:ph idx="4294967295"/>
          </p:nvPr>
        </p:nvSpPr>
        <p:spPr>
          <a:xfrm>
            <a:off x="179512" y="900000"/>
            <a:ext cx="8496944" cy="4153744"/>
          </a:xfrm>
          <a:prstGeom prst="rect">
            <a:avLst/>
          </a:prstGeom>
        </p:spPr>
        <p:txBody>
          <a:bodyPr anchor="ctr"/>
          <a:lstStyle/>
          <a:p>
            <a:pPr marL="0" indent="0">
              <a:buNone/>
            </a:pPr>
            <a:r>
              <a:rPr lang="de-DE" sz="2000" smtClean="0"/>
              <a:t>Was ist ein Programm</a:t>
            </a:r>
            <a:r>
              <a:rPr lang="de-DE" sz="2000" dirty="0"/>
              <a:t>?</a:t>
            </a:r>
          </a:p>
          <a:p>
            <a:pPr marL="0" indent="0">
              <a:buNone/>
            </a:pPr>
            <a:r>
              <a:rPr lang="de-DE" sz="2000" smtClean="0"/>
              <a:t>Syntax und Semantik</a:t>
            </a:r>
            <a:endParaRPr lang="de-DE" sz="2000" dirty="0"/>
          </a:p>
          <a:p>
            <a:pPr marL="0" indent="0">
              <a:buNone/>
            </a:pPr>
            <a:r>
              <a:rPr lang="de-DE" sz="2000" smtClean="0"/>
              <a:t>Ein erstes Programm</a:t>
            </a:r>
            <a:endParaRPr lang="de-DE" sz="2000" dirty="0"/>
          </a:p>
          <a:p>
            <a:pPr marL="0" indent="0">
              <a:buNone/>
            </a:pPr>
            <a:r>
              <a:rPr lang="de-DE" sz="2000" smtClean="0"/>
              <a:t>Primitive Datentypen und Variablen</a:t>
            </a:r>
            <a:endParaRPr lang="de-DE" sz="2000" dirty="0"/>
          </a:p>
          <a:p>
            <a:pPr marL="0" indent="0">
              <a:buNone/>
            </a:pPr>
            <a:r>
              <a:rPr lang="de-DE" sz="2000" err="1" smtClean="0"/>
              <a:t>Abfragen</a:t>
            </a:r>
            <a:r>
              <a:rPr lang="de-DE" sz="2000" smtClean="0"/>
              <a:t>, Schleifen</a:t>
            </a:r>
            <a:endParaRPr lang="de-DE" sz="2000" dirty="0"/>
          </a:p>
          <a:p>
            <a:pPr marL="0" indent="0">
              <a:buNone/>
            </a:pPr>
            <a:r>
              <a:rPr lang="de-DE" sz="2000" i="1" dirty="0"/>
              <a:t>Objektorientierung:</a:t>
            </a:r>
          </a:p>
          <a:p>
            <a:pPr marL="0" indent="0">
              <a:buNone/>
            </a:pPr>
            <a:r>
              <a:rPr lang="de-DE" sz="2000" smtClean="0"/>
              <a:t>    Klassen und Objekte</a:t>
            </a:r>
            <a:endParaRPr lang="de-DE" sz="2000" dirty="0"/>
          </a:p>
          <a:p>
            <a:pPr marL="0" indent="0">
              <a:buNone/>
            </a:pPr>
            <a:r>
              <a:rPr lang="de-DE" sz="2000" smtClean="0"/>
              <a:t>    Attribute und Methoden</a:t>
            </a:r>
            <a:endParaRPr lang="de-DE" sz="2000" dirty="0"/>
          </a:p>
          <a:p>
            <a:pPr marL="0" indent="0">
              <a:buNone/>
            </a:pPr>
            <a:r>
              <a:rPr lang="de-DE" sz="2000" dirty="0"/>
              <a:t>Namenskonvention</a:t>
            </a:r>
          </a:p>
          <a:p>
            <a:pPr marL="0" indent="0">
              <a:buNone/>
            </a:pPr>
            <a:r>
              <a:rPr lang="de-DE" sz="2000" smtClean="0"/>
              <a:t>Strings und Arrays</a:t>
            </a:r>
            <a:endParaRPr lang="de-DE" sz="2000" dirty="0"/>
          </a:p>
        </p:txBody>
      </p:sp>
    </p:spTree>
    <p:extLst>
      <p:ext uri="{BB962C8B-B14F-4D97-AF65-F5344CB8AC3E}">
        <p14:creationId xmlns:p14="http://schemas.microsoft.com/office/powerpoint/2010/main" val="343374050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Themen</a:t>
            </a:r>
            <a:endParaRPr lang="de-DE" dirty="0">
              <a:solidFill>
                <a:srgbClr val="831420"/>
              </a:solidFill>
            </a:endParaRPr>
          </a:p>
        </p:txBody>
      </p:sp>
      <p:sp>
        <p:nvSpPr>
          <p:cNvPr id="3" name="Inhaltsplatzhalter 2"/>
          <p:cNvSpPr>
            <a:spLocks noGrp="1"/>
          </p:cNvSpPr>
          <p:nvPr>
            <p:ph idx="4294967295"/>
          </p:nvPr>
        </p:nvSpPr>
        <p:spPr>
          <a:xfrm>
            <a:off x="179512" y="900000"/>
            <a:ext cx="8496944" cy="4153744"/>
          </a:xfrm>
          <a:prstGeom prst="rect">
            <a:avLst/>
          </a:prstGeom>
        </p:spPr>
        <p:txBody>
          <a:bodyPr anchor="ctr"/>
          <a:lstStyle/>
          <a:p>
            <a:pPr marL="0" indent="0">
              <a:buNone/>
            </a:pPr>
            <a:r>
              <a:rPr lang="de-DE" sz="2000" b="1" smtClean="0"/>
              <a:t>Was ist ein Programm</a:t>
            </a:r>
            <a:r>
              <a:rPr lang="de-DE" sz="2000" b="1" dirty="0"/>
              <a:t>?</a:t>
            </a:r>
          </a:p>
          <a:p>
            <a:pPr marL="0" indent="0">
              <a:buNone/>
            </a:pPr>
            <a:r>
              <a:rPr lang="de-DE" sz="2000" smtClean="0">
                <a:solidFill>
                  <a:schemeClr val="bg1">
                    <a:lumMod val="75000"/>
                  </a:schemeClr>
                </a:solidFill>
              </a:rPr>
              <a:t>Syntax und Semantik</a:t>
            </a:r>
            <a:endParaRPr lang="de-DE" sz="2000" dirty="0">
              <a:solidFill>
                <a:schemeClr val="bg1">
                  <a:lumMod val="75000"/>
                </a:schemeClr>
              </a:solidFill>
            </a:endParaRPr>
          </a:p>
          <a:p>
            <a:pPr marL="0" indent="0">
              <a:buNone/>
            </a:pPr>
            <a:r>
              <a:rPr lang="de-DE" sz="2000" smtClean="0">
                <a:solidFill>
                  <a:schemeClr val="bg1">
                    <a:lumMod val="75000"/>
                  </a:schemeClr>
                </a:solidFill>
              </a:rPr>
              <a:t>Ein erstes Programm</a:t>
            </a:r>
            <a:endParaRPr lang="de-DE" sz="2000" dirty="0">
              <a:solidFill>
                <a:schemeClr val="bg1">
                  <a:lumMod val="75000"/>
                </a:schemeClr>
              </a:solidFill>
            </a:endParaRPr>
          </a:p>
          <a:p>
            <a:pPr marL="0" indent="0">
              <a:buNone/>
            </a:pPr>
            <a:r>
              <a:rPr lang="de-DE" sz="2000" smtClean="0">
                <a:solidFill>
                  <a:schemeClr val="bg1">
                    <a:lumMod val="75000"/>
                  </a:schemeClr>
                </a:solidFill>
              </a:rPr>
              <a:t>Primitive </a:t>
            </a:r>
            <a:r>
              <a:rPr lang="de-DE" sz="2000" smtClean="0">
                <a:solidFill>
                  <a:schemeClr val="bg1">
                    <a:lumMod val="75000"/>
                  </a:schemeClr>
                </a:solidFill>
              </a:rPr>
              <a:t>Datentypen und Variablen</a:t>
            </a:r>
            <a:endParaRPr lang="de-DE" sz="2000" dirty="0">
              <a:solidFill>
                <a:schemeClr val="bg1">
                  <a:lumMod val="75000"/>
                </a:schemeClr>
              </a:solidFill>
            </a:endParaRPr>
          </a:p>
          <a:p>
            <a:pPr marL="0" indent="0">
              <a:buNone/>
            </a:pPr>
            <a:r>
              <a:rPr lang="de-DE" sz="2000" err="1" smtClean="0">
                <a:solidFill>
                  <a:schemeClr val="bg1">
                    <a:lumMod val="75000"/>
                  </a:schemeClr>
                </a:solidFill>
              </a:rPr>
              <a:t>Abfragen</a:t>
            </a:r>
            <a:r>
              <a:rPr lang="de-DE" sz="2000" smtClean="0">
                <a:solidFill>
                  <a:schemeClr val="bg1">
                    <a:lumMod val="75000"/>
                  </a:schemeClr>
                </a:solidFill>
              </a:rPr>
              <a:t>, Schleifen</a:t>
            </a:r>
            <a:endParaRPr lang="de-DE" sz="2000" dirty="0">
              <a:solidFill>
                <a:schemeClr val="bg1">
                  <a:lumMod val="75000"/>
                </a:schemeClr>
              </a:solidFill>
            </a:endParaRPr>
          </a:p>
          <a:p>
            <a:pPr marL="0" indent="0">
              <a:buNone/>
            </a:pPr>
            <a:r>
              <a:rPr lang="de-DE" sz="2000" i="1" dirty="0">
                <a:solidFill>
                  <a:schemeClr val="bg1">
                    <a:lumMod val="75000"/>
                  </a:schemeClr>
                </a:solidFill>
              </a:rPr>
              <a:t>Objektorientierung:</a:t>
            </a:r>
          </a:p>
          <a:p>
            <a:pPr marL="0" indent="0">
              <a:buNone/>
            </a:pPr>
            <a:r>
              <a:rPr lang="de-DE" sz="2000" smtClean="0">
                <a:solidFill>
                  <a:schemeClr val="bg1">
                    <a:lumMod val="75000"/>
                  </a:schemeClr>
                </a:solidFill>
              </a:rPr>
              <a:t>    Klassen und Objekte</a:t>
            </a:r>
            <a:endParaRPr lang="de-DE" sz="2000" dirty="0">
              <a:solidFill>
                <a:schemeClr val="bg1">
                  <a:lumMod val="75000"/>
                </a:schemeClr>
              </a:solidFill>
            </a:endParaRPr>
          </a:p>
          <a:p>
            <a:pPr marL="0" indent="0">
              <a:buNone/>
            </a:pPr>
            <a:r>
              <a:rPr lang="de-DE" sz="2000" smtClean="0">
                <a:solidFill>
                  <a:schemeClr val="bg1">
                    <a:lumMod val="75000"/>
                  </a:schemeClr>
                </a:solidFill>
              </a:rPr>
              <a:t>    Attribute und Methoden</a:t>
            </a:r>
            <a:endParaRPr lang="de-DE" sz="2000" dirty="0">
              <a:solidFill>
                <a:schemeClr val="bg1">
                  <a:lumMod val="75000"/>
                </a:schemeClr>
              </a:solidFill>
            </a:endParaRPr>
          </a:p>
          <a:p>
            <a:pPr marL="0" indent="0">
              <a:buNone/>
            </a:pPr>
            <a:r>
              <a:rPr lang="de-DE" sz="2000" dirty="0">
                <a:solidFill>
                  <a:schemeClr val="bg1">
                    <a:lumMod val="75000"/>
                  </a:schemeClr>
                </a:solidFill>
              </a:rPr>
              <a:t>Namenskonvention</a:t>
            </a:r>
          </a:p>
          <a:p>
            <a:pPr marL="0" indent="0">
              <a:buNone/>
            </a:pPr>
            <a:r>
              <a:rPr lang="de-DE" sz="2000" smtClean="0">
                <a:solidFill>
                  <a:schemeClr val="bg1">
                    <a:lumMod val="75000"/>
                  </a:schemeClr>
                </a:solidFill>
              </a:rPr>
              <a:t>Strings und Arrays</a:t>
            </a:r>
            <a:endParaRPr lang="de-DE" sz="2000" dirty="0">
              <a:solidFill>
                <a:schemeClr val="bg1">
                  <a:lumMod val="75000"/>
                </a:schemeClr>
              </a:solidFill>
            </a:endParaRPr>
          </a:p>
        </p:txBody>
      </p:sp>
    </p:spTree>
    <p:extLst>
      <p:ext uri="{BB962C8B-B14F-4D97-AF65-F5344CB8AC3E}">
        <p14:creationId xmlns:p14="http://schemas.microsoft.com/office/powerpoint/2010/main" val="3514032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Was ist ein Programm</a:t>
            </a:r>
            <a:r>
              <a:rPr lang="de-DE" dirty="0" smtClean="0">
                <a:solidFill>
                  <a:srgbClr val="831420"/>
                </a:solidFill>
              </a:rPr>
              <a:t>?</a:t>
            </a:r>
            <a:endParaRPr lang="de-DE" dirty="0">
              <a:solidFill>
                <a:srgbClr val="831420"/>
              </a:solidFill>
            </a:endParaRPr>
          </a:p>
        </p:txBody>
      </p:sp>
      <p:sp>
        <p:nvSpPr>
          <p:cNvPr id="3" name="Inhaltsplatzhalter 2"/>
          <p:cNvSpPr>
            <a:spLocks noGrp="1"/>
          </p:cNvSpPr>
          <p:nvPr>
            <p:ph idx="4294967295"/>
          </p:nvPr>
        </p:nvSpPr>
        <p:spPr>
          <a:xfrm>
            <a:off x="179512" y="900000"/>
            <a:ext cx="8496944" cy="4153744"/>
          </a:xfrm>
          <a:prstGeom prst="rect">
            <a:avLst/>
          </a:prstGeom>
        </p:spPr>
        <p:txBody>
          <a:bodyPr anchor="ctr"/>
          <a:lstStyle/>
          <a:p>
            <a:pPr marL="0" indent="0">
              <a:buNone/>
            </a:pPr>
            <a:endParaRPr lang="de-DE" sz="2000" dirty="0" smtClean="0"/>
          </a:p>
          <a:p>
            <a:r>
              <a:rPr lang="de-DE" sz="2000" smtClean="0"/>
              <a:t>Computer sind dumm und faul</a:t>
            </a:r>
            <a:endParaRPr lang="de-DE" sz="2000" dirty="0" smtClean="0"/>
          </a:p>
          <a:p>
            <a:pPr lvl="1">
              <a:buFont typeface="Arial" panose="020B0604020202020204" pitchFamily="34" charset="0"/>
              <a:buChar char="•"/>
            </a:pPr>
            <a:r>
              <a:rPr lang="de-DE" sz="1600" smtClean="0"/>
              <a:t>sie können nichts von allein</a:t>
            </a:r>
            <a:endParaRPr lang="de-DE" sz="1600" dirty="0" smtClean="0"/>
          </a:p>
          <a:p>
            <a:pPr lvl="1">
              <a:buFont typeface="Arial" panose="020B0604020202020204" pitchFamily="34" charset="0"/>
              <a:buChar char="•"/>
            </a:pPr>
            <a:r>
              <a:rPr lang="de-DE" sz="1600" smtClean="0"/>
              <a:t>und machen nur was man ihnen sagt</a:t>
            </a:r>
            <a:endParaRPr lang="de-DE" sz="1600" dirty="0" smtClean="0"/>
          </a:p>
          <a:p>
            <a:r>
              <a:rPr lang="de-DE" sz="2000" smtClean="0"/>
              <a:t>Ein Computerprogramm ist</a:t>
            </a:r>
            <a:endParaRPr lang="de-DE" sz="2000" dirty="0" smtClean="0"/>
          </a:p>
          <a:p>
            <a:pPr lvl="1">
              <a:buFont typeface="Arial" panose="020B0604020202020204" pitchFamily="34" charset="0"/>
              <a:buChar char="•"/>
            </a:pPr>
            <a:r>
              <a:rPr lang="de-DE" sz="1600" smtClean="0"/>
              <a:t>eine Abfolge von Befehlen</a:t>
            </a:r>
            <a:endParaRPr lang="de-DE" sz="1600" dirty="0"/>
          </a:p>
          <a:p>
            <a:pPr lvl="1">
              <a:buFont typeface="Arial" panose="020B0604020202020204" pitchFamily="34" charset="0"/>
              <a:buChar char="•"/>
            </a:pPr>
            <a:r>
              <a:rPr lang="de-DE" sz="1600" smtClean="0"/>
              <a:t>für den Computer verständlich</a:t>
            </a:r>
            <a:endParaRPr lang="de-DE" sz="1600" dirty="0"/>
          </a:p>
          <a:p>
            <a:endParaRPr lang="de-DE" sz="2000" dirty="0" smtClean="0"/>
          </a:p>
        </p:txBody>
      </p:sp>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2354" y="3073524"/>
            <a:ext cx="3057952" cy="743054"/>
          </a:xfrm>
          <a:prstGeom prst="rect">
            <a:avLst/>
          </a:prstGeom>
        </p:spPr>
      </p:pic>
      <p:pic>
        <p:nvPicPr>
          <p:cNvPr id="6" name="Grafik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52354" y="2151286"/>
            <a:ext cx="3296110" cy="724001"/>
          </a:xfrm>
          <a:prstGeom prst="rect">
            <a:avLst/>
          </a:prstGeom>
        </p:spPr>
      </p:pic>
    </p:spTree>
    <p:extLst>
      <p:ext uri="{BB962C8B-B14F-4D97-AF65-F5344CB8AC3E}">
        <p14:creationId xmlns:p14="http://schemas.microsoft.com/office/powerpoint/2010/main" val="408166320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Themen</a:t>
            </a:r>
            <a:endParaRPr lang="de-DE" dirty="0">
              <a:solidFill>
                <a:srgbClr val="831420"/>
              </a:solidFill>
            </a:endParaRPr>
          </a:p>
        </p:txBody>
      </p:sp>
      <p:sp>
        <p:nvSpPr>
          <p:cNvPr id="3" name="Inhaltsplatzhalter 2"/>
          <p:cNvSpPr>
            <a:spLocks noGrp="1"/>
          </p:cNvSpPr>
          <p:nvPr>
            <p:ph idx="4294967295"/>
          </p:nvPr>
        </p:nvSpPr>
        <p:spPr>
          <a:xfrm>
            <a:off x="179512" y="900000"/>
            <a:ext cx="8496944" cy="4153744"/>
          </a:xfrm>
          <a:prstGeom prst="rect">
            <a:avLst/>
          </a:prstGeom>
        </p:spPr>
        <p:txBody>
          <a:bodyPr anchor="ctr"/>
          <a:lstStyle/>
          <a:p>
            <a:pPr marL="0" indent="0">
              <a:buNone/>
            </a:pPr>
            <a:r>
              <a:rPr lang="de-DE" sz="2000" smtClean="0">
                <a:solidFill>
                  <a:schemeClr val="bg1">
                    <a:lumMod val="75000"/>
                  </a:schemeClr>
                </a:solidFill>
              </a:rPr>
              <a:t>Was ist ein Programm</a:t>
            </a:r>
            <a:r>
              <a:rPr lang="de-DE" sz="2000" dirty="0">
                <a:solidFill>
                  <a:schemeClr val="bg1">
                    <a:lumMod val="75000"/>
                  </a:schemeClr>
                </a:solidFill>
              </a:rPr>
              <a:t>?</a:t>
            </a:r>
          </a:p>
          <a:p>
            <a:pPr marL="0" indent="0">
              <a:buNone/>
            </a:pPr>
            <a:r>
              <a:rPr lang="de-DE" sz="2000" b="1" smtClean="0"/>
              <a:t>Syntax und Semantik</a:t>
            </a:r>
            <a:endParaRPr lang="de-DE" sz="2000" b="1" dirty="0"/>
          </a:p>
          <a:p>
            <a:pPr marL="0" indent="0">
              <a:buNone/>
            </a:pPr>
            <a:r>
              <a:rPr lang="de-DE" sz="2000" smtClean="0">
                <a:solidFill>
                  <a:schemeClr val="bg1">
                    <a:lumMod val="75000"/>
                  </a:schemeClr>
                </a:solidFill>
              </a:rPr>
              <a:t>Ein erstes Programm</a:t>
            </a:r>
            <a:endParaRPr lang="de-DE" sz="2000" dirty="0">
              <a:solidFill>
                <a:schemeClr val="bg1">
                  <a:lumMod val="75000"/>
                </a:schemeClr>
              </a:solidFill>
            </a:endParaRPr>
          </a:p>
          <a:p>
            <a:pPr marL="0" indent="0">
              <a:buNone/>
            </a:pPr>
            <a:r>
              <a:rPr lang="de-DE" sz="2000" smtClean="0">
                <a:solidFill>
                  <a:schemeClr val="bg1">
                    <a:lumMod val="75000"/>
                  </a:schemeClr>
                </a:solidFill>
              </a:rPr>
              <a:t>Primitive </a:t>
            </a:r>
            <a:r>
              <a:rPr lang="de-DE" sz="2000" smtClean="0">
                <a:solidFill>
                  <a:schemeClr val="bg1">
                    <a:lumMod val="75000"/>
                  </a:schemeClr>
                </a:solidFill>
              </a:rPr>
              <a:t>Datentypen und Variablen</a:t>
            </a:r>
            <a:endParaRPr lang="de-DE" sz="2000" dirty="0">
              <a:solidFill>
                <a:schemeClr val="bg1">
                  <a:lumMod val="75000"/>
                </a:schemeClr>
              </a:solidFill>
            </a:endParaRPr>
          </a:p>
          <a:p>
            <a:pPr marL="0" indent="0">
              <a:buNone/>
            </a:pPr>
            <a:r>
              <a:rPr lang="de-DE" sz="2000" err="1" smtClean="0">
                <a:solidFill>
                  <a:schemeClr val="bg1">
                    <a:lumMod val="75000"/>
                  </a:schemeClr>
                </a:solidFill>
              </a:rPr>
              <a:t>Abfragen</a:t>
            </a:r>
            <a:r>
              <a:rPr lang="de-DE" sz="2000" smtClean="0">
                <a:solidFill>
                  <a:schemeClr val="bg1">
                    <a:lumMod val="75000"/>
                  </a:schemeClr>
                </a:solidFill>
              </a:rPr>
              <a:t>, Schleifen</a:t>
            </a:r>
            <a:endParaRPr lang="de-DE" sz="2000" dirty="0">
              <a:solidFill>
                <a:schemeClr val="bg1">
                  <a:lumMod val="75000"/>
                </a:schemeClr>
              </a:solidFill>
            </a:endParaRPr>
          </a:p>
          <a:p>
            <a:pPr marL="0" indent="0">
              <a:buNone/>
            </a:pPr>
            <a:r>
              <a:rPr lang="de-DE" sz="2000" i="1" dirty="0">
                <a:solidFill>
                  <a:schemeClr val="bg1">
                    <a:lumMod val="75000"/>
                  </a:schemeClr>
                </a:solidFill>
              </a:rPr>
              <a:t>Objektorientierung:</a:t>
            </a:r>
          </a:p>
          <a:p>
            <a:pPr marL="0" indent="0">
              <a:buNone/>
            </a:pPr>
            <a:r>
              <a:rPr lang="de-DE" sz="2000" smtClean="0">
                <a:solidFill>
                  <a:schemeClr val="bg1">
                    <a:lumMod val="75000"/>
                  </a:schemeClr>
                </a:solidFill>
              </a:rPr>
              <a:t>    Klassen und Objekte</a:t>
            </a:r>
            <a:endParaRPr lang="de-DE" sz="2000" dirty="0">
              <a:solidFill>
                <a:schemeClr val="bg1">
                  <a:lumMod val="75000"/>
                </a:schemeClr>
              </a:solidFill>
            </a:endParaRPr>
          </a:p>
          <a:p>
            <a:pPr marL="0" indent="0">
              <a:buNone/>
            </a:pPr>
            <a:r>
              <a:rPr lang="de-DE" sz="2000" smtClean="0">
                <a:solidFill>
                  <a:schemeClr val="bg1">
                    <a:lumMod val="75000"/>
                  </a:schemeClr>
                </a:solidFill>
              </a:rPr>
              <a:t>    Attribute und Methoden</a:t>
            </a:r>
            <a:endParaRPr lang="de-DE" sz="2000" dirty="0">
              <a:solidFill>
                <a:schemeClr val="bg1">
                  <a:lumMod val="75000"/>
                </a:schemeClr>
              </a:solidFill>
            </a:endParaRPr>
          </a:p>
          <a:p>
            <a:pPr marL="0" indent="0">
              <a:buNone/>
            </a:pPr>
            <a:r>
              <a:rPr lang="de-DE" sz="2000" dirty="0">
                <a:solidFill>
                  <a:schemeClr val="bg1">
                    <a:lumMod val="75000"/>
                  </a:schemeClr>
                </a:solidFill>
              </a:rPr>
              <a:t>Namenskonvention</a:t>
            </a:r>
          </a:p>
          <a:p>
            <a:pPr marL="0" indent="0">
              <a:buNone/>
            </a:pPr>
            <a:r>
              <a:rPr lang="de-DE" sz="2000" smtClean="0">
                <a:solidFill>
                  <a:schemeClr val="bg1">
                    <a:lumMod val="75000"/>
                  </a:schemeClr>
                </a:solidFill>
              </a:rPr>
              <a:t>Strings und Arrays</a:t>
            </a:r>
            <a:endParaRPr lang="de-DE" sz="2000" dirty="0">
              <a:solidFill>
                <a:schemeClr val="bg1">
                  <a:lumMod val="75000"/>
                </a:schemeClr>
              </a:solidFill>
            </a:endParaRPr>
          </a:p>
        </p:txBody>
      </p:sp>
    </p:spTree>
    <p:extLst>
      <p:ext uri="{BB962C8B-B14F-4D97-AF65-F5344CB8AC3E}">
        <p14:creationId xmlns:p14="http://schemas.microsoft.com/office/powerpoint/2010/main" val="17490417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Syntax und Semantik</a:t>
            </a:r>
            <a:endParaRPr lang="de-DE" dirty="0">
              <a:solidFill>
                <a:srgbClr val="831420"/>
              </a:solidFill>
            </a:endParaRPr>
          </a:p>
        </p:txBody>
      </p:sp>
      <p:sp>
        <p:nvSpPr>
          <p:cNvPr id="3" name="Inhaltsplatzhalter 2"/>
          <p:cNvSpPr>
            <a:spLocks noGrp="1"/>
          </p:cNvSpPr>
          <p:nvPr>
            <p:ph idx="4294967295"/>
          </p:nvPr>
        </p:nvSpPr>
        <p:spPr>
          <a:xfrm>
            <a:off x="179512" y="1885392"/>
            <a:ext cx="8496944" cy="3168352"/>
          </a:xfrm>
          <a:prstGeom prst="rect">
            <a:avLst/>
          </a:prstGeom>
        </p:spPr>
        <p:txBody>
          <a:bodyPr anchor="t"/>
          <a:lstStyle/>
          <a:p>
            <a:endParaRPr lang="de-DE" sz="2000" dirty="0" smtClean="0"/>
          </a:p>
          <a:p>
            <a:r>
              <a:rPr lang="de-DE" sz="2000" dirty="0" smtClean="0"/>
              <a:t>Semantik</a:t>
            </a:r>
          </a:p>
          <a:p>
            <a:pPr lvl="1">
              <a:buFont typeface="Arial" panose="020B0604020202020204" pitchFamily="34" charset="0"/>
              <a:buChar char="•"/>
            </a:pPr>
            <a:r>
              <a:rPr lang="de-DE" sz="1600" dirty="0" smtClean="0"/>
              <a:t>Die Bedeutung des Programms</a:t>
            </a:r>
            <a:endParaRPr lang="de-DE" sz="1600" dirty="0" smtClean="0"/>
          </a:p>
          <a:p>
            <a:pPr lvl="1">
              <a:buFont typeface="Arial" panose="020B0604020202020204" pitchFamily="34" charset="0"/>
              <a:buChar char="•"/>
            </a:pPr>
            <a:r>
              <a:rPr lang="de-DE" sz="1600" dirty="0" smtClean="0"/>
              <a:t>Was macht das Programm</a:t>
            </a:r>
            <a:r>
              <a:rPr lang="de-DE" sz="1600" dirty="0" smtClean="0"/>
              <a:t>?</a:t>
            </a:r>
          </a:p>
          <a:p>
            <a:endParaRPr lang="de-DE" sz="2000" dirty="0" smtClean="0"/>
          </a:p>
          <a:p>
            <a:r>
              <a:rPr lang="de-DE" sz="2000" dirty="0" smtClean="0"/>
              <a:t>Syntax</a:t>
            </a:r>
          </a:p>
          <a:p>
            <a:pPr lvl="1">
              <a:buFont typeface="Arial" panose="020B0604020202020204" pitchFamily="34" charset="0"/>
              <a:buChar char="•"/>
            </a:pPr>
            <a:r>
              <a:rPr lang="de-DE" sz="1600" dirty="0" smtClean="0"/>
              <a:t>Die Form des Programms</a:t>
            </a:r>
            <a:endParaRPr lang="de-DE" sz="1600" dirty="0" smtClean="0"/>
          </a:p>
          <a:p>
            <a:pPr lvl="1">
              <a:buFont typeface="Arial" panose="020B0604020202020204" pitchFamily="34" charset="0"/>
              <a:buChar char="•"/>
            </a:pPr>
            <a:r>
              <a:rPr lang="de-DE" sz="1600" dirty="0" smtClean="0"/>
              <a:t>Wie sieht das Programm aus?</a:t>
            </a:r>
          </a:p>
          <a:p>
            <a:pPr lvl="1">
              <a:buFont typeface="Arial" panose="020B0604020202020204" pitchFamily="34" charset="0"/>
              <a:buChar char="•"/>
            </a:pPr>
            <a:r>
              <a:rPr lang="de-DE" sz="1600" dirty="0"/>
              <a:t>Beispiele: Geschweifte Klammern, Semikolon nach jedem </a:t>
            </a:r>
            <a:r>
              <a:rPr lang="de-DE" sz="1600" dirty="0" smtClean="0"/>
              <a:t>Befehl</a:t>
            </a:r>
            <a:endParaRPr lang="de-DE" sz="1600" dirty="0"/>
          </a:p>
        </p:txBody>
      </p:sp>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2040" y="1047773"/>
            <a:ext cx="3057952" cy="743054"/>
          </a:xfrm>
          <a:prstGeom prst="rect">
            <a:avLst/>
          </a:prstGeom>
        </p:spPr>
      </p:pic>
      <p:pic>
        <p:nvPicPr>
          <p:cNvPr id="6" name="Grafik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3548" y="1057300"/>
            <a:ext cx="3296110" cy="724001"/>
          </a:xfrm>
          <a:prstGeom prst="rect">
            <a:avLst/>
          </a:prstGeom>
        </p:spPr>
      </p:pic>
    </p:spTree>
    <p:extLst>
      <p:ext uri="{BB962C8B-B14F-4D97-AF65-F5344CB8AC3E}">
        <p14:creationId xmlns:p14="http://schemas.microsoft.com/office/powerpoint/2010/main" val="407849490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Syntax und Semantik</a:t>
            </a:r>
            <a:endParaRPr lang="de-DE" dirty="0">
              <a:solidFill>
                <a:srgbClr val="831420"/>
              </a:solidFill>
            </a:endParaRPr>
          </a:p>
        </p:txBody>
      </p:sp>
      <p:sp>
        <p:nvSpPr>
          <p:cNvPr id="3" name="Inhaltsplatzhalter 2"/>
          <p:cNvSpPr>
            <a:spLocks noGrp="1"/>
          </p:cNvSpPr>
          <p:nvPr>
            <p:ph idx="4294967295"/>
          </p:nvPr>
        </p:nvSpPr>
        <p:spPr>
          <a:xfrm>
            <a:off x="179512" y="1885392"/>
            <a:ext cx="8496944" cy="3168352"/>
          </a:xfrm>
          <a:prstGeom prst="rect">
            <a:avLst/>
          </a:prstGeom>
        </p:spPr>
        <p:txBody>
          <a:bodyPr anchor="t"/>
          <a:lstStyle/>
          <a:p>
            <a:endParaRPr lang="de-DE" sz="2000" dirty="0" smtClean="0"/>
          </a:p>
          <a:p>
            <a:r>
              <a:rPr lang="de-DE" sz="2000" dirty="0" smtClean="0">
                <a:solidFill>
                  <a:srgbClr val="DDDDDD"/>
                </a:solidFill>
              </a:rPr>
              <a:t>Semantik</a:t>
            </a:r>
          </a:p>
          <a:p>
            <a:pPr lvl="1">
              <a:buFont typeface="Arial" panose="020B0604020202020204" pitchFamily="34" charset="0"/>
              <a:buChar char="•"/>
            </a:pPr>
            <a:r>
              <a:rPr lang="de-DE" sz="1600" dirty="0" smtClean="0">
                <a:solidFill>
                  <a:srgbClr val="DDDDDD"/>
                </a:solidFill>
              </a:rPr>
              <a:t>Die Bedeutung des Programms</a:t>
            </a:r>
            <a:endParaRPr lang="de-DE" sz="1600" dirty="0" smtClean="0">
              <a:solidFill>
                <a:srgbClr val="DDDDDD"/>
              </a:solidFill>
            </a:endParaRPr>
          </a:p>
          <a:p>
            <a:pPr lvl="1">
              <a:buFont typeface="Arial" panose="020B0604020202020204" pitchFamily="34" charset="0"/>
              <a:buChar char="•"/>
            </a:pPr>
            <a:r>
              <a:rPr lang="de-DE" sz="1600" dirty="0" smtClean="0">
                <a:solidFill>
                  <a:srgbClr val="DDDDDD"/>
                </a:solidFill>
              </a:rPr>
              <a:t>Was macht das Programm</a:t>
            </a:r>
            <a:r>
              <a:rPr lang="de-DE" sz="1600" dirty="0" smtClean="0">
                <a:solidFill>
                  <a:srgbClr val="DDDDDD"/>
                </a:solidFill>
              </a:rPr>
              <a:t>?</a:t>
            </a:r>
          </a:p>
          <a:p>
            <a:endParaRPr lang="de-DE" sz="2000" dirty="0" smtClean="0"/>
          </a:p>
          <a:p>
            <a:r>
              <a:rPr lang="de-DE" sz="2000" dirty="0" smtClean="0"/>
              <a:t>Syntax</a:t>
            </a:r>
          </a:p>
          <a:p>
            <a:pPr lvl="1">
              <a:buFont typeface="Arial" panose="020B0604020202020204" pitchFamily="34" charset="0"/>
              <a:buChar char="•"/>
            </a:pPr>
            <a:r>
              <a:rPr lang="de-DE" sz="1600" dirty="0" smtClean="0"/>
              <a:t>Die Form des Programms</a:t>
            </a:r>
            <a:endParaRPr lang="de-DE" sz="1600" dirty="0" smtClean="0"/>
          </a:p>
          <a:p>
            <a:pPr lvl="1">
              <a:buFont typeface="Arial" panose="020B0604020202020204" pitchFamily="34" charset="0"/>
              <a:buChar char="•"/>
            </a:pPr>
            <a:r>
              <a:rPr lang="de-DE" sz="1600" dirty="0" smtClean="0"/>
              <a:t>Wie sieht das Programm aus?</a:t>
            </a:r>
          </a:p>
          <a:p>
            <a:pPr lvl="1">
              <a:buFont typeface="Arial" panose="020B0604020202020204" pitchFamily="34" charset="0"/>
              <a:buChar char="•"/>
            </a:pPr>
            <a:r>
              <a:rPr lang="de-DE" sz="1600" dirty="0" smtClean="0"/>
              <a:t>Beispiele: Geschweifte Klammern, Semikolon nach jedem Befehl</a:t>
            </a:r>
            <a:endParaRPr lang="de-DE" sz="1600" dirty="0"/>
          </a:p>
        </p:txBody>
      </p:sp>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2040" y="1047773"/>
            <a:ext cx="3057952" cy="743054"/>
          </a:xfrm>
          <a:prstGeom prst="rect">
            <a:avLst/>
          </a:prstGeom>
        </p:spPr>
      </p:pic>
      <p:pic>
        <p:nvPicPr>
          <p:cNvPr id="6" name="Grafik 5"/>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503548" y="1057300"/>
            <a:ext cx="3296110" cy="724001"/>
          </a:xfrm>
          <a:prstGeom prst="rect">
            <a:avLst/>
          </a:prstGeom>
        </p:spPr>
      </p:pic>
    </p:spTree>
    <p:extLst>
      <p:ext uri="{BB962C8B-B14F-4D97-AF65-F5344CB8AC3E}">
        <p14:creationId xmlns:p14="http://schemas.microsoft.com/office/powerpoint/2010/main" val="3764663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28575">
          <a:solidFill>
            <a:srgbClr val="FFC000"/>
          </a:solidFill>
          <a:round/>
          <a:headEnd/>
          <a:tailEnd/>
        </a:ln>
        <a:effectLst/>
        <a:extLst/>
      </a:spPr>
      <a:bodyPr wrap="none" anchor="ctr"/>
      <a:lstStyle>
        <a:defPPr>
          <a:defRPr/>
        </a:defPPr>
      </a:lstStyle>
    </a:spDef>
    <a:lnDef>
      <a:spPr>
        <a:ln>
          <a:solidFill>
            <a:schemeClr val="tx1"/>
          </a:solidFill>
          <a:tailEnd type="arrow" w="sm" len="sm"/>
        </a:ln>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1573</Words>
  <Application>Microsoft Office PowerPoint</Application>
  <PresentationFormat>Bildschirmpräsentation (16:10)</PresentationFormat>
  <Paragraphs>304</Paragraphs>
  <Slides>21</Slides>
  <Notes>21</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21</vt:i4>
      </vt:variant>
    </vt:vector>
  </HeadingPairs>
  <TitlesOfParts>
    <vt:vector size="25" baseType="lpstr">
      <vt:lpstr>Arial</vt:lpstr>
      <vt:lpstr>Calibri</vt:lpstr>
      <vt:lpstr>Wingdings</vt:lpstr>
      <vt:lpstr>Larissa</vt:lpstr>
      <vt:lpstr>Themen</vt:lpstr>
      <vt:lpstr>Java mit NAO</vt:lpstr>
      <vt:lpstr>Einführung</vt:lpstr>
      <vt:lpstr>Themen</vt:lpstr>
      <vt:lpstr>Themen</vt:lpstr>
      <vt:lpstr>Was ist ein Programm?</vt:lpstr>
      <vt:lpstr>Themen</vt:lpstr>
      <vt:lpstr>Syntax und Semantik</vt:lpstr>
      <vt:lpstr>Syntax und Semantik</vt:lpstr>
      <vt:lpstr>Themen</vt:lpstr>
      <vt:lpstr>Ein erstes Programm</vt:lpstr>
      <vt:lpstr>Ein erstes Programm</vt:lpstr>
      <vt:lpstr>Themen</vt:lpstr>
      <vt:lpstr>Primitive Datentypen und Variablen</vt:lpstr>
      <vt:lpstr>Primitive Datentypen und Variablen</vt:lpstr>
      <vt:lpstr>Primitive Datentypen und Variablen</vt:lpstr>
      <vt:lpstr>Exkurs: Zahlen aus Sicht des Computers</vt:lpstr>
      <vt:lpstr>Primitive Datentypen und Variablen</vt:lpstr>
      <vt:lpstr>Aufgabe: NAO Rechnet                           [1]</vt:lpstr>
      <vt:lpstr>Fehlersuche</vt:lpstr>
      <vt:lpstr>Themen</vt:lpstr>
    </vt:vector>
  </TitlesOfParts>
  <Company>Hochschulsportzentrum der RWTH Aachen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Gym-checkin</dc:creator>
  <cp:lastModifiedBy>Tarek Chebbi</cp:lastModifiedBy>
  <cp:revision>247</cp:revision>
  <dcterms:created xsi:type="dcterms:W3CDTF">2011-09-04T13:05:42Z</dcterms:created>
  <dcterms:modified xsi:type="dcterms:W3CDTF">2017-03-17T19:01:16Z</dcterms:modified>
</cp:coreProperties>
</file>