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21" r:id="rId41"/>
    <p:sldId id="320" r:id="rId42"/>
    <p:sldId id="322" r:id="rId43"/>
    <p:sldId id="319" r:id="rId44"/>
    <p:sldId id="323" r:id="rId45"/>
    <p:sldId id="324" r:id="rId46"/>
    <p:sldId id="326" r:id="rId47"/>
    <p:sldId id="327" r:id="rId48"/>
    <p:sldId id="328" r:id="rId49"/>
    <p:sldId id="329" r:id="rId50"/>
    <p:sldId id="330" r:id="rId51"/>
    <p:sldId id="331" r:id="rId52"/>
    <p:sldId id="332" r:id="rId53"/>
    <p:sldId id="325" r:id="rId54"/>
    <p:sldId id="333" r:id="rId5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2152" autoAdjust="0"/>
  </p:normalViewPr>
  <p:slideViewPr>
    <p:cSldViewPr snapToObjects="1">
      <p:cViewPr varScale="1">
        <p:scale>
          <a:sx n="100" d="100"/>
          <a:sy n="100" d="100"/>
        </p:scale>
        <p:origin x="1032" y="84"/>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19.06.2017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Ein Überblick über</a:t>
            </a:r>
            <a:r>
              <a:rPr lang="de-DE" i="1" baseline="0" dirty="0" smtClean="0"/>
              <a:t> die wichtigsten Programmiersprachen. Linien bedeuten dass die obere Programmiersprache die Entwicklung der unteren beeinflusst hat.</a:t>
            </a:r>
          </a:p>
          <a:p>
            <a:endParaRPr lang="de-DE" baseline="0" dirty="0" smtClean="0"/>
          </a:p>
          <a:p>
            <a:r>
              <a:rPr lang="de-DE" u="sng" baseline="0" dirty="0" smtClean="0"/>
              <a:t>Prozedural:</a:t>
            </a:r>
            <a:r>
              <a:rPr lang="de-DE" u="none" baseline="0" dirty="0" smtClean="0"/>
              <a:t> </a:t>
            </a:r>
            <a:r>
              <a:rPr lang="de-DE" baseline="0" dirty="0" smtClean="0"/>
              <a:t>Besitzt keine Klassen oder Objekte, kann aber Prozeduren/ Funktionen enthalten.</a:t>
            </a:r>
          </a:p>
          <a:p>
            <a:r>
              <a:rPr lang="de-DE" u="sng" baseline="0" dirty="0" smtClean="0"/>
              <a:t>Objektorientiert:</a:t>
            </a:r>
            <a:r>
              <a:rPr lang="de-DE" u="none" baseline="0" dirty="0" smtClean="0"/>
              <a:t> </a:t>
            </a:r>
            <a:r>
              <a:rPr lang="de-DE" baseline="0" dirty="0" smtClean="0"/>
              <a:t>Definiert sich durch das Vorhandensein der Konstrukte „Klasse“ und „Objekt“.</a:t>
            </a:r>
          </a:p>
          <a:p>
            <a:endParaRPr lang="de-DE" baseline="0" dirty="0" smtClean="0"/>
          </a:p>
          <a:p>
            <a:r>
              <a:rPr lang="de-DE" i="1" baseline="0" dirty="0" smtClean="0"/>
              <a:t>Für etwas höhere Klassen:</a:t>
            </a:r>
          </a:p>
          <a:p>
            <a:r>
              <a:rPr lang="de-DE" baseline="0" dirty="0" smtClean="0"/>
              <a:t>Funktionale und Logische Programmiersprachen sind sog. </a:t>
            </a:r>
            <a:r>
              <a:rPr lang="de-DE" b="1" baseline="0" dirty="0" smtClean="0"/>
              <a:t>deklarative</a:t>
            </a:r>
            <a:r>
              <a:rPr lang="de-DE" baseline="0" dirty="0" smtClean="0"/>
              <a:t> Programmiersprachen. Bei diesen sagt man dem Computer genauestens </a:t>
            </a:r>
            <a:r>
              <a:rPr lang="de-DE" b="1" baseline="0" dirty="0" smtClean="0"/>
              <a:t>was</a:t>
            </a:r>
            <a:r>
              <a:rPr lang="de-DE" baseline="0" dirty="0" smtClean="0"/>
              <a:t> er berechnen soll, aber </a:t>
            </a:r>
            <a:r>
              <a:rPr lang="de-DE" b="1" baseline="0" dirty="0" smtClean="0"/>
              <a:t>wie</a:t>
            </a:r>
            <a:r>
              <a:rPr lang="de-DE" baseline="0" dirty="0" smtClean="0"/>
              <a:t> er es berechnet entscheidet der Computer.</a:t>
            </a:r>
          </a:p>
          <a:p>
            <a:r>
              <a:rPr lang="de-DE" u="sng" baseline="0" dirty="0" smtClean="0"/>
              <a:t>Funktional:</a:t>
            </a:r>
            <a:r>
              <a:rPr lang="de-DE" baseline="0" dirty="0" smtClean="0"/>
              <a:t> Basiert auf mathematischen Funktionen</a:t>
            </a:r>
          </a:p>
          <a:p>
            <a:r>
              <a:rPr lang="de-DE" u="sng" baseline="0" dirty="0" smtClean="0"/>
              <a:t>Logisch:</a:t>
            </a:r>
            <a:r>
              <a:rPr lang="de-DE" baseline="0" dirty="0" smtClean="0"/>
              <a:t> Basiert auf mathematischer Logik, muss nicht unbedingt erläutert werden. Im Prinzip, definiert man in der Programmiersprache Wissen, und lässt das Programm von sich aus bestimmte Aussagen auf Wahrheitsgehalt oder Lösungen untersuchen.</a:t>
            </a:r>
          </a:p>
          <a:p>
            <a:endParaRPr lang="de-DE" dirty="0" smtClean="0"/>
          </a:p>
          <a:p>
            <a:r>
              <a:rPr lang="de-DE" b="1" i="1" dirty="0" smtClean="0"/>
              <a:t>Java:</a:t>
            </a:r>
            <a:r>
              <a:rPr lang="de-DE" dirty="0" smtClean="0"/>
              <a:t> </a:t>
            </a:r>
          </a:p>
          <a:p>
            <a:r>
              <a:rPr lang="de-DE" dirty="0" smtClean="0"/>
              <a:t>Ist</a:t>
            </a:r>
            <a:r>
              <a:rPr lang="de-DE" baseline="0" dirty="0" smtClean="0"/>
              <a:t> eine objektorientierte, imperative Sprache.</a:t>
            </a:r>
          </a:p>
          <a:p>
            <a:r>
              <a:rPr lang="de-DE" baseline="0" dirty="0" smtClean="0"/>
              <a:t>Imperativ heißt, man drückt mit ihr aus, wie der Computer arbeitet, spezifisch durch die Angabe von aufeinanderfolgenden Befehlen.</a:t>
            </a:r>
            <a:endParaRPr lang="de-DE" baseline="0" dirty="0"/>
          </a:p>
          <a:p>
            <a:r>
              <a:rPr lang="de-DE" baseline="0" dirty="0" smtClean="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Betrachten wir noch einmal die beiden Befehlsfolgen von grade.</a:t>
            </a:r>
          </a:p>
          <a:p>
            <a:r>
              <a:rPr lang="de-DE" baseline="0" dirty="0" smtClean="0"/>
              <a:t>Eine der beiden ist in menschlicher Sprache und eine in der Programmiersprache Java, welche der Computer verstehen kann.</a:t>
            </a:r>
          </a:p>
          <a:p>
            <a:endParaRPr lang="de-DE" baseline="0" dirty="0" smtClean="0"/>
          </a:p>
          <a:p>
            <a:r>
              <a:rPr lang="de-DE" u="sng" baseline="0" dirty="0" smtClean="0"/>
              <a:t>Semantik</a:t>
            </a:r>
            <a:r>
              <a:rPr lang="de-DE" baseline="0" dirty="0" smtClean="0"/>
              <a:t> beschreibt die Bedeutung des Programmes.</a:t>
            </a:r>
          </a:p>
          <a:p>
            <a:r>
              <a:rPr lang="de-DE" baseline="0" dirty="0" smtClean="0"/>
              <a:t>Bezogen auf unsere beiden Befehlsfolgen könnte man also </a:t>
            </a:r>
            <a:r>
              <a:rPr lang="de-DE" b="1" i="0" baseline="0" dirty="0" smtClean="0"/>
              <a:t>vereinfacht</a:t>
            </a:r>
            <a:r>
              <a:rPr lang="de-DE" baseline="0" dirty="0" smtClean="0"/>
              <a:t> sagen beide haben </a:t>
            </a:r>
            <a:r>
              <a:rPr lang="de-DE" b="1" i="0" baseline="0" dirty="0" smtClean="0"/>
              <a:t>ungefähr </a:t>
            </a:r>
            <a:r>
              <a:rPr lang="de-DE" baseline="0" dirty="0" smtClean="0"/>
              <a:t>die selbe Bedeutung.</a:t>
            </a:r>
          </a:p>
          <a:p>
            <a:endParaRPr lang="de-DE" baseline="0" dirty="0" smtClean="0"/>
          </a:p>
          <a:p>
            <a:r>
              <a:rPr lang="de-DE" u="sng" baseline="0" dirty="0" smtClean="0"/>
              <a:t>Syntax</a:t>
            </a:r>
            <a:r>
              <a:rPr lang="de-DE" u="none" baseline="0" dirty="0" smtClean="0"/>
              <a:t> hingegen beschreibt die Form des Programmes.</a:t>
            </a:r>
          </a:p>
          <a:p>
            <a:r>
              <a:rPr lang="de-DE" u="none" baseline="0" dirty="0" smtClean="0"/>
              <a:t>Also wie es geschrieben ist.</a:t>
            </a:r>
          </a:p>
          <a:p>
            <a:r>
              <a:rPr lang="de-DE" u="none" baseline="0" dirty="0" smtClean="0"/>
              <a:t>Diese ist bei den beiden Befehlsfolgen stark unterschiedlich.</a:t>
            </a:r>
          </a:p>
          <a:p>
            <a:r>
              <a:rPr lang="de-DE" u="none" baseline="0" dirty="0" smtClean="0"/>
              <a:t>Während es für Menschen viele Arten gibt zu sagen das man eine mathematische Variable x mit einem bestimmten Wert hat, gibt es für den Computer nur sehr wenige oder sogar nur eine einzige.</a:t>
            </a:r>
          </a:p>
          <a:p>
            <a:endParaRPr lang="de-DE"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smtClean="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smtClean="0"/>
              <a:t>Bsp</a:t>
            </a:r>
            <a:r>
              <a:rPr lang="de-DE" u="none" baseline="0" dirty="0" smtClean="0"/>
              <a:t>: Mein Name ist Tarek Chebbi. VS Ich heiße Tarek Chebbi.</a:t>
            </a:r>
          </a:p>
          <a:p>
            <a:endParaRPr lang="de-DE" u="none" baseline="0" dirty="0" smtClean="0"/>
          </a:p>
          <a:p>
            <a:r>
              <a:rPr lang="de-DE" u="none" baseline="0" dirty="0" smtClean="0"/>
              <a:t>Dies ist allerdings besonders wichtig, da es so zu keinen Unklarheiten bei der Kommunikation zwischen Mensch und Computer kommen kann.</a:t>
            </a:r>
          </a:p>
          <a:p>
            <a:r>
              <a:rPr lang="de-DE" i="1" u="none" baseline="0" dirty="0" smtClean="0"/>
              <a:t>(Und wenn doch, hat der Mensch einen Fehler gemacht </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19.06.2017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1.11111E-6 L 0.00105 0.17 " pathEditMode="relative" rAng="0" ptsTypes="AA">
                                      <p:cBhvr>
                                        <p:cTn id="6" dur="2000" fill="hold"/>
                                        <p:tgtEl>
                                          <p:spTgt spid="5"/>
                                        </p:tgtEl>
                                        <p:attrNameLst>
                                          <p:attrName>ppt_x</p:attrName>
                                          <p:attrName>ppt_y</p:attrName>
                                        </p:attrNameLst>
                                      </p:cBhvr>
                                      <p:rCtr x="52" y="8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077" y="1927979"/>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597360"/>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4.16667E-6 -0.06584 " pathEditMode="relative" rAng="0" ptsTypes="AA">
                                      <p:cBhvr>
                                        <p:cTn id="6" dur="1000" fill="hold"/>
                                        <p:tgtEl>
                                          <p:spTgt spid="5"/>
                                        </p:tgtEl>
                                        <p:attrNameLst>
                                          <p:attrName>ppt_x</p:attrName>
                                          <p:attrName>ppt_y</p:attrName>
                                        </p:attrNameLst>
                                      </p:cBhvr>
                                      <p:rCtr x="0" y="-330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2616915472"/>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-2 147 483 648</a:t>
                      </a:r>
                      <a:endParaRPr lang="de-DE" sz="1600" dirty="0">
                        <a:solidFill>
                          <a:schemeClr val="tx1"/>
                        </a:solidFill>
                      </a:endParaRPr>
                    </a:p>
                  </a:txBody>
                  <a:tcPr>
                    <a:noFill/>
                  </a:tcPr>
                </a:tc>
                <a:tc>
                  <a:txBody>
                    <a:bodyPr/>
                    <a:lstStyle/>
                    <a:p>
                      <a:pPr algn="r"/>
                      <a:r>
                        <a:rPr lang="de-DE" sz="1600" dirty="0" smtClean="0">
                          <a:solidFill>
                            <a:schemeClr val="tx2"/>
                          </a:solidFill>
                        </a:rPr>
                        <a:t>2 147 483 647</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Simples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17340"/>
            <a:ext cx="3324689" cy="828791"/>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9388"/>
            <a:ext cx="2791215" cy="790685"/>
          </a:xfrm>
          <a:prstGeom prst="rect">
            <a:avLst/>
          </a:prstGeom>
        </p:spPr>
      </p:pic>
      <p:pic>
        <p:nvPicPr>
          <p:cNvPr id="7" name="Grafik 6"/>
          <p:cNvPicPr>
            <a:picLocks noChangeAspect="1"/>
          </p:cNvPicPr>
          <p:nvPr/>
        </p:nvPicPr>
        <p:blipFill>
          <a:blip r:embed="rId4"/>
          <a:stretch>
            <a:fillRect/>
          </a:stretch>
        </p:blipFill>
        <p:spPr>
          <a:xfrm>
            <a:off x="3887142" y="3145532"/>
            <a:ext cx="2809875" cy="14478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Ausführen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25352"/>
            <a:ext cx="2715004" cy="1600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620" y="3721596"/>
            <a:ext cx="3829584" cy="809738"/>
          </a:xfrm>
          <a:prstGeom prst="rect">
            <a:avLst/>
          </a:prstGeom>
        </p:spPr>
      </p:pic>
      <p:graphicFrame>
        <p:nvGraphicFramePr>
          <p:cNvPr id="3" name="Tabelle 2"/>
          <p:cNvGraphicFramePr>
            <a:graphicFrameLocks noGrp="1"/>
          </p:cNvGraphicFramePr>
          <p:nvPr>
            <p:extLst>
              <p:ext uri="{D42A27DB-BD31-4B8C-83A1-F6EECF244321}">
                <p14:modId xmlns:p14="http://schemas.microsoft.com/office/powerpoint/2010/main" val="1360753055"/>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273437830"/>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564806073"/>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4284055571"/>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306253984"/>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905608257"/>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1136469415"/>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1539229727"/>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0</a:t>
                      </a:r>
                      <a:endParaRPr lang="de-DE" sz="1100" dirty="0"/>
                    </a:p>
                  </a:txBody>
                  <a:tcPr marL="0" marR="0" marT="0" marB="0" anchor="ctr"/>
                </a:tc>
                <a:tc>
                  <a:txBody>
                    <a:bodyPr/>
                    <a:lstStyle/>
                    <a:p>
                      <a:pPr algn="ctr"/>
                      <a:r>
                        <a:rPr lang="de-DE" sz="1100" dirty="0" smtClean="0"/>
                        <a:t>9</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bl>
          </a:graphicData>
        </a:graphic>
      </p:graphicFrame>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4441"/>
            <a:ext cx="2705478" cy="465152"/>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5352"/>
            <a:ext cx="3277057" cy="1263329"/>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Vergleich von Deklarationen und Initialisierungen:</a:t>
            </a:r>
            <a:br>
              <a:rPr lang="de-DE" sz="2000" dirty="0" smtClean="0"/>
            </a:br>
            <a:r>
              <a:rPr lang="de-DE" sz="2000" dirty="0" smtClean="0"/>
              <a:t>	Variablen VS Objekte</a:t>
            </a:r>
            <a:endParaRPr lang="de-DE" sz="20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60" y="2788016"/>
            <a:ext cx="2705478" cy="952633"/>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br>
              <a:rPr lang="de-DE" sz="2000" dirty="0" smtClean="0"/>
            </a:br>
            <a:r>
              <a:rPr lang="de-DE" sz="2000" dirty="0" smtClean="0"/>
              <a:t> (Variablen und Objekte die in der ganzen Klasse verfügbar sind)</a:t>
            </a:r>
          </a:p>
          <a:p>
            <a:endParaRPr lang="de-DE" sz="2000" u="sng" dirty="0" smtClean="0"/>
          </a:p>
          <a:p>
            <a:r>
              <a:rPr lang="de-DE" sz="2000" u="sng" dirty="0" smtClean="0"/>
              <a:t>Methoden</a:t>
            </a:r>
            <a:r>
              <a:rPr lang="de-DE" sz="2000" dirty="0" smtClean="0"/>
              <a:t> sind die Aktionen die jedes Objekt ausführen kann</a:t>
            </a:r>
            <a:br>
              <a:rPr lang="de-DE" sz="2000" dirty="0" smtClean="0"/>
            </a:br>
            <a:r>
              <a:rPr lang="de-DE" sz="2000" dirty="0" smtClean="0"/>
              <a:t> (Stücke Code die man gezielt ausführen kann)</a:t>
            </a:r>
            <a:endParaRPr lang="de-DE" sz="2000" u="sng"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279" y="3487801"/>
            <a:ext cx="3296110"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901" y="3487801"/>
            <a:ext cx="3296110"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6" y="880942"/>
            <a:ext cx="3295650" cy="1266825"/>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928" y="2417328"/>
            <a:ext cx="2934109" cy="800212"/>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78139"/>
            <a:ext cx="3210373" cy="645873"/>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Methoden</a:t>
            </a:r>
            <a:r>
              <a:rPr lang="de-DE" sz="2000" dirty="0" smtClean="0"/>
              <a:t> können ein oder mehrere </a:t>
            </a:r>
            <a:r>
              <a:rPr lang="de-DE" sz="2000" u="sng" dirty="0" smtClean="0"/>
              <a:t>Parameter</a:t>
            </a:r>
            <a:r>
              <a:rPr lang="de-DE" sz="2000" dirty="0" smtClean="0"/>
              <a:t> in Klammern erhalten</a:t>
            </a:r>
            <a:endParaRPr lang="de-DE" sz="1600" u="sng" dirty="0" smtClean="0"/>
          </a:p>
          <a:p>
            <a:endParaRPr lang="de-DE" sz="1600" u="sng" dirty="0"/>
          </a:p>
          <a:p>
            <a:r>
              <a:rPr lang="de-DE" sz="2000" dirty="0" smtClean="0"/>
              <a:t>Parameter müssen bei Aufruf der Methode mit Werten gefüllt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042"/>
            <a:ext cx="3419952" cy="1914792"/>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508" y="2605472"/>
            <a:ext cx="3372321" cy="828791"/>
          </a:xfrm>
          <a:prstGeom prst="rect">
            <a:avLst/>
          </a:prstGeom>
        </p:spPr>
      </p:pic>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u="sng" dirty="0" smtClean="0"/>
              <a:t>Methoden</a:t>
            </a:r>
            <a:r>
              <a:rPr lang="de-DE" sz="2000" dirty="0" smtClean="0"/>
              <a:t> haben zudem einen </a:t>
            </a:r>
            <a:r>
              <a:rPr lang="de-DE" sz="2000" u="sng" dirty="0" smtClean="0"/>
              <a:t>Rückgabetyp</a:t>
            </a:r>
            <a:r>
              <a:rPr lang="de-DE" sz="2000" dirty="0" smtClean="0"/>
              <a:t>,</a:t>
            </a:r>
            <a:br>
              <a:rPr lang="de-DE" sz="2000" dirty="0" smtClean="0"/>
            </a:br>
            <a:r>
              <a:rPr lang="de-DE" sz="2000" dirty="0" smtClean="0"/>
              <a:t> der Datentyp, des Werts den die Methode zurückgibt</a:t>
            </a:r>
            <a:endParaRPr lang="de-DE" sz="1600" dirty="0" smtClean="0"/>
          </a:p>
          <a:p>
            <a:endParaRPr lang="de-DE" sz="1600" u="sng" dirty="0"/>
          </a:p>
          <a:p>
            <a:r>
              <a:rPr lang="de-DE" sz="2000" dirty="0" smtClean="0"/>
              <a:t> </a:t>
            </a:r>
            <a:r>
              <a:rPr lang="de-DE" sz="2000" dirty="0" err="1" smtClean="0">
                <a:solidFill>
                  <a:schemeClr val="tx2"/>
                </a:solidFill>
              </a:rPr>
              <a:t>void</a:t>
            </a:r>
            <a:r>
              <a:rPr lang="de-DE" sz="2000" dirty="0" smtClean="0"/>
              <a:t> </a:t>
            </a:r>
            <a:r>
              <a:rPr lang="de-DE" sz="2000" dirty="0"/>
              <a:t>bedeutet, dass die Methode keinen Wert zurückgibt</a:t>
            </a:r>
          </a:p>
          <a:p>
            <a:endParaRPr lang="de-DE" sz="2000" dirty="0"/>
          </a:p>
          <a:p>
            <a:r>
              <a:rPr lang="de-DE" sz="2000" dirty="0" smtClean="0"/>
              <a:t> </a:t>
            </a:r>
            <a:r>
              <a:rPr lang="de-DE" sz="2000" dirty="0" err="1" smtClean="0">
                <a:solidFill>
                  <a:schemeClr val="tx2"/>
                </a:solidFill>
              </a:rPr>
              <a:t>return</a:t>
            </a:r>
            <a:r>
              <a:rPr lang="de-DE" sz="2000" dirty="0" smtClean="0"/>
              <a:t> </a:t>
            </a:r>
            <a:r>
              <a:rPr lang="de-DE" sz="2000" dirty="0"/>
              <a:t>wird benutzt um den </a:t>
            </a:r>
            <a:r>
              <a:rPr lang="de-DE" sz="2000" dirty="0" smtClean="0"/>
              <a:t>Wert der Methode zurückzugeben</a:t>
            </a: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smtClean="0"/>
              <a:t> Der Rückgabewert kann direkt in einer Variable mit gleichem Datentyp</a:t>
            </a:r>
            <a:br>
              <a:rPr lang="de-DE" sz="2000" dirty="0" smtClean="0"/>
            </a:br>
            <a:r>
              <a:rPr lang="de-DE" sz="2000" dirty="0" smtClean="0"/>
              <a:t> gespeichert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560" y="3200031"/>
            <a:ext cx="3753374" cy="1133633"/>
          </a:xfrm>
          <a:prstGeom prst="rect">
            <a:avLst/>
          </a:prstGeom>
        </p:spPr>
      </p:pic>
      <p:sp>
        <p:nvSpPr>
          <p:cNvPr id="6" name="Pfeil nach unten 5"/>
          <p:cNvSpPr/>
          <p:nvPr/>
        </p:nvSpPr>
        <p:spPr bwMode="auto">
          <a:xfrm rot="16200000">
            <a:off x="4425088" y="3455419"/>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416" y="3457240"/>
            <a:ext cx="3219899" cy="619211"/>
          </a:xfrm>
          <a:prstGeom prst="rect">
            <a:avLst/>
          </a:prstGeom>
        </p:spPr>
      </p:pic>
    </p:spTree>
    <p:extLst>
      <p:ext uri="{BB962C8B-B14F-4D97-AF65-F5344CB8AC3E}">
        <p14:creationId xmlns:p14="http://schemas.microsoft.com/office/powerpoint/2010/main" val="60945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35" presetClass="path" presetSubtype="0" accel="50000" decel="50000" fill="hold" nodeType="afterEffect">
                                  <p:stCondLst>
                                    <p:cond delay="0"/>
                                  </p:stCondLst>
                                  <p:childTnLst>
                                    <p:animMotion origin="layout" path="M -2.77778E-6 3.33333E-6 L -0.42569 3.33333E-6 " pathEditMode="relative" rAng="0" ptsTypes="AA">
                                      <p:cBhvr>
                                        <p:cTn id="18" dur="2000" fill="hold"/>
                                        <p:tgtEl>
                                          <p:spTgt spid="5"/>
                                        </p:tgtEl>
                                        <p:attrNameLst>
                                          <p:attrName>ppt_x</p:attrName>
                                          <p:attrName>ppt_y</p:attrName>
                                        </p:attrNameLst>
                                      </p:cBhvr>
                                      <p:rCtr x="-21285" y="0"/>
                                    </p:animMotion>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49" y="3729631"/>
            <a:ext cx="2924583" cy="112410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11" y="3969140"/>
            <a:ext cx="3238952" cy="638264"/>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04" y="2408218"/>
            <a:ext cx="2905530" cy="1114581"/>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412" y="2642571"/>
            <a:ext cx="3219899" cy="645878"/>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14" name="Grafik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3478" y="877280"/>
            <a:ext cx="3295650" cy="1266825"/>
          </a:xfrm>
          <a:prstGeom prst="rect">
            <a:avLst/>
          </a:prstGeom>
        </p:spPr>
      </p:pic>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explode</a:t>
            </a:r>
            <a:r>
              <a:rPr lang="de-DE" sz="1800" dirty="0" smtClean="0">
                <a:solidFill>
                  <a:schemeClr val="tx2"/>
                </a:solidFill>
              </a:rPr>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Einfache Mathematik?          [4]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endParaRPr lang="de-DE" sz="2000" dirty="0" smtClean="0"/>
          </a:p>
          <a:p>
            <a:r>
              <a:rPr lang="de-DE" sz="2000" dirty="0" smtClean="0"/>
              <a:t>In 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 </a:t>
            </a:r>
            <a:r>
              <a:rPr lang="de-DE" sz="2000" dirty="0" smtClean="0">
                <a:solidFill>
                  <a:schemeClr val="bg1">
                    <a:lumMod val="50000"/>
                  </a:schemeClr>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durch Angabe des Index in eckigen Klammern</a:t>
            </a:r>
            <a:br>
              <a:rPr lang="de-DE" sz="2000" dirty="0" smtClean="0"/>
            </a:br>
            <a:r>
              <a:rPr lang="de-DE" sz="2000" dirty="0" smtClean="0"/>
              <a:t>genauso aus dem Array lesen, wie wir in es schreiben können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Schwierige Mathematik?      [5]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werden durch Leerzeichen 				getrennt).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such </a:t>
            </a:r>
            <a:r>
              <a:rPr lang="de-DE" dirty="0" err="1" smtClean="0">
                <a:solidFill>
                  <a:srgbClr val="831420"/>
                </a:solidFill>
              </a:rPr>
              <a:t>name</a:t>
            </a:r>
            <a:r>
              <a:rPr lang="de-DE" dirty="0" smtClean="0">
                <a:solidFill>
                  <a:srgbClr val="831420"/>
                </a:solidFill>
              </a:rPr>
              <a:t>, </a:t>
            </a:r>
            <a:r>
              <a:rPr lang="de-DE" dirty="0" err="1" smtClean="0">
                <a:solidFill>
                  <a:srgbClr val="831420"/>
                </a:solidFill>
              </a:rPr>
              <a:t>many</a:t>
            </a:r>
            <a:r>
              <a:rPr lang="de-DE" dirty="0" smtClean="0">
                <a:solidFill>
                  <a:srgbClr val="831420"/>
                </a:solidFill>
              </a:rPr>
              <a:t> </a:t>
            </a:r>
            <a:r>
              <a:rPr lang="de-DE" dirty="0" err="1" smtClean="0">
                <a:solidFill>
                  <a:srgbClr val="831420"/>
                </a:solidFill>
              </a:rPr>
              <a:t>fancy</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so </a:t>
            </a:r>
            <a:r>
              <a:rPr lang="de-DE" sz="2000" dirty="0" err="1" smtClean="0"/>
              <a:t>description</a:t>
            </a:r>
            <a:endParaRPr lang="de-DE" sz="2000" dirty="0" smtClean="0"/>
          </a:p>
          <a:p>
            <a:r>
              <a:rPr lang="de-DE" sz="2000" dirty="0" smtClean="0"/>
              <a:t>wow</a:t>
            </a:r>
          </a:p>
        </p:txBody>
      </p:sp>
      <p:pic>
        <p:nvPicPr>
          <p:cNvPr id="1028" name="Picture 4" descr="Image result for do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1453344"/>
            <a:ext cx="3335286" cy="328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3128</Words>
  <Application>Microsoft Office PowerPoint</Application>
  <PresentationFormat>Bildschirmpräsentation (16:10)</PresentationFormat>
  <Paragraphs>735</Paragraphs>
  <Slides>54</Slides>
  <Notes>54</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54</vt:i4>
      </vt:variant>
    </vt:vector>
  </HeadingPairs>
  <TitlesOfParts>
    <vt:vector size="58"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such name, many fancy</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336</cp:revision>
  <dcterms:created xsi:type="dcterms:W3CDTF">2011-09-04T13:05:42Z</dcterms:created>
  <dcterms:modified xsi:type="dcterms:W3CDTF">2017-06-19T16:27:45Z</dcterms:modified>
</cp:coreProperties>
</file>