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34" r:id="rId37"/>
    <p:sldId id="335" r:id="rId38"/>
    <p:sldId id="336" r:id="rId39"/>
    <p:sldId id="318" r:id="rId40"/>
    <p:sldId id="321" r:id="rId41"/>
    <p:sldId id="320" r:id="rId42"/>
    <p:sldId id="322" r:id="rId43"/>
    <p:sldId id="319" r:id="rId44"/>
    <p:sldId id="323" r:id="rId45"/>
    <p:sldId id="324" r:id="rId46"/>
    <p:sldId id="326" r:id="rId47"/>
    <p:sldId id="327" r:id="rId48"/>
    <p:sldId id="328" r:id="rId49"/>
    <p:sldId id="329" r:id="rId50"/>
    <p:sldId id="330" r:id="rId51"/>
    <p:sldId id="331" r:id="rId52"/>
    <p:sldId id="332" r:id="rId53"/>
    <p:sldId id="325" r:id="rId54"/>
    <p:sldId id="333" r:id="rId55"/>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2152" autoAdjust="0"/>
  </p:normalViewPr>
  <p:slideViewPr>
    <p:cSldViewPr snapToObjects="1">
      <p:cViewPr varScale="1">
        <p:scale>
          <a:sx n="100" d="100"/>
          <a:sy n="100" d="100"/>
        </p:scale>
        <p:origin x="1290" y="78"/>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12.05.2017</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kommen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Die Kinder sollen selbst herausfinden, dass man summe = x + y;</a:t>
            </a:r>
          </a:p>
          <a:p>
            <a:r>
              <a:rPr lang="de-DE" i="0" u="none" baseline="0" dirty="0" smtClean="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p>
          <a:p>
            <a:r>
              <a:rPr lang="de-DE" i="0" u="none" baseline="0" dirty="0" smtClean="0">
                <a:sym typeface="Wingdings" panose="05000000000000000000" pitchFamily="2" charset="2"/>
              </a:rPr>
              <a:t>Außerdem existiert noch ein semantischer Fehler:</a:t>
            </a:r>
          </a:p>
          <a:p>
            <a:r>
              <a:rPr lang="de-DE" i="0" u="none" baseline="0" dirty="0" smtClean="0">
                <a:sym typeface="Wingdings" panose="05000000000000000000" pitchFamily="2" charset="2"/>
              </a:rPr>
              <a:t>-Die Variable heißt </a:t>
            </a:r>
            <a:r>
              <a:rPr lang="de-DE" i="0" u="none" baseline="0" dirty="0" err="1" smtClean="0">
                <a:sym typeface="Wingdings" panose="05000000000000000000" pitchFamily="2" charset="2"/>
              </a:rPr>
              <a:t>differenz</a:t>
            </a:r>
            <a:r>
              <a:rPr lang="de-DE" i="0" u="none" baseline="0" dirty="0" smtClean="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Beide Beispiele ergeben das gleiche, es ist das erste Mal dass die Schüler „==„ sehen.</a:t>
            </a:r>
          </a:p>
          <a:p>
            <a:r>
              <a:rPr lang="de-DE" i="0" u="none" baseline="0" dirty="0" smtClean="0">
                <a:sym typeface="Wingdings" panose="05000000000000000000" pitchFamily="2" charset="2"/>
              </a:rPr>
              <a:t>Wenn die Schüler nicht fragen was es bedeutet, die Schüler selbst fragen was es bedeutet, und warum man nicht einfach i = 10 schreiben kann.</a:t>
            </a:r>
          </a:p>
          <a:p>
            <a:r>
              <a:rPr lang="de-DE" i="0" u="none" baseline="0" dirty="0" smtClean="0">
                <a:sym typeface="Wingdings" panose="05000000000000000000" pitchFamily="2" charset="2"/>
              </a:rPr>
              <a:t>Weitere Frage an die Schüler:</a:t>
            </a:r>
          </a:p>
          <a:p>
            <a:r>
              <a:rPr lang="de-DE" i="0" u="none" baseline="0" dirty="0" smtClean="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Ein Überblick über</a:t>
            </a:r>
            <a:r>
              <a:rPr lang="de-DE" i="1" baseline="0" dirty="0" smtClean="0"/>
              <a:t> die wichtigsten Programmiersprachen. Linien bedeuten dass die obere Programmiersprache die Entwicklung der unteren beeinflusst hat.</a:t>
            </a:r>
          </a:p>
          <a:p>
            <a:endParaRPr lang="de-DE" baseline="0" dirty="0" smtClean="0"/>
          </a:p>
          <a:p>
            <a:r>
              <a:rPr lang="de-DE" u="sng" baseline="0" dirty="0" smtClean="0"/>
              <a:t>Prozedural:</a:t>
            </a:r>
            <a:r>
              <a:rPr lang="de-DE" u="none" baseline="0" dirty="0" smtClean="0"/>
              <a:t> </a:t>
            </a:r>
            <a:r>
              <a:rPr lang="de-DE" baseline="0" dirty="0" smtClean="0"/>
              <a:t>Besitzt keine Klassen oder Objekte, kann aber Prozeduren/ Funktionen enthalten.</a:t>
            </a:r>
          </a:p>
          <a:p>
            <a:r>
              <a:rPr lang="de-DE" u="sng" baseline="0" dirty="0" smtClean="0"/>
              <a:t>Objektorientiert:</a:t>
            </a:r>
            <a:r>
              <a:rPr lang="de-DE" u="none" baseline="0" dirty="0" smtClean="0"/>
              <a:t> </a:t>
            </a:r>
            <a:r>
              <a:rPr lang="de-DE" baseline="0" dirty="0" smtClean="0"/>
              <a:t>Definiert sich durch das Vorhandensein der Konstrukte „Klasse“ und „Objekt“.</a:t>
            </a:r>
          </a:p>
          <a:p>
            <a:endParaRPr lang="de-DE" baseline="0" dirty="0" smtClean="0"/>
          </a:p>
          <a:p>
            <a:r>
              <a:rPr lang="de-DE" i="1" baseline="0" dirty="0" smtClean="0"/>
              <a:t>Für etwas höhere Klassen:</a:t>
            </a:r>
          </a:p>
          <a:p>
            <a:r>
              <a:rPr lang="de-DE" baseline="0" dirty="0" smtClean="0"/>
              <a:t>Funktionale und Logische Programmiersprachen sind sog. </a:t>
            </a:r>
            <a:r>
              <a:rPr lang="de-DE" b="1" baseline="0" dirty="0" smtClean="0"/>
              <a:t>deklarative</a:t>
            </a:r>
            <a:r>
              <a:rPr lang="de-DE" baseline="0" dirty="0" smtClean="0"/>
              <a:t> Programmiersprachen. Bei diesen sagt man dem Computer genauestens </a:t>
            </a:r>
            <a:r>
              <a:rPr lang="de-DE" b="1" baseline="0" dirty="0" smtClean="0"/>
              <a:t>was</a:t>
            </a:r>
            <a:r>
              <a:rPr lang="de-DE" baseline="0" dirty="0" smtClean="0"/>
              <a:t> er berechnen soll, aber </a:t>
            </a:r>
            <a:r>
              <a:rPr lang="de-DE" b="1" baseline="0" dirty="0" smtClean="0"/>
              <a:t>wie</a:t>
            </a:r>
            <a:r>
              <a:rPr lang="de-DE" baseline="0" dirty="0" smtClean="0"/>
              <a:t> er es berechnet entscheidet der Computer.</a:t>
            </a:r>
          </a:p>
          <a:p>
            <a:r>
              <a:rPr lang="de-DE" u="sng" baseline="0" dirty="0" smtClean="0"/>
              <a:t>Funktional:</a:t>
            </a:r>
            <a:r>
              <a:rPr lang="de-DE" baseline="0" dirty="0" smtClean="0"/>
              <a:t> Basiert auf mathematischen Funktionen</a:t>
            </a:r>
          </a:p>
          <a:p>
            <a:r>
              <a:rPr lang="de-DE" u="sng" baseline="0" dirty="0" smtClean="0"/>
              <a:t>Logisch:</a:t>
            </a:r>
            <a:r>
              <a:rPr lang="de-DE" baseline="0" dirty="0" smtClean="0"/>
              <a:t> Basiert auf mathematischer Logik, muss nicht unbedingt erläutert werden. Im Prinzip, definiert man in der Programmiersprache Wissen, und lässt das Programm von sich aus bestimmte Aussagen auf Wahrheitsgehalt oder Lösungen untersuchen.</a:t>
            </a:r>
          </a:p>
          <a:p>
            <a:endParaRPr lang="de-DE" dirty="0" smtClean="0"/>
          </a:p>
          <a:p>
            <a:r>
              <a:rPr lang="de-DE" b="1" i="1" dirty="0" smtClean="0"/>
              <a:t>Java:</a:t>
            </a:r>
            <a:r>
              <a:rPr lang="de-DE" dirty="0" smtClean="0"/>
              <a:t> </a:t>
            </a:r>
          </a:p>
          <a:p>
            <a:r>
              <a:rPr lang="de-DE" dirty="0" smtClean="0"/>
              <a:t>Ist</a:t>
            </a:r>
            <a:r>
              <a:rPr lang="de-DE" baseline="0" dirty="0" smtClean="0"/>
              <a:t> eine objektorientierte, imperative Sprache.</a:t>
            </a:r>
          </a:p>
          <a:p>
            <a:r>
              <a:rPr lang="de-DE" baseline="0" dirty="0" smtClean="0"/>
              <a:t>Imperativ heißt, man drückt mit ihr aus, wie der Computer arbeitet, spezifisch durch die Angabe von aufeinanderfolgenden Befehlen.</a:t>
            </a:r>
            <a:endParaRPr lang="de-DE" baseline="0" dirty="0"/>
          </a:p>
          <a:p>
            <a:r>
              <a:rPr lang="de-DE" baseline="0" dirty="0" smtClean="0"/>
              <a:t>Zur Objektorientierung kommen wir gleich noch genauer.</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Links eine einfache Deklaration einer Klasse. Sie besitzt eine Eigenschaft und eine Aktion, welche wir uns gleich genauer anschauen.</a:t>
            </a:r>
          </a:p>
          <a:p>
            <a:r>
              <a:rPr lang="de-DE" i="0" u="none" baseline="0" dirty="0" smtClean="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Während bei primitiven Datentypen festgelegte Werte für Variablen existieren,</a:t>
            </a:r>
          </a:p>
          <a:p>
            <a:r>
              <a:rPr lang="de-DE" i="0" u="none" baseline="0" dirty="0" smtClean="0">
                <a:sym typeface="Wingdings" panose="05000000000000000000" pitchFamily="2" charset="2"/>
              </a:rPr>
              <a:t>ist jedes Objektes einzigartig.</a:t>
            </a:r>
          </a:p>
          <a:p>
            <a:r>
              <a:rPr lang="de-DE" i="0" u="none" baseline="0" dirty="0" smtClean="0">
                <a:sym typeface="Wingdings" panose="05000000000000000000" pitchFamily="2" charset="2"/>
              </a:rPr>
              <a:t>Man erstellt ein neues Objekt indem man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&lt;Klassenname&gt;()“ als Wert für das Objekt angibt.</a:t>
            </a:r>
          </a:p>
          <a:p>
            <a:r>
              <a:rPr lang="de-DE" i="0" u="none" baseline="0" dirty="0" smtClean="0">
                <a:sym typeface="Wingdings" panose="05000000000000000000" pitchFamily="2" charset="2"/>
              </a:rPr>
              <a:t>Man kann jetzt über das Objekt die Eigenschaften des Objektes verändern und das Objekt Aktionen ausführen lassen.</a:t>
            </a:r>
          </a:p>
          <a:p>
            <a:r>
              <a:rPr lang="de-DE" i="0" u="none" baseline="0" dirty="0" smtClean="0">
                <a:sym typeface="Wingdings" panose="05000000000000000000" pitchFamily="2" charset="2"/>
              </a:rPr>
              <a:t>Wie genau das geht sehen wir wenn wir jetzt über Attribute und Methoden sprechen,</a:t>
            </a:r>
          </a:p>
          <a:p>
            <a:r>
              <a:rPr lang="de-DE" i="0" u="none" baseline="0" dirty="0" smtClean="0">
                <a:sym typeface="Wingdings" panose="05000000000000000000" pitchFamily="2" charset="2"/>
              </a:rPr>
              <a:t>denn Attribute und Methoden…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…nennt man die Eigenschaften, die die Klasse ihren Objekten vorgibt und</a:t>
            </a:r>
          </a:p>
          <a:p>
            <a:r>
              <a:rPr lang="de-DE" i="0" u="none" baseline="0" dirty="0" smtClean="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1725198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1025808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1496437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Wenn ein Objekt gleich einem anderen gesetzt wird </a:t>
            </a:r>
            <a:r>
              <a:rPr lang="de-DE" i="0" u="none" baseline="0" dirty="0" err="1" smtClean="0">
                <a:sym typeface="Wingdings" panose="05000000000000000000" pitchFamily="2" charset="2"/>
              </a:rPr>
              <a:t>wird</a:t>
            </a:r>
            <a:r>
              <a:rPr lang="de-DE" i="0" u="none" baseline="0" dirty="0" smtClean="0">
                <a:sym typeface="Wingdings" panose="05000000000000000000" pitchFamily="2" charset="2"/>
              </a:rPr>
              <a:t> kein neues erzeugt. Deshalb spielt es keine Rolle ob wir im zweiten Beispiel</a:t>
            </a:r>
          </a:p>
          <a:p>
            <a:r>
              <a:rPr lang="de-DE" i="0" u="none" baseline="0" dirty="0" smtClean="0">
                <a:sym typeface="Wingdings" panose="05000000000000000000" pitchFamily="2" charset="2"/>
              </a:rPr>
              <a:t>das </a:t>
            </a:r>
            <a:r>
              <a:rPr lang="de-DE" i="0" u="none" baseline="0" dirty="0" err="1" smtClean="0">
                <a:sym typeface="Wingdings" panose="05000000000000000000" pitchFamily="2" charset="2"/>
              </a:rPr>
              <a:t>ganzzahlAttribut</a:t>
            </a:r>
            <a:r>
              <a:rPr lang="de-DE" i="0" u="none" baseline="0" dirty="0" smtClean="0">
                <a:sym typeface="Wingdings" panose="05000000000000000000" pitchFamily="2" charset="2"/>
              </a:rPr>
              <a:t> von eins oder von zwei verändern. Beide Variablen enthalten das „selbe“ Objekt.</a:t>
            </a:r>
          </a:p>
          <a:p>
            <a:r>
              <a:rPr lang="de-DE" i="0" u="none" baseline="0" dirty="0" smtClean="0">
                <a:sym typeface="Wingdings" panose="05000000000000000000" pitchFamily="2" charset="2"/>
              </a:rPr>
              <a:t>Neue Objekte werden nur durch den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Die Themen für</a:t>
            </a:r>
            <a:r>
              <a:rPr lang="de-DE" i="1" baseline="0" dirty="0" smtClean="0"/>
              <a:t> den Anfänger-Kurs.</a:t>
            </a:r>
          </a:p>
          <a:p>
            <a:r>
              <a:rPr lang="de-DE" i="1" baseline="0" dirty="0" smtClean="0"/>
              <a:t>Leider können die Kids keine Aufgaben mit NAO machen, bevor diese Themen abgehandelt sind. Danach wartet allerdings eine größere Aufgabe auf die Kids, welche den NAO mit einbezieht.</a:t>
            </a:r>
          </a:p>
          <a:p>
            <a:r>
              <a:rPr lang="de-DE" i="1" baseline="0" dirty="0" smtClean="0"/>
              <a:t>Die Kids bekommen Aufgaben zu den Bereichen:</a:t>
            </a:r>
          </a:p>
          <a:p>
            <a:r>
              <a:rPr lang="de-DE" i="1" baseline="0" dirty="0" smtClean="0"/>
              <a:t>-Einfache Datentypen und Variablen</a:t>
            </a:r>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Klassennamen und Konstanten sind außerdem meistens Nomen,</a:t>
            </a:r>
          </a:p>
          <a:p>
            <a:r>
              <a:rPr lang="de-DE" i="0" u="none" baseline="0" dirty="0" smtClean="0">
                <a:sym typeface="Wingdings" panose="05000000000000000000" pitchFamily="2" charset="2"/>
              </a:rPr>
              <a:t>während Variablen und Attribute Adjektive</a:t>
            </a:r>
          </a:p>
          <a:p>
            <a:r>
              <a:rPr lang="de-DE" i="0" u="none" baseline="0" dirty="0" smtClean="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Fakultät erklären, falls die Kids nicht wissen was die Fakultät ist</a:t>
            </a: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gibt es viel zu sehen, deshalb gehen wir das Beispiel noch ein Mal im Detail durch…</a:t>
            </a:r>
          </a:p>
          <a:p>
            <a:r>
              <a:rPr lang="de-DE" i="0" u="none" baseline="0" dirty="0" smtClean="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Als aller erstes sehen wir hier die möglichen Arten ein Array zu definieren.</a:t>
            </a:r>
          </a:p>
          <a:p>
            <a:r>
              <a:rPr lang="de-DE" i="0" u="none" baseline="0" dirty="0" smtClean="0">
                <a:sym typeface="Wingdings" panose="05000000000000000000" pitchFamily="2" charset="2"/>
              </a:rPr>
              <a:t>Entweder man benutzt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wie bei Objekten und gibt in den eckigen Klammern die Größe an</a:t>
            </a:r>
          </a:p>
          <a:p>
            <a:r>
              <a:rPr lang="de-DE" i="0" u="none" baseline="0" dirty="0" smtClean="0">
                <a:sym typeface="Wingdings" panose="05000000000000000000" pitchFamily="2" charset="2"/>
              </a:rPr>
              <a:t>Oder man benutzt {} und gibt dazwischen durch Komma getrennt direkt Werte zum Initialisieren ein</a:t>
            </a:r>
          </a:p>
          <a:p>
            <a:r>
              <a:rPr lang="de-DE" i="0" u="none" baseline="0" dirty="0" smtClean="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sehen wir wie man einzelne Elemente des Arrays manipulieren kann.</a:t>
            </a:r>
          </a:p>
          <a:p>
            <a:r>
              <a:rPr lang="de-DE" i="0" u="none" baseline="0" dirty="0" smtClean="0">
                <a:sym typeface="Wingdings" panose="05000000000000000000" pitchFamily="2" charset="2"/>
              </a:rPr>
              <a:t>Wir schreiben zum Beispiel in das erste Element des Arrays die Ganzzahl 7 und in das zweite die Ganzzahl 5</a:t>
            </a:r>
          </a:p>
          <a:p>
            <a:r>
              <a:rPr lang="de-DE" i="0" u="none" baseline="0" dirty="0" smtClean="0">
                <a:sym typeface="Wingdings" panose="05000000000000000000" pitchFamily="2" charset="2"/>
              </a:rPr>
              <a:t>Achtung: Das erste Element des Arrays hat immer den Index 0!</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können also praktisch x und y wie Variablen behandeln, solang wir einen Index angeben!</a:t>
            </a:r>
          </a:p>
          <a:p>
            <a:r>
              <a:rPr lang="de-DE" i="0" u="none" baseline="0" dirty="0" smtClean="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Schließlich sehen wir hier noch, wie man die Länge des Arrays auslesen kann.</a:t>
            </a:r>
          </a:p>
          <a:p>
            <a:r>
              <a:rPr lang="de-DE" i="0" u="none" baseline="0" dirty="0" smtClean="0">
                <a:sym typeface="Wingdings" panose="05000000000000000000" pitchFamily="2" charset="2"/>
              </a:rPr>
              <a:t>Allerdings kann man die Länge über dieses Attribut nicht verändern!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Ich hoffe spätestens hier kommt die Frage auf, warum denn das eine Plus addiert und das andere nicht.</a:t>
            </a:r>
          </a:p>
          <a:p>
            <a:r>
              <a:rPr lang="de-DE" i="0" u="none" baseline="0" dirty="0" smtClean="0">
                <a:sym typeface="Wingdings" panose="05000000000000000000" pitchFamily="2" charset="2"/>
              </a:rPr>
              <a:t>Plus bei einem String ist die „</a:t>
            </a:r>
            <a:r>
              <a:rPr lang="de-DE" i="0" u="none" baseline="0" dirty="0" err="1" smtClean="0">
                <a:sym typeface="Wingdings" panose="05000000000000000000" pitchFamily="2" charset="2"/>
              </a:rPr>
              <a:t>Konkatenation</a:t>
            </a:r>
            <a:r>
              <a:rPr lang="de-DE" i="0" u="none" baseline="0" dirty="0" smtClean="0">
                <a:sym typeface="Wingdings" panose="05000000000000000000" pitchFamily="2" charset="2"/>
              </a:rPr>
              <a:t>“, also das aneinanderhängen von zwei Strings.</a:t>
            </a:r>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a:p>
        </p:txBody>
      </p:sp>
    </p:spTree>
    <p:extLst>
      <p:ext uri="{BB962C8B-B14F-4D97-AF65-F5344CB8AC3E}">
        <p14:creationId xmlns:p14="http://schemas.microsoft.com/office/powerpoint/2010/main" val="23326318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52</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53</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54</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Betrachten wir noch einmal die beiden Befehlsfolgen von grade.</a:t>
            </a:r>
          </a:p>
          <a:p>
            <a:r>
              <a:rPr lang="de-DE" baseline="0" dirty="0" smtClean="0"/>
              <a:t>Eine der beiden ist in menschlicher Sprache und eine in der Programmiersprache Java, welche der Computer verstehen kann.</a:t>
            </a:r>
          </a:p>
          <a:p>
            <a:endParaRPr lang="de-DE" baseline="0" dirty="0" smtClean="0"/>
          </a:p>
          <a:p>
            <a:r>
              <a:rPr lang="de-DE" u="sng" baseline="0" dirty="0" smtClean="0"/>
              <a:t>Semantik</a:t>
            </a:r>
            <a:r>
              <a:rPr lang="de-DE" baseline="0" dirty="0" smtClean="0"/>
              <a:t> beschreibt die Bedeutung des Programmes.</a:t>
            </a:r>
          </a:p>
          <a:p>
            <a:r>
              <a:rPr lang="de-DE" baseline="0" dirty="0" smtClean="0"/>
              <a:t>Bezogen auf unsere beiden Befehlsfolgen könnte man also </a:t>
            </a:r>
            <a:r>
              <a:rPr lang="de-DE" b="1" i="0" baseline="0" dirty="0" smtClean="0"/>
              <a:t>vereinfacht</a:t>
            </a:r>
            <a:r>
              <a:rPr lang="de-DE" baseline="0" dirty="0" smtClean="0"/>
              <a:t> sagen beide haben </a:t>
            </a:r>
            <a:r>
              <a:rPr lang="de-DE" b="1" i="0" baseline="0" dirty="0" smtClean="0"/>
              <a:t>ungefähr </a:t>
            </a:r>
            <a:r>
              <a:rPr lang="de-DE" baseline="0" dirty="0" smtClean="0"/>
              <a:t>die selbe Bedeutung.</a:t>
            </a:r>
          </a:p>
          <a:p>
            <a:endParaRPr lang="de-DE" baseline="0" dirty="0" smtClean="0"/>
          </a:p>
          <a:p>
            <a:r>
              <a:rPr lang="de-DE" u="sng" baseline="0" dirty="0" smtClean="0"/>
              <a:t>Syntax</a:t>
            </a:r>
            <a:r>
              <a:rPr lang="de-DE" u="none" baseline="0" dirty="0" smtClean="0"/>
              <a:t> hingegen beschreibt die Form des Programmes.</a:t>
            </a:r>
          </a:p>
          <a:p>
            <a:r>
              <a:rPr lang="de-DE" u="none" baseline="0" dirty="0" smtClean="0"/>
              <a:t>Also wie es geschrieben ist.</a:t>
            </a:r>
          </a:p>
          <a:p>
            <a:r>
              <a:rPr lang="de-DE" u="none" baseline="0" dirty="0" smtClean="0"/>
              <a:t>Diese ist bei den beiden Befehlsfolgen stark unterschiedlich.</a:t>
            </a:r>
          </a:p>
          <a:p>
            <a:r>
              <a:rPr lang="de-DE" u="none" baseline="0" dirty="0" smtClean="0"/>
              <a:t>Während es für Menschen viele Arten gibt zu sagen das man eine mathematische Variable x mit einem bestimmten Wert hat, gibt es für den Computer nur sehr wenige oder sogar nur eine einzige.</a:t>
            </a:r>
          </a:p>
          <a:p>
            <a:endParaRPr lang="de-DE"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Wenn man beispielsweise den gleichen Satz auf Englisch und Deutsch sagt ist die Semantik gleich,</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smtClean="0"/>
              <a:t>aber die Syntax anders. Auch wenn man das gleiche auf Deutsch auf zwei Arten sagen kann ist die Semantik gleich aber die Syntax verschieden.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err="1" smtClean="0"/>
              <a:t>Bsp</a:t>
            </a:r>
            <a:r>
              <a:rPr lang="de-DE" u="none" baseline="0" dirty="0" smtClean="0"/>
              <a:t>: Mein Name ist Tarek Chebbi. VS Ich heiße Tarek Chebbi.</a:t>
            </a:r>
          </a:p>
          <a:p>
            <a:endParaRPr lang="de-DE" u="none" baseline="0" dirty="0" smtClean="0"/>
          </a:p>
          <a:p>
            <a:r>
              <a:rPr lang="de-DE" u="none" baseline="0" dirty="0" smtClean="0"/>
              <a:t>Dies ist allerdings besonders wichtig, da es so zu keinen Unklarheiten bei der Kommunikation zwischen Mensch und Computer kommen kann.</a:t>
            </a:r>
          </a:p>
          <a:p>
            <a:r>
              <a:rPr lang="de-DE" i="1" u="none" baseline="0" dirty="0" smtClean="0"/>
              <a:t>(Und wenn doch, hat der Mensch einen Fehler gemacht </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12.05.2017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Jedes Java-Programm</a:t>
            </a:r>
            <a:br>
              <a:rPr lang="de-DE" sz="2000" dirty="0" smtClean="0"/>
            </a:br>
            <a:r>
              <a:rPr lang="de-DE" sz="2000" dirty="0" smtClean="0"/>
              <a:t>startet gleich</a:t>
            </a:r>
          </a:p>
          <a:p>
            <a:endParaRPr lang="de-DE" sz="1600" dirty="0"/>
          </a:p>
          <a:p>
            <a:endParaRPr lang="de-DE" sz="1600" dirty="0" smtClean="0"/>
          </a:p>
          <a:p>
            <a:pPr marL="0" indent="0">
              <a:buNone/>
            </a:pPr>
            <a:endParaRPr lang="de-DE" sz="2000" dirty="0"/>
          </a:p>
          <a:p>
            <a:r>
              <a:rPr lang="de-DE" sz="2000" dirty="0" smtClean="0"/>
              <a:t>Programme starten immer mit den Befehlen zwischen den</a:t>
            </a:r>
            <a:br>
              <a:rPr lang="de-DE" sz="2000" dirty="0" smtClean="0"/>
            </a:br>
            <a:r>
              <a:rPr lang="de-DE" sz="2000" dirty="0" smtClean="0"/>
              <a:t>geschweiften Klammern { … } der</a:t>
            </a:r>
            <a:br>
              <a:rPr lang="de-DE" sz="2000" dirty="0" smtClean="0"/>
            </a:br>
            <a:r>
              <a:rPr lang="de-DE" sz="2000" i="1" dirty="0" err="1" smtClean="0"/>
              <a:t>public</a:t>
            </a:r>
            <a:r>
              <a:rPr lang="de-DE" sz="2000" i="1" dirty="0" smtClean="0"/>
              <a:t> </a:t>
            </a:r>
            <a:r>
              <a:rPr lang="de-DE" sz="2000" i="1" dirty="0" err="1" smtClean="0"/>
              <a:t>static</a:t>
            </a:r>
            <a:r>
              <a:rPr lang="de-DE" sz="2000" i="1" dirty="0" smtClean="0"/>
              <a:t> </a:t>
            </a:r>
            <a:r>
              <a:rPr lang="de-DE" sz="2000" i="1" dirty="0" err="1" smtClean="0"/>
              <a:t>void</a:t>
            </a:r>
            <a:r>
              <a:rPr lang="de-DE" sz="2000" i="1" dirty="0" smtClean="0"/>
              <a:t> </a:t>
            </a:r>
            <a:r>
              <a:rPr lang="de-DE" sz="2000" i="1" dirty="0" err="1" smtClean="0"/>
              <a:t>main</a:t>
            </a:r>
            <a:r>
              <a:rPr lang="de-DE" sz="2000" i="1" dirty="0" smtClean="0"/>
              <a:t>(String[] </a:t>
            </a:r>
            <a:r>
              <a:rPr lang="de-DE" sz="2000" i="1" dirty="0" err="1" smtClean="0"/>
              <a:t>args</a:t>
            </a:r>
            <a:r>
              <a:rPr lang="de-DE" sz="2000" i="1"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Dieses Programm</a:t>
            </a:r>
            <a:r>
              <a:rPr lang="de-DE" sz="2000" dirty="0"/>
              <a:t/>
            </a:r>
            <a:br>
              <a:rPr lang="de-DE" sz="2000" dirty="0"/>
            </a:br>
            <a:r>
              <a:rPr lang="de-DE" sz="2000" dirty="0" smtClean="0"/>
              <a:t>verbindet sich also erst</a:t>
            </a:r>
            <a:br>
              <a:rPr lang="de-DE" sz="2000" dirty="0" smtClean="0"/>
            </a:br>
            <a:r>
              <a:rPr lang="de-DE" sz="2000" dirty="0" smtClean="0"/>
              <a:t>zum NAO mit dem Namen</a:t>
            </a:r>
            <a:r>
              <a:rPr lang="de-DE" sz="2000" dirty="0"/>
              <a:t/>
            </a:r>
            <a:br>
              <a:rPr lang="de-DE" sz="2000" dirty="0"/>
            </a:br>
            <a:r>
              <a:rPr lang="de-DE" sz="2000" dirty="0" smtClean="0"/>
              <a:t>Jay und lässt ihn dann</a:t>
            </a:r>
            <a:br>
              <a:rPr lang="de-DE" sz="2000" dirty="0" smtClean="0"/>
            </a:br>
            <a:r>
              <a:rPr lang="de-DE" sz="2000" dirty="0" smtClean="0"/>
              <a:t>„Hallo zusammen!“</a:t>
            </a:r>
            <a:br>
              <a:rPr lang="de-DE" sz="2000" dirty="0" smtClean="0"/>
            </a:br>
            <a:r>
              <a:rPr lang="de-DE" sz="2000" dirty="0" smtClean="0"/>
              <a:t>aussprechen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12" y="1669368"/>
            <a:ext cx="3077004" cy="647790"/>
          </a:xfrm>
          <a:prstGeom prst="rect">
            <a:avLst/>
          </a:prstGeom>
        </p:spPr>
      </p:pic>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1.11111E-6 L 0.00105 0.17 " pathEditMode="relative" rAng="0" ptsTypes="AA">
                                      <p:cBhvr>
                                        <p:cTn id="6" dur="2000" fill="hold"/>
                                        <p:tgtEl>
                                          <p:spTgt spid="5"/>
                                        </p:tgtEl>
                                        <p:attrNameLst>
                                          <p:attrName>ppt_x</p:attrName>
                                          <p:attrName>ppt_y</p:attrName>
                                        </p:attrNameLst>
                                      </p:cBhvr>
                                      <p:rCtr x="52" y="8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Wir wollen unser Programm jetzt rechnen lassen</a:t>
            </a:r>
            <a:endParaRPr lang="de-DE" sz="2000" dirty="0"/>
          </a:p>
          <a:p>
            <a:endParaRPr lang="de-DE" sz="2000" dirty="0" smtClean="0"/>
          </a:p>
          <a:p>
            <a:r>
              <a:rPr lang="de-DE" sz="2000" dirty="0" smtClean="0"/>
              <a:t>Ähnlich wie in der Mathematik brauchen wir dafür </a:t>
            </a:r>
            <a:r>
              <a:rPr lang="de-DE" sz="2000" u="sng" dirty="0" smtClean="0"/>
              <a:t>Variablen</a:t>
            </a:r>
          </a:p>
          <a:p>
            <a:endParaRPr lang="de-DE" sz="2000" u="sng" dirty="0" smtClean="0"/>
          </a:p>
          <a:p>
            <a:r>
              <a:rPr lang="de-DE" sz="2000" dirty="0" smtClean="0"/>
              <a:t>In Java hat </a:t>
            </a:r>
            <a:r>
              <a:rPr lang="de-DE" sz="2000" i="1" dirty="0" smtClean="0"/>
              <a:t>jede</a:t>
            </a:r>
            <a:r>
              <a:rPr lang="de-DE" sz="2000" dirty="0" smtClean="0"/>
              <a:t> Variable einen </a:t>
            </a:r>
            <a:r>
              <a:rPr lang="de-DE" sz="2000" u="sng" dirty="0" smtClean="0"/>
              <a:t>Datentypen</a:t>
            </a:r>
            <a:endParaRPr lang="de-DE" sz="2000" u="sng" dirty="0"/>
          </a:p>
          <a:p>
            <a:endParaRPr lang="de-DE" sz="2000" u="sng" dirty="0" smtClean="0"/>
          </a:p>
          <a:p>
            <a:r>
              <a:rPr lang="de-DE" sz="2000" dirty="0" smtClean="0"/>
              <a:t>Datentypen beschreiben was die Variable für einen Wert enthält.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smtClean="0"/>
          </a:p>
          <a:p>
            <a:r>
              <a:rPr lang="de-DE" sz="2000" dirty="0" smtClean="0"/>
              <a:t> </a:t>
            </a:r>
            <a:r>
              <a:rPr lang="de-DE" sz="2000" dirty="0" smtClean="0">
                <a:solidFill>
                  <a:schemeClr val="bg1">
                    <a:lumMod val="50000"/>
                  </a:schemeClr>
                </a:solidFill>
              </a:rPr>
              <a:t>x</a:t>
            </a:r>
            <a:r>
              <a:rPr lang="de-DE" sz="2000" dirty="0" smtClean="0"/>
              <a:t> ist der Name der Variable</a:t>
            </a:r>
          </a:p>
          <a:p>
            <a:r>
              <a:rPr lang="de-DE" sz="2000" dirty="0" smtClean="0"/>
              <a:t> </a:t>
            </a:r>
            <a:r>
              <a:rPr lang="de-DE" sz="2000" dirty="0" err="1" smtClean="0">
                <a:solidFill>
                  <a:schemeClr val="tx2"/>
                </a:solidFill>
              </a:rPr>
              <a:t>int</a:t>
            </a:r>
            <a:r>
              <a:rPr lang="de-DE" sz="2000" dirty="0" smtClean="0"/>
              <a:t> ist der Datentyp</a:t>
            </a:r>
          </a:p>
          <a:p>
            <a:r>
              <a:rPr lang="de-DE" sz="2000" dirty="0" smtClean="0"/>
              <a:t> </a:t>
            </a:r>
            <a:r>
              <a:rPr lang="de-DE" sz="2000" dirty="0" smtClean="0">
                <a:solidFill>
                  <a:schemeClr val="tx2"/>
                </a:solidFill>
              </a:rPr>
              <a:t>1</a:t>
            </a:r>
            <a:r>
              <a:rPr lang="de-DE" sz="2000" dirty="0" smtClean="0"/>
              <a:t> ist der Wert</a:t>
            </a:r>
          </a:p>
          <a:p>
            <a:endParaRPr lang="de-DE" sz="2000" dirty="0" smtClean="0"/>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a:t>
            </a:r>
            <a:r>
              <a:rPr lang="de-DE" sz="2000" dirty="0" smtClean="0"/>
              <a:t> nennt man </a:t>
            </a:r>
            <a:r>
              <a:rPr lang="de-DE" sz="2000" u="sng" dirty="0" smtClean="0"/>
              <a:t>Deklaration</a:t>
            </a:r>
            <a:r>
              <a:rPr lang="de-DE" sz="2000" dirty="0" smtClean="0"/>
              <a:t> der Variable x</a:t>
            </a:r>
          </a:p>
          <a:p>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Initialisierung</a:t>
            </a:r>
            <a:r>
              <a:rPr lang="de-DE" sz="2000" dirty="0" smtClean="0"/>
              <a:t> der Variable x</a:t>
            </a:r>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Definition</a:t>
            </a:r>
            <a:r>
              <a:rPr lang="de-DE" sz="2000" dirty="0" smtClean="0"/>
              <a:t> der Variable x</a:t>
            </a:r>
          </a:p>
          <a:p>
            <a:endParaRPr lang="de-DE" sz="2000" dirty="0" smtClean="0"/>
          </a:p>
          <a:p>
            <a:r>
              <a:rPr lang="de-DE" sz="2000" dirty="0" smtClean="0"/>
              <a:t>Eine Definition ist das gleiche wie eine Deklaration mit Initialisierung</a:t>
            </a:r>
          </a:p>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077" y="1927979"/>
            <a:ext cx="2705478" cy="495369"/>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1597360"/>
            <a:ext cx="2695951" cy="609685"/>
          </a:xfrm>
          <a:prstGeom prst="rect">
            <a:avLst/>
          </a:prstGeom>
        </p:spPr>
      </p:pic>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4.16667E-6 -0.06584 " pathEditMode="relative" rAng="0" ptsTypes="AA">
                                      <p:cBhvr>
                                        <p:cTn id="6" dur="1000" fill="hold"/>
                                        <p:tgtEl>
                                          <p:spTgt spid="5"/>
                                        </p:tgtEl>
                                        <p:attrNameLst>
                                          <p:attrName>ppt_x</p:attrName>
                                          <p:attrName>ppt_y</p:attrName>
                                        </p:attrNameLst>
                                      </p:cBhvr>
                                      <p:rCtr x="0" y="-3306"/>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Computer 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348139863"/>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Simples Rechnen                    [1]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2" y="1641728"/>
            <a:ext cx="3682540" cy="1130159"/>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440" y="1794108"/>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13" name="Grafik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439" y="1794108"/>
            <a:ext cx="761905" cy="825397"/>
          </a:xfrm>
          <a:prstGeom prst="rect">
            <a:avLst/>
          </a:prstGeom>
        </p:spPr>
      </p:pic>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5" name="Grafik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xit" presetSubtype="0" fill="hold" nodeType="with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4" restart="whenNotActive" fill="hold" evtFilter="cancelBubble" nodeType="interactiveSeq">
                <p:stCondLst>
                  <p:cond evt="onClick" delay="0">
                    <p:tgtEl>
                      <p:spTgt spid="13"/>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 presetClass="exit" presetSubtype="0" fill="hold" nodeType="with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und Schleifen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smtClean="0"/>
              <a:t>Abfragen</a:t>
            </a:r>
            <a:endParaRPr lang="de-DE" sz="2000" dirty="0"/>
          </a:p>
          <a:p>
            <a:pPr marL="0" indent="0">
              <a:buNone/>
            </a:pPr>
            <a:r>
              <a:rPr lang="de-DE" sz="2000" dirty="0" smtClean="0"/>
              <a:t>	ermöglichen es nur unter bestimmten Bedingungen Code auszuführen</a:t>
            </a:r>
          </a:p>
          <a:p>
            <a:endParaRPr lang="de-DE" sz="2000" dirty="0" smtClean="0"/>
          </a:p>
          <a:p>
            <a:pPr marL="0" indent="0">
              <a:buNone/>
            </a:pPr>
            <a:endParaRPr lang="de-DE" sz="2000" dirty="0"/>
          </a:p>
          <a:p>
            <a:r>
              <a:rPr lang="de-DE" sz="2000" b="1" dirty="0" smtClean="0"/>
              <a:t>Schleifen</a:t>
            </a:r>
            <a:endParaRPr lang="de-DE" sz="2000" dirty="0"/>
          </a:p>
          <a:p>
            <a:pPr marL="0" indent="0">
              <a:buNone/>
            </a:pPr>
            <a:r>
              <a:rPr lang="de-DE" sz="2000" dirty="0" smtClean="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Abfragen sehen wie folgt aus:</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Code im </a:t>
            </a:r>
            <a:r>
              <a:rPr lang="de-DE" sz="2000" dirty="0" err="1" smtClean="0"/>
              <a:t>if</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true</a:t>
            </a:r>
            <a:r>
              <a:rPr lang="de-DE" sz="2000" dirty="0" smtClean="0"/>
              <a:t> ergibt</a:t>
            </a:r>
          </a:p>
          <a:p>
            <a:endParaRPr lang="de-DE" sz="2000" dirty="0"/>
          </a:p>
          <a:p>
            <a:r>
              <a:rPr lang="de-DE" sz="2000" dirty="0" smtClean="0"/>
              <a:t>Code im </a:t>
            </a:r>
            <a:r>
              <a:rPr lang="de-DE" sz="2000" dirty="0" err="1" smtClean="0"/>
              <a:t>else</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false</a:t>
            </a:r>
            <a:r>
              <a:rPr lang="de-DE" sz="2000" dirty="0" smtClean="0"/>
              <a:t> ergibt</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56" y="1453344"/>
            <a:ext cx="2715004" cy="114316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620" y="1453344"/>
            <a:ext cx="2743583" cy="819264"/>
          </a:xfrm>
          <a:prstGeom prst="rect">
            <a:avLst/>
          </a:prstGeom>
        </p:spPr>
      </p:pic>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Beispiele</a:t>
            </a:r>
            <a:endParaRPr lang="de-DE" dirty="0">
              <a:solidFill>
                <a:srgbClr val="831420"/>
              </a:solidFill>
            </a:endParaRPr>
          </a:p>
        </p:txBody>
      </p:sp>
      <p:pic>
        <p:nvPicPr>
          <p:cNvPr id="4" name="Inhaltsplatzhalt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99592" y="1561356"/>
            <a:ext cx="3734321" cy="1152686"/>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3254102"/>
            <a:ext cx="4848902" cy="1324160"/>
          </a:xfrm>
          <a:prstGeom prst="rect">
            <a:avLst/>
          </a:prstGeom>
        </p:spPr>
      </p:pic>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Absoluter Wert                       [2]</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 In der Datei für die Aufgabe ist bereits eine Konstante </a:t>
            </a:r>
            <a:r>
              <a:rPr lang="de-DE" sz="2000" dirty="0" smtClean="0">
                <a:solidFill>
                  <a:schemeClr val="tx2"/>
                </a:solidFill>
              </a:rPr>
              <a:t>ZUFALL</a:t>
            </a:r>
            <a:r>
              <a:rPr lang="de-DE" sz="2000" dirty="0" smtClean="0"/>
              <a:t> definiert</a:t>
            </a:r>
          </a:p>
          <a:p>
            <a:r>
              <a:rPr lang="de-DE" sz="2000" dirty="0" smtClean="0"/>
              <a:t> </a:t>
            </a:r>
            <a:r>
              <a:rPr lang="de-DE" sz="2000" dirty="0" smtClean="0">
                <a:solidFill>
                  <a:schemeClr val="tx2"/>
                </a:solidFill>
              </a:rPr>
              <a:t>ZUFALL</a:t>
            </a:r>
            <a:r>
              <a:rPr lang="de-DE" sz="2000" dirty="0" smtClean="0"/>
              <a:t> enthält einen zufälligen Wert von </a:t>
            </a:r>
            <a:r>
              <a:rPr lang="de-DE" sz="2000" dirty="0" smtClean="0">
                <a:solidFill>
                  <a:schemeClr val="tx2"/>
                </a:solidFill>
              </a:rPr>
              <a:t>-100</a:t>
            </a:r>
            <a:r>
              <a:rPr lang="de-DE" sz="2000" dirty="0" smtClean="0"/>
              <a:t> bis </a:t>
            </a:r>
            <a:r>
              <a:rPr lang="de-DE" sz="2000" dirty="0" smtClean="0">
                <a:solidFill>
                  <a:schemeClr val="tx2"/>
                </a:solidFill>
              </a:rPr>
              <a:t>100</a:t>
            </a:r>
          </a:p>
          <a:p>
            <a:endParaRPr lang="de-DE" sz="2000" dirty="0"/>
          </a:p>
          <a:p>
            <a:pPr marL="457200" indent="-457200">
              <a:buFont typeface="+mj-lt"/>
              <a:buAutoNum type="alphaLcPeriod"/>
            </a:pPr>
            <a:r>
              <a:rPr lang="de-DE" sz="2000" dirty="0" smtClean="0"/>
              <a:t>Erstellt eine Variable </a:t>
            </a:r>
            <a:r>
              <a:rPr lang="de-DE" sz="2000" dirty="0" smtClean="0">
                <a:solidFill>
                  <a:schemeClr val="tx2"/>
                </a:solidFill>
              </a:rPr>
              <a:t>x</a:t>
            </a:r>
            <a:r>
              <a:rPr lang="de-DE" sz="2000" dirty="0" smtClean="0"/>
              <a:t>, welche den absoluten Wert von </a:t>
            </a:r>
            <a:r>
              <a:rPr lang="de-DE" sz="2000" dirty="0" smtClean="0">
                <a:solidFill>
                  <a:schemeClr val="tx2"/>
                </a:solidFill>
              </a:rPr>
              <a:t>ZUFALL</a:t>
            </a:r>
            <a:r>
              <a:rPr lang="de-DE" sz="2000" dirty="0" smtClean="0"/>
              <a:t> enthält</a:t>
            </a:r>
          </a:p>
          <a:p>
            <a:pPr marL="457200" indent="-457200">
              <a:buFont typeface="+mj-lt"/>
              <a:buAutoNum type="alphaLcPeriod"/>
            </a:pPr>
            <a:r>
              <a:rPr lang="de-DE" sz="2000" dirty="0" smtClean="0"/>
              <a:t>Erstellt eine Variable </a:t>
            </a:r>
            <a:r>
              <a:rPr lang="de-DE" sz="2000" dirty="0" smtClean="0">
                <a:solidFill>
                  <a:schemeClr val="tx2"/>
                </a:solidFill>
              </a:rPr>
              <a:t>y</a:t>
            </a:r>
            <a:r>
              <a:rPr lang="de-DE" sz="2000" dirty="0" smtClean="0"/>
              <a:t>, welche </a:t>
            </a:r>
            <a:r>
              <a:rPr lang="de-DE" sz="2000" dirty="0" smtClean="0">
                <a:solidFill>
                  <a:schemeClr val="tx2"/>
                </a:solidFill>
              </a:rPr>
              <a:t>wahr</a:t>
            </a:r>
            <a:r>
              <a:rPr lang="de-DE" sz="2000" dirty="0" smtClean="0"/>
              <a:t> ist, falls </a:t>
            </a:r>
            <a:r>
              <a:rPr lang="de-DE" sz="2000" dirty="0" smtClean="0">
                <a:solidFill>
                  <a:schemeClr val="tx2"/>
                </a:solidFill>
              </a:rPr>
              <a:t>x</a:t>
            </a:r>
            <a:r>
              <a:rPr lang="de-DE" sz="2000" dirty="0" smtClean="0"/>
              <a:t> größer ist als </a:t>
            </a:r>
            <a:r>
              <a:rPr lang="de-DE" sz="2000" dirty="0" smtClean="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smtClean="0">
              <a:solidFill>
                <a:schemeClr val="bg1">
                  <a:lumMod val="65000"/>
                </a:schemeClr>
              </a:solidFill>
            </a:endParaRPr>
          </a:p>
          <a:p>
            <a:pPr marL="0" indent="0">
              <a:buNone/>
            </a:pPr>
            <a:r>
              <a:rPr lang="de-DE" sz="2000" dirty="0" smtClean="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Es gibt drei Schleifen-Arten, die erste ist die </a:t>
            </a:r>
            <a:r>
              <a:rPr lang="de-DE" sz="2000" b="1" dirty="0" err="1" smtClean="0"/>
              <a:t>for</a:t>
            </a:r>
            <a:r>
              <a:rPr lang="de-DE" sz="2000" b="1" dirty="0" smtClean="0"/>
              <a:t>-Schleife</a:t>
            </a:r>
          </a:p>
          <a:p>
            <a:endParaRPr lang="de-DE" sz="2000" b="1" dirty="0"/>
          </a:p>
          <a:p>
            <a:endParaRPr lang="de-DE" sz="2000" b="1" dirty="0" smtClean="0"/>
          </a:p>
          <a:p>
            <a:endParaRPr lang="de-DE" sz="2000" b="1" dirty="0"/>
          </a:p>
          <a:p>
            <a:r>
              <a:rPr lang="de-DE" sz="2000" dirty="0" smtClean="0"/>
              <a:t>Die Initialisierung wird ein einziges Mal ausgeführt</a:t>
            </a:r>
            <a:br>
              <a:rPr lang="de-DE" sz="2000" dirty="0" smtClean="0"/>
            </a:br>
            <a:r>
              <a:rPr lang="de-DE" sz="2000" dirty="0" smtClean="0"/>
              <a:t>(bevor die Schleife überhaupt beginnt)</a:t>
            </a:r>
          </a:p>
          <a:p>
            <a:endParaRPr lang="de-DE" sz="2000" dirty="0" smtClean="0"/>
          </a:p>
          <a:p>
            <a:r>
              <a:rPr lang="de-DE" sz="2000" dirty="0" smtClean="0"/>
              <a:t>Die Bedingung wird jedes Mal überprüft bevor die Schleife noch einmal ausgeführt wird</a:t>
            </a:r>
          </a:p>
          <a:p>
            <a:endParaRPr lang="de-DE" sz="2000" dirty="0"/>
          </a:p>
          <a:p>
            <a:r>
              <a:rPr lang="de-DE" sz="2000" dirty="0" smtClean="0"/>
              <a:t>Die Iteration wird nach jeder Ausführung der Schleife ausgeführt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4" y="1417340"/>
            <a:ext cx="3324689" cy="828791"/>
          </a:xfrm>
          <a:prstGeom prst="rect">
            <a:avLst/>
          </a:prstGeom>
        </p:spPr>
      </p:pic>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r>
              <a:rPr lang="de-DE" dirty="0" smtClean="0">
                <a:solidFill>
                  <a:srgbClr val="831420"/>
                </a:solidFill>
              </a:rPr>
              <a:t>: Beispiele</a:t>
            </a:r>
            <a:endParaRPr lang="de-DE" dirty="0">
              <a:solidFill>
                <a:srgbClr val="831420"/>
              </a:solidFill>
            </a:endParaRP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849388"/>
            <a:ext cx="2791215" cy="790685"/>
          </a:xfrm>
          <a:prstGeom prst="rect">
            <a:avLst/>
          </a:prstGeom>
        </p:spPr>
      </p:pic>
      <p:pic>
        <p:nvPicPr>
          <p:cNvPr id="7" name="Grafik 6"/>
          <p:cNvPicPr>
            <a:picLocks noChangeAspect="1"/>
          </p:cNvPicPr>
          <p:nvPr/>
        </p:nvPicPr>
        <p:blipFill>
          <a:blip r:embed="rId4"/>
          <a:stretch>
            <a:fillRect/>
          </a:stretch>
        </p:blipFill>
        <p:spPr>
          <a:xfrm>
            <a:off x="3887142" y="3145532"/>
            <a:ext cx="2809875" cy="1447800"/>
          </a:xfrm>
          <a:prstGeom prst="rect">
            <a:avLst/>
          </a:prstGeom>
        </p:spPr>
      </p:pic>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Die anderen beiden Schleifen-Arten, sind die </a:t>
            </a:r>
            <a:r>
              <a:rPr lang="de-DE" sz="2000" b="1" dirty="0" err="1" smtClean="0"/>
              <a:t>while</a:t>
            </a:r>
            <a:r>
              <a:rPr lang="de-DE" sz="2000" b="1" dirty="0" smtClean="0"/>
              <a:t>-Schleife</a:t>
            </a:r>
            <a:r>
              <a:rPr lang="de-DE" sz="2000" dirty="0"/>
              <a:t/>
            </a:r>
            <a:br>
              <a:rPr lang="de-DE" sz="2000" dirty="0"/>
            </a:br>
            <a:r>
              <a:rPr lang="de-DE" sz="2000" dirty="0" smtClean="0"/>
              <a:t>und die </a:t>
            </a:r>
            <a:r>
              <a:rPr lang="de-DE" sz="2000" b="1" dirty="0" smtClean="0"/>
              <a:t>do-</a:t>
            </a:r>
            <a:r>
              <a:rPr lang="de-DE" sz="2000" b="1" dirty="0" err="1" smtClean="0"/>
              <a:t>while</a:t>
            </a:r>
            <a:r>
              <a:rPr lang="de-DE" sz="2000" b="1" dirty="0" smtClean="0"/>
              <a:t>-Schleife</a:t>
            </a:r>
          </a:p>
          <a:p>
            <a:endParaRPr lang="de-DE" sz="2000" b="1" dirty="0"/>
          </a:p>
          <a:p>
            <a:endParaRPr lang="de-DE" sz="2000" b="1" dirty="0" smtClean="0"/>
          </a:p>
          <a:p>
            <a:endParaRPr lang="de-DE" sz="2000" b="1" dirty="0"/>
          </a:p>
          <a:p>
            <a:r>
              <a:rPr lang="de-DE" sz="2000" dirty="0" smtClean="0"/>
              <a:t>Bei der </a:t>
            </a:r>
            <a:r>
              <a:rPr lang="de-DE" sz="2000" dirty="0" err="1" smtClean="0"/>
              <a:t>while</a:t>
            </a:r>
            <a:r>
              <a:rPr lang="de-DE" sz="2000" dirty="0" smtClean="0"/>
              <a:t>-Schleife wird die Bedingung wie bei der </a:t>
            </a:r>
            <a:r>
              <a:rPr lang="de-DE" sz="2000" dirty="0" err="1" smtClean="0"/>
              <a:t>for</a:t>
            </a:r>
            <a:r>
              <a:rPr lang="de-DE" sz="2000" dirty="0" smtClean="0"/>
              <a:t>-Schleife </a:t>
            </a:r>
            <a:r>
              <a:rPr lang="de-DE" sz="2000" u="sng" dirty="0" smtClean="0"/>
              <a:t>vor</a:t>
            </a:r>
            <a:r>
              <a:rPr lang="de-DE" sz="2000" dirty="0" smtClean="0"/>
              <a:t> jedem Ausführen getestet</a:t>
            </a:r>
          </a:p>
          <a:p>
            <a:endParaRPr lang="de-DE" sz="2000" dirty="0"/>
          </a:p>
          <a:p>
            <a:r>
              <a:rPr lang="de-DE" sz="2000" dirty="0" smtClean="0"/>
              <a:t>Bei der do-</a:t>
            </a:r>
            <a:r>
              <a:rPr lang="de-DE" sz="2000" dirty="0" err="1" smtClean="0"/>
              <a:t>while</a:t>
            </a:r>
            <a:r>
              <a:rPr lang="de-DE" sz="2000" dirty="0" smtClean="0"/>
              <a:t>-Schleife wird die </a:t>
            </a:r>
            <a:r>
              <a:rPr lang="de-DE" sz="2000" dirty="0" err="1" smtClean="0"/>
              <a:t>Bedinung</a:t>
            </a:r>
            <a:r>
              <a:rPr lang="de-DE" sz="2000" dirty="0" smtClean="0"/>
              <a:t> </a:t>
            </a:r>
            <a:r>
              <a:rPr lang="de-DE" sz="2000" u="sng" dirty="0" smtClean="0"/>
              <a:t>nach</a:t>
            </a:r>
            <a:r>
              <a:rPr lang="de-DE" sz="2000" dirty="0" smtClean="0"/>
              <a:t> dem Ausführen getestet</a:t>
            </a:r>
          </a:p>
          <a:p>
            <a:endParaRPr lang="de-DE" sz="2000" dirty="0"/>
          </a:p>
          <a:p>
            <a:r>
              <a:rPr lang="de-DE" sz="2000" dirty="0" smtClean="0"/>
              <a:t>Besser geeignet für komplexere Bedingungen ohne </a:t>
            </a:r>
            <a:r>
              <a:rPr lang="de-DE" sz="2000" dirty="0"/>
              <a:t>I</a:t>
            </a:r>
            <a:r>
              <a:rPr lang="de-DE" sz="2000" dirty="0" smtClean="0"/>
              <a:t>teration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1741959"/>
            <a:ext cx="2695951" cy="771633"/>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042" y="1741376"/>
            <a:ext cx="2695951" cy="771633"/>
          </a:xfrm>
          <a:prstGeom prst="rect">
            <a:avLst/>
          </a:prstGeom>
        </p:spPr>
      </p:pic>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r>
              <a:rPr lang="de-DE" dirty="0" smtClean="0">
                <a:solidFill>
                  <a:srgbClr val="831420"/>
                </a:solidFill>
              </a:rPr>
              <a:t>: Beispiele</a:t>
            </a:r>
            <a:endParaRPr lang="de-DE" dirty="0">
              <a:solidFill>
                <a:srgbClr val="831420"/>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525352"/>
            <a:ext cx="2715004" cy="160042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620" y="3721596"/>
            <a:ext cx="3829584" cy="809738"/>
          </a:xfrm>
          <a:prstGeom prst="rect">
            <a:avLst/>
          </a:prstGeom>
        </p:spPr>
      </p:pic>
      <p:graphicFrame>
        <p:nvGraphicFramePr>
          <p:cNvPr id="3" name="Tabelle 2"/>
          <p:cNvGraphicFramePr>
            <a:graphicFrameLocks noGrp="1"/>
          </p:cNvGraphicFramePr>
          <p:nvPr>
            <p:extLst>
              <p:ext uri="{D42A27DB-BD31-4B8C-83A1-F6EECF244321}">
                <p14:modId xmlns:p14="http://schemas.microsoft.com/office/powerpoint/2010/main" val="1360753055"/>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3273437830"/>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564806073"/>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4284055571"/>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2306253984"/>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1" name="Tabelle 10"/>
          <p:cNvGraphicFramePr>
            <a:graphicFrameLocks noGrp="1"/>
          </p:cNvGraphicFramePr>
          <p:nvPr>
            <p:extLst>
              <p:ext uri="{D42A27DB-BD31-4B8C-83A1-F6EECF244321}">
                <p14:modId xmlns:p14="http://schemas.microsoft.com/office/powerpoint/2010/main" val="3905608257"/>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2</a:t>
                      </a:r>
                      <a:endParaRPr lang="de-DE" sz="1100" dirty="0"/>
                    </a:p>
                  </a:txBody>
                  <a:tcPr marL="0" marR="0" marT="0" marB="0" anchor="ctr"/>
                </a:tc>
                <a:tc>
                  <a:txBody>
                    <a:bodyPr/>
                    <a:lstStyle/>
                    <a:p>
                      <a:pPr algn="ctr"/>
                      <a:r>
                        <a:rPr lang="de-DE" sz="1100" dirty="0" smtClean="0"/>
                        <a:t>7</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2" name="Tabelle 11"/>
          <p:cNvGraphicFramePr>
            <a:graphicFrameLocks noGrp="1"/>
          </p:cNvGraphicFramePr>
          <p:nvPr>
            <p:extLst>
              <p:ext uri="{D42A27DB-BD31-4B8C-83A1-F6EECF244321}">
                <p14:modId xmlns:p14="http://schemas.microsoft.com/office/powerpoint/2010/main" val="1136469415"/>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2</a:t>
                      </a:r>
                      <a:endParaRPr lang="de-DE" sz="1100" dirty="0"/>
                    </a:p>
                  </a:txBody>
                  <a:tcPr marL="0" marR="0" marT="0" marB="0" anchor="ctr"/>
                </a:tc>
                <a:tc>
                  <a:txBody>
                    <a:bodyPr/>
                    <a:lstStyle/>
                    <a:p>
                      <a:pPr algn="ctr"/>
                      <a:r>
                        <a:rPr lang="de-DE" sz="1100" dirty="0" smtClean="0"/>
                        <a:t>7</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endParaRPr lang="de-DE" sz="1100" dirty="0"/>
                    </a:p>
                  </a:txBody>
                  <a:tcPr marL="0" marR="0" marT="0" marB="0" anchor="ctr"/>
                </a:tc>
                <a:tc>
                  <a:txBody>
                    <a:bodyPr/>
                    <a:lstStyle/>
                    <a:p>
                      <a:pPr algn="ctr"/>
                      <a:endParaRPr lang="de-DE" sz="1100" dirty="0"/>
                    </a:p>
                  </a:txBody>
                  <a:tcPr marL="0" marR="0" marT="0" marB="0" anchor="ctr"/>
                </a:tc>
                <a:tc>
                  <a:txBody>
                    <a:bodyPr/>
                    <a:lstStyle/>
                    <a:p>
                      <a:pPr algn="ctr"/>
                      <a:endParaRPr lang="de-DE" sz="1100" dirty="0"/>
                    </a:p>
                  </a:txBody>
                  <a:tcPr marL="0" marR="0" marT="0" marB="0" anchor="ctr"/>
                </a:tc>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1539229727"/>
              </p:ext>
            </p:extLst>
          </p:nvPr>
        </p:nvGraphicFramePr>
        <p:xfrm>
          <a:off x="4119761" y="1545563"/>
          <a:ext cx="1080120" cy="1560000"/>
        </p:xfrm>
        <a:graphic>
          <a:graphicData uri="http://schemas.openxmlformats.org/drawingml/2006/table">
            <a:tbl>
              <a:tblPr firstRow="1" bandRow="1">
                <a:tableStyleId>{5C22544A-7EE6-4342-B048-85BDC9FD1C3A}</a:tableStyleId>
              </a:tblPr>
              <a:tblGrid>
                <a:gridCol w="360040"/>
                <a:gridCol w="360040"/>
                <a:gridCol w="360040"/>
              </a:tblGrid>
              <a:tr h="114988">
                <a:tc>
                  <a:txBody>
                    <a:bodyPr/>
                    <a:lstStyle/>
                    <a:p>
                      <a:pPr algn="ctr"/>
                      <a:r>
                        <a:rPr lang="de-DE" sz="1200" dirty="0" smtClean="0"/>
                        <a:t>i</a:t>
                      </a:r>
                      <a:endParaRPr lang="de-DE" sz="1200" dirty="0"/>
                    </a:p>
                  </a:txBody>
                  <a:tcPr marL="0" marR="0" marT="0" marB="36000" anchor="ctr"/>
                </a:tc>
                <a:tc>
                  <a:txBody>
                    <a:bodyPr/>
                    <a:lstStyle/>
                    <a:p>
                      <a:pPr algn="ctr"/>
                      <a:r>
                        <a:rPr lang="de-DE" sz="1200" dirty="0" smtClean="0"/>
                        <a:t>x</a:t>
                      </a:r>
                      <a:endParaRPr lang="de-DE" sz="1200" dirty="0"/>
                    </a:p>
                  </a:txBody>
                  <a:tcPr marL="0" marR="0" marT="0" marB="36000" anchor="ctr"/>
                </a:tc>
                <a:tc>
                  <a:txBody>
                    <a:bodyPr/>
                    <a:lstStyle/>
                    <a:p>
                      <a:pPr algn="ctr"/>
                      <a:r>
                        <a:rPr lang="de-DE" sz="1200" dirty="0" smtClean="0"/>
                        <a:t>y</a:t>
                      </a:r>
                      <a:endParaRPr lang="de-DE" sz="1200" dirty="0"/>
                    </a:p>
                  </a:txBody>
                  <a:tcPr marL="0" marR="0" marT="0" marB="3600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2</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6</a:t>
                      </a:r>
                      <a:endParaRPr lang="de-DE" sz="1100" dirty="0"/>
                    </a:p>
                  </a:txBody>
                  <a:tcPr marL="0" marR="0" marT="0" marB="0" anchor="ctr"/>
                </a:tc>
                <a:tc>
                  <a:txBody>
                    <a:bodyPr/>
                    <a:lstStyle/>
                    <a:p>
                      <a:pPr algn="ctr"/>
                      <a:r>
                        <a:rPr lang="de-DE" sz="1100" dirty="0" smtClean="0"/>
                        <a:t>3</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5</a:t>
                      </a:r>
                      <a:endParaRPr lang="de-DE" sz="1100" dirty="0"/>
                    </a:p>
                  </a:txBody>
                  <a:tcPr marL="0" marR="0" marT="0" marB="0" anchor="ctr"/>
                </a:tc>
                <a:tc>
                  <a:txBody>
                    <a:bodyPr/>
                    <a:lstStyle/>
                    <a:p>
                      <a:pPr algn="ctr"/>
                      <a:r>
                        <a:rPr lang="de-DE" sz="1100" dirty="0" smtClean="0"/>
                        <a:t>4</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4</a:t>
                      </a:r>
                      <a:endParaRPr lang="de-DE" sz="1100" dirty="0"/>
                    </a:p>
                  </a:txBody>
                  <a:tcPr marL="0" marR="0" marT="0" marB="0" anchor="ctr"/>
                </a:tc>
                <a:tc>
                  <a:txBody>
                    <a:bodyPr/>
                    <a:lstStyle/>
                    <a:p>
                      <a:pPr algn="ctr"/>
                      <a:r>
                        <a:rPr lang="de-DE" sz="1100" dirty="0" smtClean="0"/>
                        <a:t>5</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3</a:t>
                      </a:r>
                      <a:endParaRPr lang="de-DE" sz="1100" dirty="0"/>
                    </a:p>
                  </a:txBody>
                  <a:tcPr marL="0" marR="0" marT="0" marB="0" anchor="ctr"/>
                </a:tc>
                <a:tc>
                  <a:txBody>
                    <a:bodyPr/>
                    <a:lstStyle/>
                    <a:p>
                      <a:pPr algn="ctr"/>
                      <a:r>
                        <a:rPr lang="de-DE" sz="1100" dirty="0" smtClean="0"/>
                        <a:t>6</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2</a:t>
                      </a:r>
                      <a:endParaRPr lang="de-DE" sz="1100" dirty="0"/>
                    </a:p>
                  </a:txBody>
                  <a:tcPr marL="0" marR="0" marT="0" marB="0" anchor="ctr"/>
                </a:tc>
                <a:tc>
                  <a:txBody>
                    <a:bodyPr/>
                    <a:lstStyle/>
                    <a:p>
                      <a:pPr algn="ctr"/>
                      <a:r>
                        <a:rPr lang="de-DE" sz="1100" dirty="0" smtClean="0"/>
                        <a:t>7</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1</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r h="114988">
                <a:tc>
                  <a:txBody>
                    <a:bodyPr/>
                    <a:lstStyle/>
                    <a:p>
                      <a:pPr algn="ctr"/>
                      <a:r>
                        <a:rPr lang="de-DE" sz="1100" dirty="0" smtClean="0"/>
                        <a:t>0</a:t>
                      </a:r>
                      <a:endParaRPr lang="de-DE" sz="1100" dirty="0"/>
                    </a:p>
                  </a:txBody>
                  <a:tcPr marL="0" marR="0" marT="0" marB="0" anchor="ctr"/>
                </a:tc>
                <a:tc>
                  <a:txBody>
                    <a:bodyPr/>
                    <a:lstStyle/>
                    <a:p>
                      <a:pPr algn="ctr"/>
                      <a:r>
                        <a:rPr lang="de-DE" sz="1100" dirty="0" smtClean="0"/>
                        <a:t>9</a:t>
                      </a:r>
                      <a:endParaRPr lang="de-DE" sz="1100" dirty="0"/>
                    </a:p>
                  </a:txBody>
                  <a:tcPr marL="0" marR="0" marT="0" marB="0" anchor="ctr"/>
                </a:tc>
                <a:tc>
                  <a:txBody>
                    <a:bodyPr/>
                    <a:lstStyle/>
                    <a:p>
                      <a:pPr algn="ctr"/>
                      <a:r>
                        <a:rPr lang="de-DE" sz="1100" dirty="0" smtClean="0"/>
                        <a:t>8</a:t>
                      </a:r>
                      <a:endParaRPr lang="de-DE" sz="1100" dirty="0"/>
                    </a:p>
                  </a:txBody>
                  <a:tcPr marL="0" marR="0" marT="0" marB="0" anchor="ctr"/>
                </a:tc>
              </a:tr>
            </a:tbl>
          </a:graphicData>
        </a:graphic>
      </p:graphicFrame>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453344"/>
            <a:ext cx="6444208" cy="3571141"/>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Manuelle Multiplikation        [3]</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In der Aufgabe wurden bereits zwei Konstanten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mit zufälligen ganzen Zahlen definiert</a:t>
            </a:r>
          </a:p>
          <a:p>
            <a:r>
              <a:rPr lang="de-DE" sz="2000" dirty="0" smtClean="0"/>
              <a:t>Außerdem wurden </a:t>
            </a:r>
            <a:r>
              <a:rPr lang="de-DE" sz="2000" dirty="0" err="1" smtClean="0">
                <a:solidFill>
                  <a:schemeClr val="tx2"/>
                </a:solidFill>
              </a:rPr>
              <a:t>produktA</a:t>
            </a:r>
            <a:r>
              <a:rPr lang="de-DE" sz="2000" dirty="0" smtClean="0"/>
              <a:t>, </a:t>
            </a:r>
            <a:r>
              <a:rPr lang="de-DE" sz="2000" dirty="0" err="1" smtClean="0">
                <a:solidFill>
                  <a:schemeClr val="tx2"/>
                </a:solidFill>
              </a:rPr>
              <a:t>produktB</a:t>
            </a:r>
            <a:r>
              <a:rPr lang="de-DE" sz="2000" dirty="0" smtClean="0"/>
              <a:t> und </a:t>
            </a:r>
            <a:r>
              <a:rPr lang="de-DE" sz="2000" dirty="0" err="1" smtClean="0">
                <a:solidFill>
                  <a:schemeClr val="tx2"/>
                </a:solidFill>
              </a:rPr>
              <a:t>produktC</a:t>
            </a:r>
            <a:r>
              <a:rPr lang="de-DE" sz="2000" dirty="0" smtClean="0"/>
              <a:t> definiert</a:t>
            </a:r>
          </a:p>
          <a:p>
            <a:endParaRPr lang="de-DE" sz="2000" dirty="0"/>
          </a:p>
          <a:p>
            <a:r>
              <a:rPr lang="de-DE" sz="2000" dirty="0" smtClean="0"/>
              <a:t>Eure Aufgabe ist es eine Multiplikation von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zu programmieren,</a:t>
            </a:r>
            <a:br>
              <a:rPr lang="de-DE" sz="2000" dirty="0" smtClean="0"/>
            </a:br>
            <a:r>
              <a:rPr lang="de-DE" sz="2000" dirty="0" smtClean="0"/>
              <a:t>ohne * direkt zu benutzen!</a:t>
            </a:r>
          </a:p>
          <a:p>
            <a:endParaRPr lang="de-DE" sz="2000" dirty="0"/>
          </a:p>
          <a:p>
            <a:pPr marL="457200" indent="-457200">
              <a:buFont typeface="+mj-lt"/>
              <a:buAutoNum type="alphaLcPeriod"/>
            </a:pPr>
            <a:r>
              <a:rPr lang="de-DE" sz="2000" dirty="0" smtClean="0"/>
              <a:t>Benutzt eine </a:t>
            </a:r>
            <a:r>
              <a:rPr lang="de-DE" sz="2000" u="sng" dirty="0" err="1" smtClean="0"/>
              <a:t>for</a:t>
            </a:r>
            <a:r>
              <a:rPr lang="de-DE" sz="2000" u="sng" dirty="0" smtClean="0"/>
              <a:t>-Schleife</a:t>
            </a:r>
            <a:r>
              <a:rPr lang="de-DE" sz="2000" dirty="0" smtClean="0"/>
              <a:t> und speichert das Ergebnis in </a:t>
            </a:r>
            <a:r>
              <a:rPr lang="de-DE" sz="2000" dirty="0" err="1" smtClean="0">
                <a:solidFill>
                  <a:schemeClr val="tx2"/>
                </a:solidFill>
              </a:rPr>
              <a:t>produktA</a:t>
            </a:r>
            <a:endParaRPr lang="de-DE" sz="2000" dirty="0" smtClean="0">
              <a:solidFill>
                <a:schemeClr val="tx2"/>
              </a:solidFill>
            </a:endParaRPr>
          </a:p>
          <a:p>
            <a:pPr marL="457200" indent="-457200">
              <a:buFont typeface="+mj-lt"/>
              <a:buAutoNum type="alphaLcPeriod"/>
            </a:pPr>
            <a:r>
              <a:rPr lang="de-DE" sz="2000" dirty="0"/>
              <a:t>Benutzt eine </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smtClean="0"/>
              <a:t>do-</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produktC</a:t>
            </a:r>
            <a:endParaRPr lang="de-DE" sz="2000" dirty="0">
              <a:solidFill>
                <a:schemeClr val="tx2"/>
              </a:solidFill>
            </a:endParaRP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t>Objektorientierung:</a:t>
            </a:r>
          </a:p>
          <a:p>
            <a:pPr marL="0" indent="0">
              <a:buNone/>
            </a:pPr>
            <a:r>
              <a:rPr lang="de-DE" sz="2000" dirty="0" smtClean="0">
                <a:solidFill>
                  <a:schemeClr val="bg1">
                    <a:lumMod val="75000"/>
                  </a:schemeClr>
                </a:solidFill>
              </a:rPr>
              <a:t>    </a:t>
            </a:r>
            <a:r>
              <a:rPr lang="de-DE" sz="2000" b="1" dirty="0" smtClean="0"/>
              <a:t>Klassen und Objekte</a:t>
            </a:r>
            <a:endParaRPr lang="de-DE" sz="2000" b="1" dirty="0"/>
          </a:p>
          <a:p>
            <a:pPr marL="0" indent="0">
              <a:buNone/>
            </a:pPr>
            <a:r>
              <a:rPr lang="de-DE" sz="2000" dirty="0" smtClean="0">
                <a:solidFill>
                  <a:schemeClr val="bg1">
                    <a:lumMod val="75000"/>
                  </a:schemeClr>
                </a:solidFill>
              </a:rPr>
              <a:t>    </a:t>
            </a:r>
            <a:r>
              <a:rPr lang="de-DE" sz="2000" b="1" dirty="0" smtClean="0"/>
              <a:t>Attribute und Methoden</a:t>
            </a:r>
            <a:endParaRPr lang="de-DE" sz="2000" b="1" dirty="0"/>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Klassen</a:t>
            </a:r>
            <a:r>
              <a:rPr lang="de-DE" sz="2000" dirty="0" smtClean="0"/>
              <a:t> sind wie </a:t>
            </a:r>
            <a:r>
              <a:rPr lang="de-DE" sz="2000" b="1" dirty="0" smtClean="0"/>
              <a:t>Baupläne </a:t>
            </a:r>
            <a:r>
              <a:rPr lang="de-DE" sz="2000" dirty="0" smtClean="0"/>
              <a:t>für </a:t>
            </a:r>
            <a:r>
              <a:rPr lang="de-DE" sz="2000" u="sng" dirty="0" smtClean="0"/>
              <a:t>Objekte</a:t>
            </a:r>
          </a:p>
          <a:p>
            <a:endParaRPr lang="de-DE" sz="2000" b="1" u="sng" dirty="0"/>
          </a:p>
          <a:p>
            <a:r>
              <a:rPr lang="de-DE" sz="2000" dirty="0" smtClean="0"/>
              <a:t>Klassen verfügen über Eigenschaften und Aktionen</a:t>
            </a:r>
          </a:p>
          <a:p>
            <a:pPr lvl="1"/>
            <a:r>
              <a:rPr lang="de-DE" sz="1600" dirty="0" smtClean="0"/>
              <a:t>Alle Objekte der Klasse haben diese Eigenschaften und können diese Aktionen durchführen</a:t>
            </a:r>
          </a:p>
          <a:p>
            <a:endParaRPr lang="de-DE" sz="2000" dirty="0" smtClean="0"/>
          </a:p>
          <a:p>
            <a:r>
              <a:rPr lang="de-DE" sz="2000" dirty="0" smtClean="0"/>
              <a:t>Eine Klasse ist wie ein neuer Datentyp für Variablen</a:t>
            </a:r>
          </a:p>
          <a:p>
            <a:pPr lvl="1"/>
            <a:r>
              <a:rPr lang="de-DE" sz="1600" dirty="0" smtClean="0"/>
              <a:t>Variablen mit einer Klasse als Datentyp sind Objekte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23" y="3974441"/>
            <a:ext cx="2705478" cy="465152"/>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539" y="3575352"/>
            <a:ext cx="3277057" cy="1263329"/>
          </a:xfrm>
          <a:prstGeom prst="rect">
            <a:avLst/>
          </a:prstGeom>
        </p:spPr>
      </p:pic>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Vergleich von Deklarationen und Initialisierungen:</a:t>
            </a:r>
            <a:br>
              <a:rPr lang="de-DE" sz="2000" dirty="0" smtClean="0"/>
            </a:br>
            <a:r>
              <a:rPr lang="de-DE" sz="2000" dirty="0" smtClean="0"/>
              <a:t>	Variablen VS Objekte</a:t>
            </a:r>
            <a:endParaRPr lang="de-DE" sz="200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960" y="2788016"/>
            <a:ext cx="2705478" cy="952633"/>
          </a:xfrm>
          <a:prstGeom prst="rect">
            <a:avLst/>
          </a:prstGeom>
        </p:spPr>
      </p:pic>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smtClean="0"/>
          </a:p>
          <a:p>
            <a:r>
              <a:rPr lang="de-DE" sz="2000" u="sng" dirty="0" smtClean="0"/>
              <a:t>Attribute</a:t>
            </a:r>
            <a:r>
              <a:rPr lang="de-DE" sz="2000" dirty="0" smtClean="0"/>
              <a:t> sind die Eigenschaften die jedes Objekt der Klasse hat</a:t>
            </a:r>
            <a:br>
              <a:rPr lang="de-DE" sz="2000" dirty="0" smtClean="0"/>
            </a:br>
            <a:r>
              <a:rPr lang="de-DE" sz="2000" dirty="0" smtClean="0"/>
              <a:t> (Variablen und Objekte die in der ganzen Klasse verfügbar sind)</a:t>
            </a:r>
          </a:p>
          <a:p>
            <a:endParaRPr lang="de-DE" sz="2000" u="sng" dirty="0" smtClean="0"/>
          </a:p>
          <a:p>
            <a:r>
              <a:rPr lang="de-DE" sz="2000" u="sng" dirty="0" smtClean="0"/>
              <a:t>Methoden</a:t>
            </a:r>
            <a:r>
              <a:rPr lang="de-DE" sz="2000" dirty="0" smtClean="0"/>
              <a:t> sind die Aktionen die jedes Objekt ausführen kann</a:t>
            </a:r>
            <a:br>
              <a:rPr lang="de-DE" sz="2000" dirty="0" smtClean="0"/>
            </a:br>
            <a:r>
              <a:rPr lang="de-DE" sz="2000" dirty="0" smtClean="0"/>
              <a:t> (Stücke Code die man gezielt ausführen kann)</a:t>
            </a:r>
            <a:endParaRPr lang="de-DE" sz="2000" u="sng"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279" y="3487801"/>
            <a:ext cx="3296110" cy="1267002"/>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901" y="3487801"/>
            <a:ext cx="3296110" cy="1267002"/>
          </a:xfrm>
          <a:prstGeom prst="rect">
            <a:avLst/>
          </a:prstGeom>
        </p:spPr>
      </p:pic>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Attribute und Methoden können durch</a:t>
            </a:r>
            <a:br>
              <a:rPr lang="de-DE" sz="2000" dirty="0" smtClean="0"/>
            </a:br>
            <a:r>
              <a:rPr lang="de-DE" sz="2000" dirty="0" smtClean="0"/>
              <a:t>einen Punkt nach dem Namen des</a:t>
            </a:r>
            <a:br>
              <a:rPr lang="de-DE" sz="2000" dirty="0" smtClean="0"/>
            </a:br>
            <a:r>
              <a:rPr lang="de-DE" sz="2000" dirty="0" smtClean="0"/>
              <a:t>Objektes aufgerufen werden</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6" y="880942"/>
            <a:ext cx="3295650" cy="1266825"/>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928" y="2417328"/>
            <a:ext cx="2934109" cy="800212"/>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4178139"/>
            <a:ext cx="3210373" cy="645873"/>
          </a:xfrm>
          <a:prstGeom prst="rect">
            <a:avLst/>
          </a:prstGeom>
        </p:spPr>
      </p:pic>
      <p:sp>
        <p:nvSpPr>
          <p:cNvPr id="7" name="Pfeil nach unten 6"/>
          <p:cNvSpPr/>
          <p:nvPr/>
        </p:nvSpPr>
        <p:spPr bwMode="auto">
          <a:xfrm>
            <a:off x="4185668" y="332555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Methoden</a:t>
            </a:r>
            <a:r>
              <a:rPr lang="de-DE" sz="2000" dirty="0" smtClean="0"/>
              <a:t> können ein oder mehrere </a:t>
            </a:r>
            <a:r>
              <a:rPr lang="de-DE" sz="2000" u="sng" dirty="0" smtClean="0"/>
              <a:t>Parameter</a:t>
            </a:r>
            <a:r>
              <a:rPr lang="de-DE" sz="2000" dirty="0" smtClean="0"/>
              <a:t> in Klammern erhalten</a:t>
            </a:r>
            <a:endParaRPr lang="de-DE" sz="1600" u="sng" dirty="0" smtClean="0"/>
          </a:p>
          <a:p>
            <a:endParaRPr lang="de-DE" sz="1600" u="sng" dirty="0"/>
          </a:p>
          <a:p>
            <a:r>
              <a:rPr lang="de-DE" sz="2000" dirty="0" smtClean="0"/>
              <a:t>Parameter müssen bei Aufruf der Methode mit Werten gefüllt 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06042"/>
            <a:ext cx="3419952" cy="1914792"/>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4508" y="2605472"/>
            <a:ext cx="3372321" cy="828791"/>
          </a:xfrm>
          <a:prstGeom prst="rect">
            <a:avLst/>
          </a:prstGeom>
        </p:spPr>
      </p:pic>
    </p:spTree>
    <p:extLst>
      <p:ext uri="{BB962C8B-B14F-4D97-AF65-F5344CB8AC3E}">
        <p14:creationId xmlns:p14="http://schemas.microsoft.com/office/powerpoint/2010/main" val="2417995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u="sng" dirty="0" smtClean="0"/>
              <a:t>Methoden</a:t>
            </a:r>
            <a:r>
              <a:rPr lang="de-DE" sz="2000" dirty="0" smtClean="0"/>
              <a:t> </a:t>
            </a:r>
            <a:r>
              <a:rPr lang="de-DE" sz="2000" dirty="0" smtClean="0"/>
              <a:t>haben zudem einen </a:t>
            </a:r>
            <a:r>
              <a:rPr lang="de-DE" sz="2000" u="sng" dirty="0" smtClean="0"/>
              <a:t>Rückgabetyp</a:t>
            </a:r>
            <a:r>
              <a:rPr lang="de-DE" sz="2000" dirty="0" smtClean="0"/>
              <a:t>,</a:t>
            </a:r>
            <a:br>
              <a:rPr lang="de-DE" sz="2000" dirty="0" smtClean="0"/>
            </a:br>
            <a:r>
              <a:rPr lang="de-DE" sz="2000" dirty="0" smtClean="0"/>
              <a:t> der Datentyp, des Werts den die Methode zurückgibt</a:t>
            </a:r>
            <a:endParaRPr lang="de-DE" sz="1600" dirty="0" smtClean="0"/>
          </a:p>
          <a:p>
            <a:endParaRPr lang="de-DE" sz="1600" u="sng" dirty="0"/>
          </a:p>
          <a:p>
            <a:r>
              <a:rPr lang="de-DE" sz="2000" dirty="0" smtClean="0"/>
              <a:t> </a:t>
            </a:r>
            <a:r>
              <a:rPr lang="de-DE" sz="2000" dirty="0" err="1" smtClean="0">
                <a:solidFill>
                  <a:schemeClr val="tx2"/>
                </a:solidFill>
              </a:rPr>
              <a:t>void</a:t>
            </a:r>
            <a:r>
              <a:rPr lang="de-DE" sz="2000" dirty="0" smtClean="0"/>
              <a:t> </a:t>
            </a:r>
            <a:r>
              <a:rPr lang="de-DE" sz="2000" dirty="0"/>
              <a:t>bedeutet, dass die Methode keinen Wert zurückgibt</a:t>
            </a:r>
          </a:p>
          <a:p>
            <a:endParaRPr lang="de-DE" sz="2000" dirty="0"/>
          </a:p>
          <a:p>
            <a:r>
              <a:rPr lang="de-DE" sz="2000" dirty="0" smtClean="0"/>
              <a:t> </a:t>
            </a:r>
            <a:r>
              <a:rPr lang="de-DE" sz="2000" dirty="0" err="1" smtClean="0">
                <a:solidFill>
                  <a:schemeClr val="tx2"/>
                </a:solidFill>
              </a:rPr>
              <a:t>return</a:t>
            </a:r>
            <a:r>
              <a:rPr lang="de-DE" sz="2000" dirty="0" smtClean="0"/>
              <a:t> </a:t>
            </a:r>
            <a:r>
              <a:rPr lang="de-DE" sz="2000" dirty="0"/>
              <a:t>wird benutzt um den </a:t>
            </a:r>
            <a:r>
              <a:rPr lang="de-DE" sz="2000" dirty="0" smtClean="0"/>
              <a:t>Wert der Methode zurückzugeben</a:t>
            </a:r>
            <a:endParaRPr lang="de-DE" sz="20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spTree>
    <p:extLst>
      <p:ext uri="{BB962C8B-B14F-4D97-AF65-F5344CB8AC3E}">
        <p14:creationId xmlns:p14="http://schemas.microsoft.com/office/powerpoint/2010/main" val="3104929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u="sng" dirty="0"/>
              <a:t>Methoden</a:t>
            </a:r>
            <a:r>
              <a:rPr lang="de-DE" sz="2000" dirty="0"/>
              <a:t> haben zudem einen </a:t>
            </a:r>
            <a:r>
              <a:rPr lang="de-DE" sz="2000" u="sng" dirty="0"/>
              <a:t>Rückgabetyp</a:t>
            </a:r>
            <a:r>
              <a:rPr lang="de-DE" sz="2000" dirty="0"/>
              <a:t>,</a:t>
            </a:r>
            <a:br>
              <a:rPr lang="de-DE" sz="2000" dirty="0"/>
            </a:br>
            <a:r>
              <a:rPr lang="de-DE" sz="2000" dirty="0"/>
              <a:t> der Datentyp, des Werts den die Methode zurückgibt</a:t>
            </a:r>
            <a:endParaRPr lang="de-DE" sz="1600" dirty="0"/>
          </a:p>
          <a:p>
            <a:endParaRPr lang="de-DE" sz="1600" u="sng" dirty="0"/>
          </a:p>
          <a:p>
            <a:r>
              <a:rPr lang="de-DE" sz="2000" dirty="0" smtClean="0"/>
              <a:t> Der </a:t>
            </a:r>
            <a:r>
              <a:rPr lang="de-DE" sz="2000" dirty="0" smtClean="0"/>
              <a:t>Rückgabewert kann direkt in einer Variable mit gleichem </a:t>
            </a:r>
            <a:r>
              <a:rPr lang="de-DE" sz="2000" dirty="0" smtClean="0"/>
              <a:t>Datentyp</a:t>
            </a:r>
            <a:br>
              <a:rPr lang="de-DE" sz="2000" dirty="0" smtClean="0"/>
            </a:br>
            <a:r>
              <a:rPr lang="de-DE" sz="2000" dirty="0" smtClean="0"/>
              <a:t> gespeichert </a:t>
            </a:r>
            <a:r>
              <a:rPr lang="de-DE" sz="2000" dirty="0" smtClean="0"/>
              <a:t>werden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01293"/>
            <a:ext cx="3419952" cy="1600423"/>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3560" y="3200031"/>
            <a:ext cx="3753374" cy="1133633"/>
          </a:xfrm>
          <a:prstGeom prst="rect">
            <a:avLst/>
          </a:prstGeom>
        </p:spPr>
      </p:pic>
      <p:sp>
        <p:nvSpPr>
          <p:cNvPr id="6" name="Pfeil nach unten 5"/>
          <p:cNvSpPr/>
          <p:nvPr/>
        </p:nvSpPr>
        <p:spPr bwMode="auto">
          <a:xfrm rot="16200000">
            <a:off x="4425088" y="3455419"/>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6416" y="3457240"/>
            <a:ext cx="3219899" cy="619211"/>
          </a:xfrm>
          <a:prstGeom prst="rect">
            <a:avLst/>
          </a:prstGeom>
        </p:spPr>
      </p:pic>
    </p:spTree>
    <p:extLst>
      <p:ext uri="{BB962C8B-B14F-4D97-AF65-F5344CB8AC3E}">
        <p14:creationId xmlns:p14="http://schemas.microsoft.com/office/powerpoint/2010/main" val="609459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35" presetClass="path" presetSubtype="0" accel="50000" decel="50000" fill="hold" nodeType="afterEffect">
                                  <p:stCondLst>
                                    <p:cond delay="0"/>
                                  </p:stCondLst>
                                  <p:childTnLst>
                                    <p:animMotion origin="layout" path="M -2.77778E-6 3.33333E-6 L -0.42569 3.33333E-6 " pathEditMode="relative" rAng="0" ptsTypes="AA">
                                      <p:cBhvr>
                                        <p:cTn id="18" dur="2000" fill="hold"/>
                                        <p:tgtEl>
                                          <p:spTgt spid="5"/>
                                        </p:tgtEl>
                                        <p:attrNameLst>
                                          <p:attrName>ppt_x</p:attrName>
                                          <p:attrName>ppt_y</p:attrName>
                                        </p:attrNameLst>
                                      </p:cBhvr>
                                      <p:rCtr x="-21285" y="0"/>
                                    </p:animMotion>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Welche Ausgaben erzeugen diese</a:t>
            </a:r>
            <a:br>
              <a:rPr lang="de-DE" sz="2000" dirty="0" smtClean="0"/>
            </a:br>
            <a:r>
              <a:rPr lang="de-DE" sz="2000" dirty="0" smtClean="0"/>
              <a:t>Programme?</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7" y="877280"/>
            <a:ext cx="3277057" cy="1267002"/>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04" y="3740509"/>
            <a:ext cx="3067478" cy="1095528"/>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040" y="3973904"/>
            <a:ext cx="3210373" cy="628738"/>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904" y="2408221"/>
            <a:ext cx="3105583" cy="1114581"/>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32412" y="2636852"/>
            <a:ext cx="3219899" cy="657317"/>
          </a:xfrm>
          <a:prstGeom prst="rect">
            <a:avLst/>
          </a:prstGeom>
        </p:spPr>
      </p:pic>
      <p:sp>
        <p:nvSpPr>
          <p:cNvPr id="12" name="Pfeil nach unten 11"/>
          <p:cNvSpPr/>
          <p:nvPr/>
        </p:nvSpPr>
        <p:spPr bwMode="auto">
          <a:xfrm rot="16200000">
            <a:off x="3918902"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
        <p:nvSpPr>
          <p:cNvPr id="13" name="Pfeil nach unten 12"/>
          <p:cNvSpPr/>
          <p:nvPr/>
        </p:nvSpPr>
        <p:spPr bwMode="auto">
          <a:xfrm rot="16200000">
            <a:off x="3918902" y="3976845"/>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b="1" dirty="0"/>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Eine Namenskonvention gibt vor wie man Klassen, Variablen, Konstanten, etc. benennen soll</a:t>
            </a:r>
          </a:p>
          <a:p>
            <a:endParaRPr lang="de-DE" sz="2000" dirty="0" smtClean="0"/>
          </a:p>
          <a:p>
            <a:r>
              <a:rPr lang="de-DE" sz="2000" dirty="0" smtClean="0"/>
              <a:t>Auch wenn es keine Fehler erzeugt ist es wichtig Namen gut zu wählen!</a:t>
            </a:r>
          </a:p>
          <a:p>
            <a:endParaRPr lang="de-DE" sz="2000" dirty="0"/>
          </a:p>
          <a:p>
            <a:r>
              <a:rPr lang="de-DE" sz="2000" b="1" dirty="0" smtClean="0"/>
              <a:t>Code wird deutlich häufiger gelesen als geschrieben</a:t>
            </a:r>
          </a:p>
          <a:p>
            <a:endParaRPr lang="de-DE" sz="2000" dirty="0" smtClean="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 In Java</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smtClean="0"/>
              <a:t>		</a:t>
            </a:r>
            <a:r>
              <a:rPr lang="de-DE" sz="2000" b="1" u="sng" dirty="0" smtClean="0"/>
              <a:t>Konvention</a:t>
            </a:r>
            <a:r>
              <a:rPr lang="de-DE" sz="2000" u="sng" dirty="0" smtClean="0"/>
              <a:t>				</a:t>
            </a:r>
            <a:r>
              <a:rPr lang="de-DE" sz="2000" b="1" u="sng" dirty="0" smtClean="0"/>
              <a:t>Beispiele</a:t>
            </a:r>
            <a:r>
              <a:rPr lang="de-DE" sz="1800" b="1" u="sng" dirty="0" smtClean="0"/>
              <a:t>	</a:t>
            </a:r>
          </a:p>
          <a:p>
            <a:pPr marL="0" indent="0">
              <a:buNone/>
            </a:pPr>
            <a:r>
              <a:rPr lang="de-DE" sz="1800" i="1" dirty="0" smtClean="0"/>
              <a:t>Klassen</a:t>
            </a:r>
            <a:r>
              <a:rPr lang="de-DE" sz="1800" dirty="0" smtClean="0"/>
              <a:t>		Startet mit großem Buchstaben,		</a:t>
            </a:r>
            <a:r>
              <a:rPr lang="de-DE" sz="1800" dirty="0" smtClean="0">
                <a:solidFill>
                  <a:schemeClr val="tx2"/>
                </a:solidFill>
              </a:rPr>
              <a:t>Planet</a:t>
            </a:r>
            <a:r>
              <a:rPr lang="de-DE" sz="1800" dirty="0" smtClean="0"/>
              <a:t>,</a:t>
            </a:r>
            <a:br>
              <a:rPr lang="de-DE" sz="1800" dirty="0" smtClean="0"/>
            </a:br>
            <a:r>
              <a:rPr lang="de-DE" sz="1800" dirty="0" smtClean="0"/>
              <a:t>		Jedes neue Wort beginnt mit			</a:t>
            </a:r>
            <a:r>
              <a:rPr lang="de-DE" sz="1800" dirty="0">
                <a:solidFill>
                  <a:schemeClr val="tx2"/>
                </a:solidFill>
              </a:rPr>
              <a:t>Car</a:t>
            </a:r>
            <a:r>
              <a:rPr lang="de-DE" sz="1800" dirty="0"/>
              <a:t>, </a:t>
            </a:r>
            <a:r>
              <a:rPr lang="de-DE" sz="1800" dirty="0" err="1" smtClean="0">
                <a:solidFill>
                  <a:schemeClr val="tx2"/>
                </a:solidFill>
              </a:rPr>
              <a:t>CarFactory</a:t>
            </a:r>
            <a:r>
              <a:rPr lang="de-DE" sz="1800" dirty="0" smtClean="0"/>
              <a:t>,</a:t>
            </a:r>
            <a:br>
              <a:rPr lang="de-DE" sz="1800" dirty="0" smtClean="0"/>
            </a:br>
            <a:r>
              <a:rPr lang="de-DE" sz="1800" dirty="0" smtClean="0"/>
              <a:t>		einem großen Buchstaben		</a:t>
            </a:r>
            <a:r>
              <a:rPr lang="de-DE" sz="1800" dirty="0"/>
              <a:t>	</a:t>
            </a:r>
            <a:r>
              <a:rPr lang="de-DE" sz="1800" dirty="0" smtClean="0">
                <a:solidFill>
                  <a:schemeClr val="tx2"/>
                </a:solidFill>
              </a:rPr>
              <a:t>Pants</a:t>
            </a:r>
            <a:endParaRPr lang="de-DE" sz="1800" i="1" dirty="0" smtClean="0">
              <a:solidFill>
                <a:schemeClr val="tx2"/>
              </a:solidFill>
            </a:endParaRPr>
          </a:p>
          <a:p>
            <a:pPr marL="0" indent="0">
              <a:buNone/>
            </a:pPr>
            <a:r>
              <a:rPr lang="de-DE" sz="1800" u="sng" dirty="0" smtClean="0"/>
              <a:t>									</a:t>
            </a:r>
            <a:endParaRPr lang="de-DE" sz="1800" u="sng" dirty="0"/>
          </a:p>
          <a:p>
            <a:pPr marL="0" indent="0">
              <a:buNone/>
            </a:pPr>
            <a:r>
              <a:rPr lang="de-DE" sz="1800" i="1" dirty="0" smtClean="0"/>
              <a:t>Variablen,</a:t>
            </a:r>
            <a:r>
              <a:rPr lang="de-DE" sz="1800" dirty="0" smtClean="0"/>
              <a:t>	Starten mit kleinem Buchstaben,		</a:t>
            </a:r>
            <a:r>
              <a:rPr lang="de-DE" sz="1800" dirty="0" err="1" smtClean="0">
                <a:solidFill>
                  <a:schemeClr val="tx2"/>
                </a:solidFill>
              </a:rPr>
              <a:t>earth</a:t>
            </a:r>
            <a:r>
              <a:rPr lang="de-DE" sz="1800" dirty="0" smtClean="0"/>
              <a:t>, </a:t>
            </a:r>
            <a:r>
              <a:rPr lang="de-DE" sz="1800" dirty="0" err="1" smtClean="0">
                <a:solidFill>
                  <a:schemeClr val="tx2"/>
                </a:solidFill>
              </a:rPr>
              <a:t>mars</a:t>
            </a:r>
            <a:r>
              <a:rPr lang="de-DE" sz="1800" dirty="0" smtClean="0"/>
              <a:t>,</a:t>
            </a:r>
            <a:br>
              <a:rPr lang="de-DE" sz="1800" dirty="0" smtClean="0"/>
            </a:br>
            <a:r>
              <a:rPr lang="de-DE" sz="1800" i="1" dirty="0" smtClean="0"/>
              <a:t>Attribute,</a:t>
            </a:r>
            <a:r>
              <a:rPr lang="de-DE" sz="1800" dirty="0" smtClean="0"/>
              <a:t>							</a:t>
            </a:r>
            <a:r>
              <a:rPr lang="de-DE" sz="1800" dirty="0" err="1" smtClean="0">
                <a:solidFill>
                  <a:schemeClr val="tx2"/>
                </a:solidFill>
              </a:rPr>
              <a:t>blackJeans</a:t>
            </a:r>
            <a:r>
              <a:rPr lang="de-DE" sz="1800" dirty="0" smtClean="0"/>
              <a:t>,</a:t>
            </a:r>
            <a:br>
              <a:rPr lang="de-DE" sz="1800" dirty="0" smtClean="0"/>
            </a:br>
            <a:r>
              <a:rPr lang="de-DE" sz="1800" dirty="0" smtClean="0"/>
              <a:t>		Jedes neue Wort beginnt mit</a:t>
            </a:r>
            <a:br>
              <a:rPr lang="de-DE" sz="1800" dirty="0" smtClean="0"/>
            </a:br>
            <a:r>
              <a:rPr lang="de-DE" sz="1800" i="1" dirty="0" smtClean="0"/>
              <a:t>Methoden</a:t>
            </a:r>
            <a:r>
              <a:rPr lang="de-DE" sz="1800" dirty="0" smtClean="0"/>
              <a:t>	einem großen Buchstaben			</a:t>
            </a:r>
            <a:r>
              <a:rPr lang="de-DE" sz="1800" dirty="0" err="1" smtClean="0">
                <a:solidFill>
                  <a:schemeClr val="tx2"/>
                </a:solidFill>
              </a:rPr>
              <a:t>explode</a:t>
            </a:r>
            <a:r>
              <a:rPr lang="de-DE" sz="1800" dirty="0" smtClean="0">
                <a:solidFill>
                  <a:schemeClr val="tx2"/>
                </a:solidFill>
              </a:rPr>
              <a:t>(), </a:t>
            </a:r>
            <a:r>
              <a:rPr lang="de-DE" sz="1800" dirty="0" err="1" smtClean="0">
                <a:solidFill>
                  <a:schemeClr val="tx2"/>
                </a:solidFill>
              </a:rPr>
              <a:t>buildCar</a:t>
            </a:r>
            <a:r>
              <a:rPr lang="de-DE" sz="1800" dirty="0" smtClean="0">
                <a:solidFill>
                  <a:schemeClr val="tx2"/>
                </a:solidFill>
              </a:rPr>
              <a:t>()</a:t>
            </a:r>
          </a:p>
          <a:p>
            <a:pPr marL="0" indent="0">
              <a:buNone/>
            </a:pPr>
            <a:r>
              <a:rPr lang="de-DE" sz="1800" u="sng" dirty="0"/>
              <a:t>	</a:t>
            </a:r>
            <a:r>
              <a:rPr lang="de-DE" sz="1800" u="sng" dirty="0" smtClean="0"/>
              <a:t>								</a:t>
            </a:r>
            <a:endParaRPr lang="de-DE" sz="1800" u="sng" dirty="0"/>
          </a:p>
          <a:p>
            <a:pPr marL="0" indent="0">
              <a:buNone/>
            </a:pPr>
            <a:r>
              <a:rPr lang="de-DE" sz="1800" i="1" dirty="0" smtClean="0"/>
              <a:t>Konstanten</a:t>
            </a:r>
            <a:r>
              <a:rPr lang="de-DE" sz="1800" dirty="0" smtClean="0"/>
              <a:t>	Bestehen komplett aus großen</a:t>
            </a:r>
            <a:r>
              <a:rPr lang="de-DE" sz="1800" dirty="0"/>
              <a:t> </a:t>
            </a:r>
            <a:r>
              <a:rPr lang="de-DE" sz="1800" dirty="0" smtClean="0"/>
              <a:t>Buchstaben,	</a:t>
            </a:r>
            <a:r>
              <a:rPr lang="de-DE" sz="1800" dirty="0" smtClean="0">
                <a:solidFill>
                  <a:schemeClr val="tx2"/>
                </a:solidFill>
              </a:rPr>
              <a:t>GRAVITY</a:t>
            </a:r>
            <a:r>
              <a:rPr lang="de-DE" sz="1800" dirty="0" smtClean="0"/>
              <a:t>,</a:t>
            </a:r>
            <a:br>
              <a:rPr lang="de-DE" sz="1800" dirty="0" smtClean="0"/>
            </a:br>
            <a:r>
              <a:rPr lang="de-DE" sz="1800" dirty="0" smtClean="0"/>
              <a:t>		Zwei Worte werden mit Unterstrich</a:t>
            </a:r>
            <a:r>
              <a:rPr lang="de-DE" sz="1800" dirty="0"/>
              <a:t> </a:t>
            </a:r>
            <a:r>
              <a:rPr lang="de-DE" sz="1800" dirty="0" smtClean="0"/>
              <a:t>getrennt</a:t>
            </a:r>
            <a:r>
              <a:rPr lang="de-DE" sz="1800" dirty="0"/>
              <a:t>	</a:t>
            </a:r>
            <a:r>
              <a:rPr lang="de-DE" sz="1800" dirty="0" smtClean="0">
                <a:solidFill>
                  <a:schemeClr val="tx2"/>
                </a:solidFill>
              </a:rPr>
              <a:t>SPEED_OF_LIGHT</a:t>
            </a:r>
          </a:p>
          <a:p>
            <a:pPr marL="0" indent="0">
              <a:buNone/>
            </a:pPr>
            <a:r>
              <a:rPr lang="de-DE" sz="1800" u="sng" dirty="0" smtClean="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Einfache Mathematik?          [4]</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Erstellt eine neue Klasse mit dem Namen </a:t>
            </a:r>
            <a:r>
              <a:rPr lang="de-DE" sz="2000" dirty="0" err="1" smtClean="0"/>
              <a:t>EasyMath</a:t>
            </a:r>
            <a:r>
              <a:rPr lang="de-DE" sz="2000" dirty="0" smtClean="0"/>
              <a:t> im </a:t>
            </a:r>
            <a:r>
              <a:rPr lang="de-DE" sz="2000" dirty="0" err="1" smtClean="0"/>
              <a:t>src</a:t>
            </a:r>
            <a:r>
              <a:rPr lang="de-DE" sz="2000" dirty="0" smtClean="0"/>
              <a:t>-Ordner der vierten Aufgabe</a:t>
            </a:r>
          </a:p>
          <a:p>
            <a:r>
              <a:rPr lang="de-DE" sz="2000" dirty="0" smtClean="0"/>
              <a:t>In der Klasse „Main“ findet ihr die main-Methode, in welcher ihr ein</a:t>
            </a:r>
            <a:r>
              <a:rPr lang="de-DE" sz="2000" dirty="0"/>
              <a:t/>
            </a:r>
            <a:br>
              <a:rPr lang="de-DE" sz="2000" dirty="0"/>
            </a:br>
            <a:r>
              <a:rPr lang="de-DE" sz="2000" dirty="0" smtClean="0"/>
              <a:t>neues Objekt eurer Klasse erzeugen sollt.</a:t>
            </a:r>
          </a:p>
          <a:p>
            <a:r>
              <a:rPr lang="de-DE" sz="2000" dirty="0" smtClean="0"/>
              <a:t>Implementiert die folgenden Methoden: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factorial</a:t>
            </a:r>
            <a:r>
              <a:rPr lang="de-DE" sz="1600" dirty="0" smtClean="0"/>
              <a:t>“	Akzeptiert eine Ganzzahl als Parameter und gibt die Fakultät der Zahl zurück</a:t>
            </a:r>
          </a:p>
          <a:p>
            <a:pPr marL="800100" lvl="1" indent="-342900">
              <a:buFont typeface="+mj-lt"/>
              <a:buAutoNum type="alphaLcPeriod"/>
            </a:pPr>
            <a:r>
              <a:rPr lang="de-DE" sz="1600" dirty="0" smtClean="0"/>
              <a:t>„</a:t>
            </a:r>
            <a:r>
              <a:rPr lang="de-DE" sz="1600" dirty="0" err="1" smtClean="0"/>
              <a:t>modulo</a:t>
            </a:r>
            <a:r>
              <a:rPr lang="de-DE" sz="1600" dirty="0" smtClean="0"/>
              <a:t>“	Akzeptiert zwei Ganzzahlen als Parameter und gibt den Rest der Division 			zurück, der entsteht, wenn man den ersten durch den zweiten Parameter teilt</a:t>
            </a:r>
          </a:p>
          <a:p>
            <a:endParaRPr lang="de-DE" sz="2000" dirty="0" smtClean="0"/>
          </a:p>
          <a:p>
            <a:r>
              <a:rPr lang="de-DE" sz="2000" dirty="0" smtClean="0"/>
              <a:t>In der main-Methode könnt ihr eure Methoden testen und die Resultate in der Konsole ausgeben</a:t>
            </a: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b="1" dirty="0" smtClean="0"/>
              <a:t>Strings und Arrays</a:t>
            </a:r>
            <a:endParaRPr lang="de-DE" sz="2000" b="1" dirty="0"/>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dirty="0" smtClean="0">
                <a:solidFill>
                  <a:schemeClr val="tx2"/>
                </a:solidFill>
              </a:rPr>
              <a:t>String</a:t>
            </a:r>
            <a:r>
              <a:rPr lang="de-DE" sz="2000" dirty="0" smtClean="0"/>
              <a:t>s sind eine Aneinanderreihung von einzelnen Zeichen (</a:t>
            </a:r>
            <a:r>
              <a:rPr lang="de-DE" sz="2000" dirty="0" err="1" smtClean="0">
                <a:solidFill>
                  <a:schemeClr val="tx2"/>
                </a:solidFill>
              </a:rPr>
              <a:t>char</a:t>
            </a:r>
            <a:r>
              <a:rPr lang="de-DE" sz="2000" dirty="0" err="1" smtClean="0"/>
              <a:t>s</a:t>
            </a:r>
            <a:r>
              <a:rPr lang="de-DE" sz="2000" dirty="0" smtClean="0"/>
              <a:t>)</a:t>
            </a:r>
          </a:p>
          <a:p>
            <a:endParaRPr lang="de-DE" sz="2000" dirty="0"/>
          </a:p>
          <a:p>
            <a:r>
              <a:rPr lang="de-DE" sz="2000" dirty="0" smtClean="0"/>
              <a:t> Eine Reihe von Zeichen wäre zum Beispiel:</a:t>
            </a:r>
            <a:r>
              <a:rPr lang="de-DE" sz="2000" dirty="0"/>
              <a:t/>
            </a:r>
            <a:br>
              <a:rPr lang="de-DE" sz="2000" dirty="0"/>
            </a:br>
            <a:r>
              <a:rPr lang="de-DE" sz="2000" dirty="0" smtClean="0"/>
              <a:t> ‘</a:t>
            </a:r>
            <a:r>
              <a:rPr lang="de-DE" sz="2000" dirty="0" smtClean="0">
                <a:solidFill>
                  <a:schemeClr val="accent3">
                    <a:lumMod val="50000"/>
                  </a:schemeClr>
                </a:solidFill>
              </a:rPr>
              <a:t>H</a:t>
            </a:r>
            <a:r>
              <a:rPr lang="de-DE" sz="2000" dirty="0" smtClean="0"/>
              <a:t>‘, </a:t>
            </a:r>
            <a:r>
              <a:rPr lang="de-DE" sz="2000" dirty="0"/>
              <a:t>‘</a:t>
            </a:r>
            <a:r>
              <a:rPr lang="de-DE" sz="2000" dirty="0" smtClean="0">
                <a:solidFill>
                  <a:schemeClr val="accent3">
                    <a:lumMod val="50000"/>
                  </a:schemeClr>
                </a:solidFill>
              </a:rPr>
              <a:t>a</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o</a:t>
            </a:r>
            <a:r>
              <a:rPr lang="de-DE" sz="2000" dirty="0" smtClean="0"/>
              <a:t>‘, ‘ ‘, ‘</a:t>
            </a:r>
            <a:r>
              <a:rPr lang="de-DE" sz="2000" dirty="0">
                <a:solidFill>
                  <a:schemeClr val="accent3">
                    <a:lumMod val="50000"/>
                  </a:schemeClr>
                </a:solidFill>
              </a:rPr>
              <a:t>W</a:t>
            </a:r>
            <a:r>
              <a:rPr lang="de-DE" sz="2000" dirty="0" smtClean="0"/>
              <a:t>‘, ‘</a:t>
            </a:r>
            <a:r>
              <a:rPr lang="de-DE" sz="2000" dirty="0" smtClean="0">
                <a:solidFill>
                  <a:schemeClr val="accent3">
                    <a:lumMod val="50000"/>
                  </a:schemeClr>
                </a:solidFill>
              </a:rPr>
              <a:t>e</a:t>
            </a:r>
            <a:r>
              <a:rPr lang="de-DE" sz="2000" dirty="0" smtClean="0"/>
              <a:t>‘, ‘</a:t>
            </a:r>
            <a:r>
              <a:rPr lang="de-DE" sz="2000" dirty="0" smtClean="0">
                <a:solidFill>
                  <a:schemeClr val="accent3">
                    <a:lumMod val="50000"/>
                  </a:schemeClr>
                </a:solidFill>
              </a:rPr>
              <a:t>l</a:t>
            </a:r>
            <a:r>
              <a:rPr lang="de-DE" sz="2000" dirty="0" smtClean="0"/>
              <a:t>‘, ‘</a:t>
            </a:r>
            <a:r>
              <a:rPr lang="de-DE" sz="2000" dirty="0" smtClean="0">
                <a:solidFill>
                  <a:schemeClr val="accent3">
                    <a:lumMod val="50000"/>
                  </a:schemeClr>
                </a:solidFill>
              </a:rPr>
              <a:t>t</a:t>
            </a:r>
            <a:r>
              <a:rPr lang="de-DE" sz="2000" dirty="0" smtClean="0"/>
              <a:t>‘, ‘</a:t>
            </a:r>
            <a:r>
              <a:rPr lang="de-DE" sz="2000" dirty="0" smtClean="0">
                <a:solidFill>
                  <a:schemeClr val="accent3">
                    <a:lumMod val="50000"/>
                  </a:schemeClr>
                </a:solidFill>
              </a:rPr>
              <a:t>!</a:t>
            </a:r>
            <a:r>
              <a:rPr lang="de-DE" sz="2000" dirty="0" smtClean="0"/>
              <a:t>‘</a:t>
            </a:r>
          </a:p>
          <a:p>
            <a:endParaRPr lang="de-DE" sz="2000" dirty="0"/>
          </a:p>
          <a:p>
            <a:r>
              <a:rPr lang="de-DE" sz="2000" dirty="0" smtClean="0"/>
              <a:t> Diese Zeichenkette ist äquivalent zum </a:t>
            </a:r>
            <a:r>
              <a:rPr lang="de-DE" sz="2000" dirty="0" smtClean="0">
                <a:solidFill>
                  <a:schemeClr val="tx2"/>
                </a:solidFill>
              </a:rPr>
              <a:t>String</a:t>
            </a:r>
            <a:r>
              <a:rPr lang="de-DE" sz="2000" dirty="0" smtClean="0"/>
              <a:t>: “</a:t>
            </a:r>
            <a:r>
              <a:rPr lang="de-DE" sz="2000" dirty="0" smtClean="0">
                <a:solidFill>
                  <a:schemeClr val="accent3">
                    <a:lumMod val="50000"/>
                  </a:schemeClr>
                </a:solidFill>
              </a:rPr>
              <a:t>Hallo Welt!</a:t>
            </a:r>
            <a:r>
              <a:rPr lang="de-DE" sz="2000" dirty="0" smtClean="0"/>
              <a:t>“</a:t>
            </a:r>
          </a:p>
          <a:p>
            <a:endParaRPr lang="de-DE" sz="2000" dirty="0"/>
          </a:p>
          <a:p>
            <a:r>
              <a:rPr lang="de-DE" sz="2000" dirty="0" smtClean="0"/>
              <a:t> Syntax: 	Ein </a:t>
            </a:r>
            <a:r>
              <a:rPr lang="de-DE" sz="2000" dirty="0" err="1" smtClean="0">
                <a:solidFill>
                  <a:schemeClr val="tx2"/>
                </a:solidFill>
              </a:rPr>
              <a:t>char</a:t>
            </a:r>
            <a:r>
              <a:rPr lang="de-DE" sz="2000" dirty="0" smtClean="0"/>
              <a:t> wird von ‘ umschlossen:	‘</a:t>
            </a:r>
            <a:r>
              <a:rPr lang="de-DE" sz="2000" dirty="0" smtClean="0">
                <a:solidFill>
                  <a:schemeClr val="accent3">
                    <a:lumMod val="50000"/>
                  </a:schemeClr>
                </a:solidFill>
              </a:rPr>
              <a:t>A</a:t>
            </a:r>
            <a:r>
              <a:rPr lang="de-DE" sz="2000" dirty="0" smtClean="0"/>
              <a:t>‘</a:t>
            </a:r>
            <a:br>
              <a:rPr lang="de-DE" sz="2000" dirty="0" smtClean="0"/>
            </a:br>
            <a:r>
              <a:rPr lang="de-DE" sz="2000" dirty="0" smtClean="0"/>
              <a:t>		Ein </a:t>
            </a:r>
            <a:r>
              <a:rPr lang="de-DE" sz="2000" dirty="0" smtClean="0">
                <a:solidFill>
                  <a:schemeClr val="tx2"/>
                </a:solidFill>
              </a:rPr>
              <a:t>String</a:t>
            </a:r>
            <a:r>
              <a:rPr lang="de-DE" sz="2000" dirty="0" smtClean="0"/>
              <a:t> von “:			“</a:t>
            </a:r>
            <a:r>
              <a:rPr lang="de-DE" sz="2000" dirty="0" smtClean="0">
                <a:solidFill>
                  <a:schemeClr val="accent3">
                    <a:lumMod val="50000"/>
                  </a:schemeClr>
                </a:solidFill>
              </a:rPr>
              <a:t>Abc</a:t>
            </a:r>
            <a:r>
              <a:rPr lang="de-DE" sz="2000" dirty="0" smtClean="0"/>
              <a:t>“</a:t>
            </a:r>
          </a:p>
          <a:p>
            <a:endParaRPr lang="de-DE" sz="2000" dirty="0"/>
          </a:p>
          <a:p>
            <a:pPr marL="0" indent="0" algn="ctr">
              <a:buNone/>
            </a:pPr>
            <a:r>
              <a:rPr lang="de-DE" sz="2000" dirty="0" smtClean="0"/>
              <a:t>(</a:t>
            </a:r>
            <a:r>
              <a:rPr lang="de-DE" sz="2000" dirty="0" smtClean="0">
                <a:solidFill>
                  <a:schemeClr val="tx2"/>
                </a:solidFill>
              </a:rPr>
              <a:t>String</a:t>
            </a:r>
            <a:r>
              <a:rPr lang="de-DE" sz="2000" dirty="0" smtClean="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Eine Reihe von Werten eines bestimmten Datentyps nennt man auch </a:t>
            </a:r>
            <a:r>
              <a:rPr lang="de-DE" sz="2000" u="sng" dirty="0" smtClean="0"/>
              <a:t>Array</a:t>
            </a:r>
            <a:br>
              <a:rPr lang="de-DE" sz="2000" u="sng" dirty="0" smtClean="0"/>
            </a:br>
            <a:r>
              <a:rPr lang="de-DE" sz="2000" dirty="0" smtClean="0"/>
              <a:t>(</a:t>
            </a:r>
            <a:r>
              <a:rPr lang="de-DE" sz="2000" dirty="0" smtClean="0">
                <a:solidFill>
                  <a:schemeClr val="tx2"/>
                </a:solidFill>
              </a:rPr>
              <a:t>String</a:t>
            </a:r>
            <a:r>
              <a:rPr lang="de-DE" sz="2000" dirty="0" smtClean="0"/>
              <a:t>s sind also nichts anderes als </a:t>
            </a:r>
            <a:r>
              <a:rPr lang="de-DE" sz="2000" dirty="0" err="1" smtClean="0">
                <a:solidFill>
                  <a:schemeClr val="tx2"/>
                </a:solidFill>
              </a:rPr>
              <a:t>char</a:t>
            </a:r>
            <a:r>
              <a:rPr lang="de-DE" sz="2000" dirty="0" smtClean="0"/>
              <a:t>-Arrays)</a:t>
            </a:r>
          </a:p>
          <a:p>
            <a:endParaRPr lang="de-DE" sz="2000" dirty="0"/>
          </a:p>
          <a:p>
            <a:r>
              <a:rPr lang="de-DE" sz="2000" dirty="0" smtClean="0"/>
              <a:t>So geht man in Java mit Arrays um:</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 </a:t>
            </a:r>
            <a:r>
              <a:rPr lang="de-DE" sz="2000" dirty="0" smtClean="0">
                <a:solidFill>
                  <a:schemeClr val="bg1">
                    <a:lumMod val="50000"/>
                  </a:schemeClr>
                </a:solidFill>
              </a:rPr>
              <a:t>x</a:t>
            </a:r>
            <a:r>
              <a:rPr lang="de-DE" sz="2000" dirty="0" smtClean="0"/>
              <a:t> ist hier ein Array vom Datentyp </a:t>
            </a:r>
            <a:r>
              <a:rPr lang="de-DE" sz="2000" dirty="0" err="1" smtClean="0">
                <a:solidFill>
                  <a:schemeClr val="tx2"/>
                </a:solidFill>
              </a:rPr>
              <a:t>int</a:t>
            </a:r>
            <a:r>
              <a:rPr lang="de-DE" sz="2000" dirty="0" smtClean="0">
                <a:solidFill>
                  <a:schemeClr val="tx2"/>
                </a:solidFill>
              </a:rPr>
              <a:t> </a:t>
            </a:r>
            <a:r>
              <a:rPr lang="de-DE" sz="2000" dirty="0" smtClean="0"/>
              <a:t>und zeichnet sich durch [] als Array aus</a:t>
            </a:r>
            <a:endParaRPr lang="de-DE" sz="2000" dirty="0" smtClean="0">
              <a:solidFill>
                <a:schemeClr val="tx2"/>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Definition der beiden Arrays</a:t>
            </a:r>
          </a:p>
          <a:p>
            <a:pPr lvl="1"/>
            <a:r>
              <a:rPr lang="de-DE" sz="1600" dirty="0" smtClean="0"/>
              <a:t> </a:t>
            </a:r>
            <a:r>
              <a:rPr lang="de-DE" sz="1600" dirty="0" smtClean="0">
                <a:solidFill>
                  <a:schemeClr val="bg1">
                    <a:lumMod val="50000"/>
                  </a:schemeClr>
                </a:solidFill>
              </a:rPr>
              <a:t>x</a:t>
            </a:r>
            <a:r>
              <a:rPr lang="de-DE" sz="1600" dirty="0" smtClean="0"/>
              <a:t> über Objektinitialisierung</a:t>
            </a:r>
          </a:p>
          <a:p>
            <a:pPr lvl="1"/>
            <a:r>
              <a:rPr lang="de-DE" sz="1600" dirty="0" smtClean="0"/>
              <a:t> </a:t>
            </a:r>
            <a:r>
              <a:rPr lang="de-DE" sz="1600" dirty="0" smtClean="0">
                <a:solidFill>
                  <a:schemeClr val="bg1">
                    <a:lumMod val="50000"/>
                  </a:schemeClr>
                </a:solidFill>
              </a:rPr>
              <a:t>y</a:t>
            </a:r>
            <a:r>
              <a:rPr lang="de-DE" sz="1600" dirty="0" smtClean="0"/>
              <a:t> über Arrayinitialisierung</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In beiden Fällen ist die Größe des Arrays von Anfang an fest vorgegeben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Durch eckige Klammern lässt sich ein einzelnes Element des Arrays ändern</a:t>
            </a:r>
          </a:p>
          <a:p>
            <a:endParaRPr lang="de-DE" sz="2000" dirty="0" smtClean="0"/>
          </a:p>
          <a:p>
            <a:r>
              <a:rPr lang="de-DE" sz="2000" dirty="0" smtClean="0"/>
              <a:t>Innerhalb der eckigen Klammern wird der Index des Elements angegeben</a:t>
            </a:r>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Achtung: </a:t>
            </a:r>
            <a:r>
              <a:rPr lang="de-DE" sz="2000" u="sng" dirty="0" smtClean="0"/>
              <a:t>Java fängt bei 0 an zu zählen</a:t>
            </a:r>
            <a:r>
              <a:rPr lang="de-DE" sz="2000"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smtClean="0"/>
              <a:t>Wir können durch Angabe des Index in eckigen Klammern</a:t>
            </a:r>
            <a:br>
              <a:rPr lang="de-DE" sz="2000" dirty="0" smtClean="0"/>
            </a:br>
            <a:r>
              <a:rPr lang="de-DE" sz="2000" dirty="0" smtClean="0"/>
              <a:t>genauso aus dem Array lesen, wie wir in es schreiben können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Das Attribut </a:t>
            </a:r>
            <a:r>
              <a:rPr lang="de-DE" sz="2000" dirty="0" err="1" smtClean="0">
                <a:solidFill>
                  <a:schemeClr val="tx2"/>
                </a:solidFill>
              </a:rPr>
              <a:t>length</a:t>
            </a:r>
            <a:r>
              <a:rPr lang="de-DE" sz="2000" dirty="0" smtClean="0"/>
              <a:t> eines Arrays enthält die Länge des Arrays</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endParaRPr lang="de-DE" sz="2000" dirty="0"/>
          </a:p>
          <a:p>
            <a:r>
              <a:rPr lang="de-DE" sz="2000" dirty="0" smtClean="0"/>
              <a:t>Die Länge lässt sich nachträglich aber nicht mehr verändern!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
        <p:nvSpPr>
          <p:cNvPr id="5" name="Pfeil nach unten 4"/>
          <p:cNvSpPr/>
          <p:nvPr/>
        </p:nvSpPr>
        <p:spPr bwMode="auto">
          <a:xfrm>
            <a:off x="4185668" y="2821496"/>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534" y="1345332"/>
            <a:ext cx="3762900" cy="112410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3796409"/>
            <a:ext cx="3210373" cy="619211"/>
          </a:xfrm>
          <a:prstGeom prst="rect">
            <a:avLst/>
          </a:prstGeom>
        </p:spPr>
      </p:pic>
    </p:spTree>
    <p:extLst>
      <p:ext uri="{BB962C8B-B14F-4D97-AF65-F5344CB8AC3E}">
        <p14:creationId xmlns:p14="http://schemas.microsoft.com/office/powerpoint/2010/main" val="123694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38889E-6 0.00389 L -1.38889E-6 -0.25805 " pathEditMode="relative" rAng="0" ptsTypes="AA">
                                      <p:cBhvr>
                                        <p:cTn id="6" dur="2000" fill="hold"/>
                                        <p:tgtEl>
                                          <p:spTgt spid="4"/>
                                        </p:tgtEl>
                                        <p:attrNameLst>
                                          <p:attrName>ppt_x</p:attrName>
                                          <p:attrName>ppt_y</p:attrName>
                                        </p:attrNameLst>
                                      </p:cBhvr>
                                      <p:rCtr x="0" y="-13111"/>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Schwierige Mathematik?      [5]</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Verbessert eure Mathematik-Klasse aus Aufgabe 4!</a:t>
            </a:r>
          </a:p>
          <a:p>
            <a:r>
              <a:rPr lang="de-DE" sz="2000" dirty="0" smtClean="0"/>
              <a:t>Folgende Methoden müsst ihr implementieren: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arraySum</a:t>
            </a:r>
            <a:r>
              <a:rPr lang="de-DE" sz="1600" dirty="0" smtClean="0"/>
              <a:t>“		Akzeptiert ein Array von Ganzzahlen als Parameter und gibt die 				Summe aller Zahlen im Array zurück</a:t>
            </a:r>
          </a:p>
          <a:p>
            <a:pPr marL="800100" lvl="1" indent="-342900">
              <a:buFont typeface="+mj-lt"/>
              <a:buAutoNum type="alphaLcPeriod"/>
            </a:pPr>
            <a:r>
              <a:rPr lang="de-DE" sz="1600" dirty="0" smtClean="0"/>
              <a:t>„</a:t>
            </a:r>
            <a:r>
              <a:rPr lang="de-DE" sz="1600" dirty="0" err="1" smtClean="0"/>
              <a:t>arraySort</a:t>
            </a:r>
            <a:r>
              <a:rPr lang="de-DE" sz="1600" dirty="0" smtClean="0"/>
              <a:t>“		Akzeptiert ein Array von Ganzzahlen als Parameter und gibt ein 				Array von Ganzzahlen zurück, welches die gleichen Zahlen in 				aufsteigender Reihenfolge enthält</a:t>
            </a:r>
          </a:p>
          <a:p>
            <a:pPr marL="800100" lvl="1" indent="-342900">
              <a:buFont typeface="+mj-lt"/>
              <a:buAutoNum type="alphaLcPeriod"/>
            </a:pPr>
            <a:r>
              <a:rPr lang="de-DE" sz="1600" dirty="0" smtClean="0"/>
              <a:t>„</a:t>
            </a:r>
            <a:r>
              <a:rPr lang="de-DE" sz="1600" dirty="0" err="1" smtClean="0"/>
              <a:t>getWords</a:t>
            </a:r>
            <a:r>
              <a:rPr lang="de-DE" sz="1600" dirty="0" smtClean="0"/>
              <a:t>“		Akzeptiert einen String und gibt ein String-Array zurück, welches 				die einzelnen Worte enthält (Worte werden durch Leerzeichen 				getrennt).</a:t>
            </a:r>
          </a:p>
          <a:p>
            <a:pPr marL="400050"/>
            <a:endParaRPr lang="de-DE" sz="2000" dirty="0"/>
          </a:p>
          <a:p>
            <a:pPr marL="400050"/>
            <a:r>
              <a:rPr lang="de-DE" sz="2000" dirty="0" smtClean="0"/>
              <a:t>Testet eure Methoden in der Main-Klasse, und gebt die Resultate in der Konsole aus!</a:t>
            </a:r>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smtClean="0">
                <a:solidFill>
                  <a:schemeClr val="bg1"/>
                </a:solidFill>
              </a:rPr>
              <a:t>Und jetzt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Projekt: such </a:t>
            </a:r>
            <a:r>
              <a:rPr lang="de-DE" dirty="0" err="1" smtClean="0">
                <a:solidFill>
                  <a:srgbClr val="831420"/>
                </a:solidFill>
              </a:rPr>
              <a:t>name</a:t>
            </a:r>
            <a:r>
              <a:rPr lang="de-DE" dirty="0" smtClean="0">
                <a:solidFill>
                  <a:srgbClr val="831420"/>
                </a:solidFill>
              </a:rPr>
              <a:t>, </a:t>
            </a:r>
            <a:r>
              <a:rPr lang="de-DE" dirty="0" err="1" smtClean="0">
                <a:solidFill>
                  <a:srgbClr val="831420"/>
                </a:solidFill>
              </a:rPr>
              <a:t>many</a:t>
            </a:r>
            <a:r>
              <a:rPr lang="de-DE" dirty="0" smtClean="0">
                <a:solidFill>
                  <a:srgbClr val="831420"/>
                </a:solidFill>
              </a:rPr>
              <a:t> </a:t>
            </a:r>
            <a:r>
              <a:rPr lang="de-DE" dirty="0" err="1" smtClean="0">
                <a:solidFill>
                  <a:srgbClr val="831420"/>
                </a:solidFill>
              </a:rPr>
              <a:t>fancy</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so </a:t>
            </a:r>
            <a:r>
              <a:rPr lang="de-DE" sz="2000" dirty="0" err="1" smtClean="0"/>
              <a:t>description</a:t>
            </a:r>
            <a:endParaRPr lang="de-DE" sz="2000" dirty="0" smtClean="0"/>
          </a:p>
          <a:p>
            <a:r>
              <a:rPr lang="de-DE" sz="2000" dirty="0" smtClean="0"/>
              <a:t>wow</a:t>
            </a:r>
          </a:p>
        </p:txBody>
      </p:sp>
      <p:pic>
        <p:nvPicPr>
          <p:cNvPr id="1028" name="Picture 4" descr="Image result for do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940" y="1453344"/>
            <a:ext cx="3335286" cy="328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smtClean="0"/>
              <a:t>Computer sind dumm und faul</a:t>
            </a:r>
            <a:endParaRPr lang="de-DE" sz="2000" dirty="0" smtClean="0"/>
          </a:p>
          <a:p>
            <a:pPr lvl="1">
              <a:buFont typeface="Arial" panose="020B0604020202020204" pitchFamily="34" charset="0"/>
              <a:buChar char="•"/>
            </a:pPr>
            <a:r>
              <a:rPr lang="de-DE" sz="1600" smtClean="0"/>
              <a:t>sie können nichts von allein</a:t>
            </a:r>
            <a:endParaRPr lang="de-DE" sz="1600" dirty="0" smtClean="0"/>
          </a:p>
          <a:p>
            <a:pPr lvl="1">
              <a:buFont typeface="Arial" panose="020B0604020202020204" pitchFamily="34" charset="0"/>
              <a:buChar char="•"/>
            </a:pPr>
            <a:r>
              <a:rPr lang="de-DE" sz="1600" smtClean="0"/>
              <a:t>und machen nur was man ihnen sagt</a:t>
            </a:r>
            <a:endParaRPr lang="de-DE" sz="1600" dirty="0" smtClean="0"/>
          </a:p>
          <a:p>
            <a:r>
              <a:rPr lang="de-DE" sz="2000" smtClean="0"/>
              <a:t>Ein Computerprogramm ist</a:t>
            </a:r>
            <a:endParaRPr lang="de-DE" sz="2000" dirty="0" smtClean="0"/>
          </a:p>
          <a:p>
            <a:pPr lvl="1">
              <a:buFont typeface="Arial" panose="020B0604020202020204" pitchFamily="34" charset="0"/>
              <a:buChar char="•"/>
            </a:pPr>
            <a:r>
              <a:rPr lang="de-DE" sz="1600" smtClean="0"/>
              <a:t>eine Abfolge von Befehlen</a:t>
            </a:r>
            <a:endParaRPr lang="de-DE" sz="1600" dirty="0"/>
          </a:p>
          <a:p>
            <a:pPr lvl="1">
              <a:buFont typeface="Arial" panose="020B0604020202020204" pitchFamily="34" charset="0"/>
              <a:buChar char="•"/>
            </a:pPr>
            <a:r>
              <a:rPr lang="de-DE" sz="1600" smtClean="0"/>
              <a:t>für den Computer verständlich</a:t>
            </a:r>
            <a:endParaRPr lang="de-DE" sz="1600" dirty="0"/>
          </a:p>
          <a:p>
            <a:endParaRPr lang="de-DE" sz="2000"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4" y="3073524"/>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354" y="2151286"/>
            <a:ext cx="3296110" cy="724001"/>
          </a:xfrm>
          <a:prstGeom prst="rect">
            <a:avLst/>
          </a:prstGeom>
        </p:spPr>
      </p:pic>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p>
          <a:p>
            <a:pPr lvl="1">
              <a:buFont typeface="Arial" panose="020B0604020202020204" pitchFamily="34" charset="0"/>
              <a:buChar char="•"/>
            </a:pPr>
            <a:r>
              <a:rPr lang="de-DE" sz="1600" dirty="0" smtClean="0"/>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Geschweifte Klammern, Semikolon nach jedem </a:t>
            </a:r>
            <a:r>
              <a:rPr lang="de-DE" sz="1600" dirty="0" smtClean="0"/>
              <a:t>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p>
          <a:p>
            <a:pPr lvl="1">
              <a:buFont typeface="Arial" panose="020B0604020202020204" pitchFamily="34" charset="0"/>
              <a:buChar char="•"/>
            </a:pPr>
            <a:r>
              <a:rPr lang="de-DE" sz="1600" dirty="0" smtClean="0">
                <a:solidFill>
                  <a:srgbClr val="DDDDDD"/>
                </a:solidFill>
              </a:rPr>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3128</Words>
  <Application>Microsoft Office PowerPoint</Application>
  <PresentationFormat>Bildschirmpräsentation (16:10)</PresentationFormat>
  <Paragraphs>735</Paragraphs>
  <Slides>54</Slides>
  <Notes>54</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54</vt:i4>
      </vt:variant>
    </vt:vector>
  </HeadingPairs>
  <TitlesOfParts>
    <vt:vector size="58" baseType="lpstr">
      <vt:lpstr>Arial</vt:lpstr>
      <vt:lpstr>Calibri</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Simples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OO: Attribute und Methoden</vt:lpstr>
      <vt:lpstr>OO: Attribute und Methoden</vt:lpstr>
      <vt:lpstr>OO: Attribute und Methoden</vt:lpstr>
      <vt:lpstr>Themen</vt:lpstr>
      <vt:lpstr>Namenskonvention</vt:lpstr>
      <vt:lpstr>Namenskonvention: In Java</vt:lpstr>
      <vt:lpstr>Aufgabe: Einfache Mathematik?          [4]</vt:lpstr>
      <vt:lpstr>Themen</vt:lpstr>
      <vt:lpstr>Strings und Arrays</vt:lpstr>
      <vt:lpstr>Strings und Arrays</vt:lpstr>
      <vt:lpstr>Strings und Arrays</vt:lpstr>
      <vt:lpstr>Strings und Arrays</vt:lpstr>
      <vt:lpstr>Strings und Arrays</vt:lpstr>
      <vt:lpstr>Strings und Arrays</vt:lpstr>
      <vt:lpstr>Strings und Arrays</vt:lpstr>
      <vt:lpstr>Aufgabe: Schwierige Mathematik?      [5]</vt:lpstr>
      <vt:lpstr>Und jetzt mit NAO!</vt:lpstr>
      <vt:lpstr>Projekt: such name, many fancy</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333</cp:revision>
  <dcterms:created xsi:type="dcterms:W3CDTF">2011-09-04T13:05:42Z</dcterms:created>
  <dcterms:modified xsi:type="dcterms:W3CDTF">2017-05-12T15:36:43Z</dcterms:modified>
</cp:coreProperties>
</file>