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80749" autoAdjust="0"/>
  </p:normalViewPr>
  <p:slideViewPr>
    <p:cSldViewPr>
      <p:cViewPr>
        <p:scale>
          <a:sx n="68" d="100"/>
          <a:sy n="68" d="100"/>
        </p:scale>
        <p:origin x="-1410" y="19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08ED0-D596-40A1-8B2E-ADDB809E917B}"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8B65F9-956E-43B0-9D00-178D1417B311}" type="slidenum">
              <a:rPr lang="en-US" smtClean="0"/>
              <a:t>‹#›</a:t>
            </a:fld>
            <a:endParaRPr lang="en-US"/>
          </a:p>
        </p:txBody>
      </p:sp>
    </p:spTree>
    <p:extLst>
      <p:ext uri="{BB962C8B-B14F-4D97-AF65-F5344CB8AC3E}">
        <p14:creationId xmlns:p14="http://schemas.microsoft.com/office/powerpoint/2010/main" val="81353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yeovalley.co.uk/" TargetMode="External"/><Relationship Id="rId3" Type="http://schemas.openxmlformats.org/officeDocument/2006/relationships/hyperlink" Target="http://www.castellanos.co.uk/" TargetMode="External"/><Relationship Id="rId7" Type="http://schemas.openxmlformats.org/officeDocument/2006/relationships/hyperlink" Target="https://www.gousto.co.uk/values/local-food"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gousto.co.uk/values/sustainable-food" TargetMode="External"/><Relationship Id="rId5" Type="http://schemas.openxmlformats.org/officeDocument/2006/relationships/hyperlink" Target="http://www.salthouseandpeppermongers.com/" TargetMode="External"/><Relationship Id="rId4" Type="http://schemas.openxmlformats.org/officeDocument/2006/relationships/hyperlink" Target="http://www.greenandblacks.co.u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Is based on the Niche Market.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for the busy </a:t>
            </a:r>
            <a:r>
              <a:rPr lang="en-US" sz="1200" kern="1200" dirty="0" err="1" smtClean="0">
                <a:solidFill>
                  <a:schemeClr val="tx1"/>
                </a:solidFill>
                <a:effectLst/>
                <a:latin typeface="+mn-lt"/>
                <a:ea typeface="+mn-ea"/>
                <a:cs typeface="+mn-cs"/>
              </a:rPr>
              <a:t>brits</a:t>
            </a:r>
            <a:r>
              <a:rPr lang="en-US" sz="1200" kern="1200" dirty="0" smtClean="0">
                <a:solidFill>
                  <a:schemeClr val="tx1"/>
                </a:solidFill>
                <a:effectLst/>
                <a:latin typeface="+mn-lt"/>
                <a:ea typeface="+mn-ea"/>
                <a:cs typeface="+mn-cs"/>
              </a:rPr>
              <a:t> who want to make their lives easy. It really saves time, without compromising on quality.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 are three main problems with being a culinary adventurer who has a job and a social life. Not having time during the week to try new things; finding yourself trawling multiple shops to find ingredients you need; and then once you’ve bought those ingredients they hang around in the cupboard for months.  Recipes and accompanying ingredients delivered to your door in the exact quantities you need for a meal for two or four people.</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usefulness may for most people lie in ordering it when you know you have a busy week ahead, but don’t want to end up relying on takeaways or sandwiches grabbed from your local train station. You can also order alcohol, for when you know the stressful week may warrant a glass or two.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Instead, you pre-order a box full of goodies, ensuring no food waste and no trips to the supermarket on the way home.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First of all, 75% of Brits cook every single day.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clear that today’s consumers are increasingly concerned about the freshness of food, ingredients and labels. But, above all, people are craving convenience.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Take Rachel, a 40-year-old professional living outside of London with two young kids. She has to cook to provide a healthy meal, it's a real pain for her.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not a choice, because she can't order pizza or heat up frozen food as its way too unhealthy for her kids.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Customers like Rachel represent a huge proportion of the UK – our aim is to make their lives easier, better and more natural.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don't change their habits; we just help them. It's incredibly nice to go on autopilot knowing you’re cooking something delicious every single time.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in an age where consumers feel more time poor than ever, our entire approach to home cooking is back to front. “For the last fifty years, you’ve had to look up the recipe, write a shopping list, go to the store, pick up the ingredients and measure them out,” he says. “That’s a lot of </a:t>
            </a:r>
            <a:r>
              <a:rPr lang="en-US" sz="1200" kern="1200" dirty="0" err="1" smtClean="0">
                <a:solidFill>
                  <a:schemeClr val="tx1"/>
                </a:solidFill>
                <a:effectLst/>
                <a:latin typeface="+mn-lt"/>
                <a:ea typeface="+mn-ea"/>
                <a:cs typeface="+mn-cs"/>
              </a:rPr>
              <a:t>work.”Not</a:t>
            </a:r>
            <a:r>
              <a:rPr lang="en-US" sz="1200" kern="1200" dirty="0" smtClean="0">
                <a:solidFill>
                  <a:schemeClr val="tx1"/>
                </a:solidFill>
                <a:effectLst/>
                <a:latin typeface="+mn-lt"/>
                <a:ea typeface="+mn-ea"/>
                <a:cs typeface="+mn-cs"/>
              </a:rPr>
              <a:t> only that but given research conducted by </a:t>
            </a:r>
            <a:r>
              <a:rPr lang="en-US" sz="1200" kern="1200" dirty="0" err="1" smtClean="0">
                <a:solidFill>
                  <a:schemeClr val="tx1"/>
                </a:solidFill>
                <a:effectLst/>
                <a:latin typeface="+mn-lt"/>
                <a:ea typeface="+mn-ea"/>
                <a:cs typeface="+mn-cs"/>
              </a:rPr>
              <a:t>Ocado</a:t>
            </a:r>
            <a:r>
              <a:rPr lang="en-US" sz="1200" kern="1200" dirty="0" smtClean="0">
                <a:solidFill>
                  <a:schemeClr val="tx1"/>
                </a:solidFill>
                <a:effectLst/>
                <a:latin typeface="+mn-lt"/>
                <a:ea typeface="+mn-ea"/>
                <a:cs typeface="+mn-cs"/>
              </a:rPr>
              <a:t> in 2015 found that the average Brit knows how to cook just nine meals from scratch, many budding </a:t>
            </a:r>
            <a:r>
              <a:rPr lang="en-US" sz="1200" kern="1200" dirty="0" err="1" smtClean="0">
                <a:solidFill>
                  <a:schemeClr val="tx1"/>
                </a:solidFill>
                <a:effectLst/>
                <a:latin typeface="+mn-lt"/>
                <a:ea typeface="+mn-ea"/>
                <a:cs typeface="+mn-cs"/>
              </a:rPr>
              <a:t>Blumenthals</a:t>
            </a:r>
            <a:r>
              <a:rPr lang="en-US" sz="1200" kern="1200" dirty="0" smtClean="0">
                <a:solidFill>
                  <a:schemeClr val="tx1"/>
                </a:solidFill>
                <a:effectLst/>
                <a:latin typeface="+mn-lt"/>
                <a:ea typeface="+mn-ea"/>
                <a:cs typeface="+mn-cs"/>
              </a:rPr>
              <a:t> or fledgling </a:t>
            </a:r>
            <a:r>
              <a:rPr lang="en-US" sz="1200" kern="1200" dirty="0" err="1" smtClean="0">
                <a:solidFill>
                  <a:schemeClr val="tx1"/>
                </a:solidFill>
                <a:effectLst/>
                <a:latin typeface="+mn-lt"/>
                <a:ea typeface="+mn-ea"/>
                <a:cs typeface="+mn-cs"/>
              </a:rPr>
              <a:t>Fearnley-Whittingstalls</a:t>
            </a:r>
            <a:r>
              <a:rPr lang="en-US" sz="1200" kern="1200" dirty="0" smtClean="0">
                <a:solidFill>
                  <a:schemeClr val="tx1"/>
                </a:solidFill>
                <a:effectLst/>
                <a:latin typeface="+mn-lt"/>
                <a:ea typeface="+mn-ea"/>
                <a:cs typeface="+mn-cs"/>
              </a:rPr>
              <a:t> were clearly finding themselves stuck in a rut.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They want to see what is going into their food and where it comes from.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are very much part of the natural food movement, where people want to take the control back from the supermarkets and discover all kinds of different food for themselves.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People generally have five recipes as part of their at-home cooking repertoire and we are making it more comfortable to step out of that. You can get a new recipe from a chef or in a magazine, buy all the cuts of meat and full bags of spices and whatever is needed, and it can still not work, which can be very off putting, as well as expensive.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3</a:t>
            </a:fld>
            <a:endParaRPr lang="en-US"/>
          </a:p>
        </p:txBody>
      </p:sp>
    </p:spTree>
    <p:extLst>
      <p:ext uri="{BB962C8B-B14F-4D97-AF65-F5344CB8AC3E}">
        <p14:creationId xmlns:p14="http://schemas.microsoft.com/office/powerpoint/2010/main" val="363128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VALUE PROPOSTIION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is an online platform that allows consumers to choose several meals that they’d like to cook and eat at home. A box of food containing pre-portioned ingredients and printed recipes will then be assembled in a warehouse and delivered to the customer’s home on a specified date.</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sends fresh ingredients and chef-designed recipes – which can be prepared and cooked in just 30 minutes – straight to the door of time-poor Brits. Together with step-by-step recipe cards,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creates 22 new meals every week. We do everything we can to ensure that your ingredients reach you in tip top condition.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offer a new menu of 22 meals to choose from each week, as well as extra goodies like wine and dessert.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No other service gives this amount of choice or lets you have add-ons.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Despite being certified organic and only using meat from British farms, we only charge from £3 per meal including free delivery. This also makes us the least expensive recipe box option in the UK for healthy meals.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Alongside this, we think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is the easiest way to cook healthy food. And our customers are busy people, so they really value that.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As we are the leader in recipe choice, we also lead in data capture which means our menus self-optimize over time, and we truly have a data advantage over the models that don’t capture info on customer preferences.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are the only grocery business that actually repackages food. We go to farmers, buy large quantities and repackage food ourselves.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together with our </a:t>
            </a:r>
            <a:r>
              <a:rPr lang="en-US" sz="1200" kern="1200" dirty="0" err="1" smtClean="0">
                <a:solidFill>
                  <a:schemeClr val="tx1"/>
                </a:solidFill>
                <a:effectLst/>
                <a:latin typeface="+mn-lt"/>
                <a:ea typeface="+mn-ea"/>
                <a:cs typeface="+mn-cs"/>
              </a:rPr>
              <a:t>centralised</a:t>
            </a:r>
            <a:r>
              <a:rPr lang="en-US" sz="1200" kern="1200" dirty="0" smtClean="0">
                <a:solidFill>
                  <a:schemeClr val="tx1"/>
                </a:solidFill>
                <a:effectLst/>
                <a:latin typeface="+mn-lt"/>
                <a:ea typeface="+mn-ea"/>
                <a:cs typeface="+mn-cs"/>
              </a:rPr>
              <a:t> warehouse, guarantees our close to zero waste rate. The forecasting is 100% data driven and automated.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mega convenient. Also, alongside the website, we have launched an app, which will allow customers to pick recipes for delivery and manage their orders, and also will cater for the growing mobile market.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Imagine having everything you need to cook delicious meals delivered straight to your door. Now stop imagining it and order a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box! With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you don’t need that epic shopping list, soul-crushing queue at the checkout or to take part in the heavyweight grocery bag Olympics. All you need is your weekly box.</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obscenely healthy and 16% cheaper than the average supermarket spend.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Don’t panic, by healthy we mean well-balanced and nutritious, not devoid of taste! Our recipes are designed to be both </a:t>
            </a:r>
            <a:r>
              <a:rPr lang="en-US" sz="1200" kern="1200" dirty="0" err="1" smtClean="0">
                <a:solidFill>
                  <a:schemeClr val="tx1"/>
                </a:solidFill>
                <a:effectLst/>
                <a:latin typeface="+mn-lt"/>
                <a:ea typeface="+mn-ea"/>
                <a:cs typeface="+mn-cs"/>
              </a:rPr>
              <a:t>flavourful</a:t>
            </a:r>
            <a:r>
              <a:rPr lang="en-US" sz="1200" kern="1200" dirty="0" smtClean="0">
                <a:solidFill>
                  <a:schemeClr val="tx1"/>
                </a:solidFill>
                <a:effectLst/>
                <a:latin typeface="+mn-lt"/>
                <a:ea typeface="+mn-ea"/>
                <a:cs typeface="+mn-cs"/>
              </a:rPr>
              <a:t> and great for you. So much so that you can feel just a little smug about how well you’re eating, and may even start to look and feel like a better you. Meat, fish and veggie options come as standard, and the choice is always yours.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4</a:t>
            </a:fld>
            <a:endParaRPr lang="en-US"/>
          </a:p>
        </p:txBody>
      </p:sp>
    </p:spTree>
    <p:extLst>
      <p:ext uri="{BB962C8B-B14F-4D97-AF65-F5344CB8AC3E}">
        <p14:creationId xmlns:p14="http://schemas.microsoft.com/office/powerpoint/2010/main" val="3520826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Choice is King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Each week our chefs put together a new menu of 22 ravishing recipes for you to choose from. Ranging from exotic eats to homely treats, veggie delights and meaty feasts; we have options to suit every palate, and the choice will always be yours.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Cook beyond your repertoire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enables you to explore new culinary horizons and venture into gastronomic greatness without having to cough up for cooking classes! We’ll tell you the calories, origin and time it takes when you select your recipes, so you’ll always be prepared.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Bid farewell to food waste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Stop flogging yourself for contributing to the demise of mother earth and start being a part of the solution!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boxes completely eliminate food waste resulting from over-spending on groceries or not using all your ingredients in time. Each box contains the exact measured ingredients needed to cook up to 4 delicious meals, leaving nothing to waste.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a barrel of laughs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Cooking needn’t be a cataclysmic event resulting in the ruin of your kitchen. With the right kit at your disposal it’s actually great fun!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is the easiest way to have fun exploring new recipes and cuisines, whether you’re a culinary guru or domestic disaster. You’ll be amazed at how many new skills you pick up!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Taste the exotic</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Remember that time you were going to attempt that really cool recipe, but gave up once you discovered it used that specific truffle oil blessed by blind monks in the Himalayas? This will never happen with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because we will send you that holy truffle oil! We send some really very exotic ingredients in our kits, providing you with exactly what you need to cook meals from all over the world!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Mega convenient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a brazen display of trend bucking, we actually want to make your life easier. Most of our recipes take a mere 30 minutes or less to prepare and cook. Of course we also provide more complicated ones that take up to 50 minutes, for the aspiring </a:t>
            </a:r>
            <a:r>
              <a:rPr lang="en-US" sz="1200" kern="1200" dirty="0" err="1" smtClean="0">
                <a:solidFill>
                  <a:schemeClr val="tx1"/>
                </a:solidFill>
                <a:effectLst/>
                <a:latin typeface="+mn-lt"/>
                <a:ea typeface="+mn-ea"/>
                <a:cs typeface="+mn-cs"/>
              </a:rPr>
              <a:t>MasterChef</a:t>
            </a:r>
            <a:r>
              <a:rPr lang="en-US" sz="1200" kern="1200" dirty="0" smtClean="0">
                <a:solidFill>
                  <a:schemeClr val="tx1"/>
                </a:solidFill>
                <a:effectLst/>
                <a:latin typeface="+mn-lt"/>
                <a:ea typeface="+mn-ea"/>
                <a:cs typeface="+mn-cs"/>
              </a:rPr>
              <a:t> in you!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Creative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Gone are the days of slop and gruel, meat and 2 veg or microwaved mush. With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you are guaranteed a selection of exotic and unconventional recipes every week; enabling you to indulge your wild side and get creative in the kitchen. Of course if you’re not feeling adventurous, we also offer plenty of simple, delicious home comforts.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Balanced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All of our meals are nutritionally balanced under the guidance of our expert chefs and nutritionists, so that there is something to accommodate every whim and fancy. Our weekly menus include meat, seafood and veggie options, with all nutritional content clearly outlined. So whether you’re counting calories for a big event or trying to buff up with more protein;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makes it that bit easier to stay on track.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Great for kids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know how picky the young ‘</a:t>
            </a:r>
            <a:r>
              <a:rPr lang="en-US" sz="1200" kern="1200" dirty="0" err="1" smtClean="0">
                <a:solidFill>
                  <a:schemeClr val="tx1"/>
                </a:solidFill>
                <a:effectLst/>
                <a:latin typeface="+mn-lt"/>
                <a:ea typeface="+mn-ea"/>
                <a:cs typeface="+mn-cs"/>
              </a:rPr>
              <a:t>uns</a:t>
            </a:r>
            <a:r>
              <a:rPr lang="en-US" sz="1200" kern="1200" dirty="0" smtClean="0">
                <a:solidFill>
                  <a:schemeClr val="tx1"/>
                </a:solidFill>
                <a:effectLst/>
                <a:latin typeface="+mn-lt"/>
                <a:ea typeface="+mn-ea"/>
                <a:cs typeface="+mn-cs"/>
              </a:rPr>
              <a:t> can be, but we’ve got them </a:t>
            </a:r>
            <a:r>
              <a:rPr lang="en-US" sz="1200" kern="1200" dirty="0" err="1" smtClean="0">
                <a:solidFill>
                  <a:schemeClr val="tx1"/>
                </a:solidFill>
                <a:effectLst/>
                <a:latin typeface="+mn-lt"/>
                <a:ea typeface="+mn-ea"/>
                <a:cs typeface="+mn-cs"/>
              </a:rPr>
              <a:t>sussed</a:t>
            </a:r>
            <a:r>
              <a:rPr lang="en-US" sz="1200" kern="1200" dirty="0" smtClean="0">
                <a:solidFill>
                  <a:schemeClr val="tx1"/>
                </a:solidFill>
                <a:effectLst/>
                <a:latin typeface="+mn-lt"/>
                <a:ea typeface="+mn-ea"/>
                <a:cs typeface="+mn-cs"/>
              </a:rPr>
              <a:t>! Every week we have recipes that kids will love; not too heavy on the veg, no ‘gross’ ingredients or ‘weird’ spices and packed full of goodness (but well camouflaged, so they actually eat it). We do our </a:t>
            </a:r>
            <a:r>
              <a:rPr lang="en-US" sz="1200" kern="1200" dirty="0" err="1" smtClean="0">
                <a:solidFill>
                  <a:schemeClr val="tx1"/>
                </a:solidFill>
                <a:effectLst/>
                <a:latin typeface="+mn-lt"/>
                <a:ea typeface="+mn-ea"/>
                <a:cs typeface="+mn-cs"/>
              </a:rPr>
              <a:t>darndest</a:t>
            </a:r>
            <a:r>
              <a:rPr lang="en-US" sz="1200" kern="1200" dirty="0" smtClean="0">
                <a:solidFill>
                  <a:schemeClr val="tx1"/>
                </a:solidFill>
                <a:effectLst/>
                <a:latin typeface="+mn-lt"/>
                <a:ea typeface="+mn-ea"/>
                <a:cs typeface="+mn-cs"/>
              </a:rPr>
              <a:t> to incorporate the maximum amount of vitamins, minerals and protein in every meal, so that your little angels can grow up big, strong and full of gusto (and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Variety rules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Healthy eating doesn’t have to mean eating like a rabbit. It’s really all about having a well-balanced diet; packed with just the right amount of essential nutrients to keep you on form. Our recipes are expertly crafted with healthy eating in mind; never compromising on taste, but providing balanced measures of protein, carbohydrates and vegetables.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 new menu every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Every week, our talented chefs upload a sizzling new menu. From exotic eats to homely treats, there is something for every taste. Expect meat, fish and vegetarian options, varying in cooking time and skill level.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What if I don’t make choices?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your subscription is active but no choice is made by the cut-off time for a reoccurring box, we'll simply prepare some of our most popular recipes for you according to your subscription setting.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What if I'm on holiday?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Simply use the “My deliveries” tab in your account to schedule your boxes around your holidays. If you are going on a long voyage, remember to put your subscription on hold until your return in the “Subscription” tab.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Don’t forget to do this by the cut-off time at noon 3 days before delivery for it to take effect. Once your account is on hold, it’ll stay on hold until you reactivate it.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day of delivery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Your box will arrive on between 8am—7pm on your scheduled delivery day.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Your food comes secured and fresh thanks to cooling elements in the box.</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Recycling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95% of the packaging materials we use are recyclable. Cardboard boxes can be disposed of in your recycling bins. The wool cool liners are biodegradable and can be put in the compost bin when taken out of the plastic!</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Unfortunately we are currently unable to take back old boxes due to the fact that we are using external couriers to fulfill deliveries. We are very eco-conscious and are always looking at ways to reduce the amount of packaging we use. If you have any bright ideas to help us out, please let us know!</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business terms, it focuses on Newness, better performance, improved design, lower prices/cost reduction, more accessible and very convenient</a:t>
            </a: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5</a:t>
            </a:fld>
            <a:endParaRPr lang="en-US"/>
          </a:p>
        </p:txBody>
      </p:sp>
    </p:spTree>
    <p:extLst>
      <p:ext uri="{BB962C8B-B14F-4D97-AF65-F5344CB8AC3E}">
        <p14:creationId xmlns:p14="http://schemas.microsoft.com/office/powerpoint/2010/main" val="141500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CUSTOMER RELATIONSHIP</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listen to feedback super carefully and obsess about our product. If you think about innovation in three stages - ideation, selection and execution - it's fair to say that we outsourced the first two to the customer.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 other words, we listen to customers and then do whatever customers want. But not via a once-a-year focus group, in real time every hour.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customers don’t just get to pick which provisions end up on their plates: they are actively involved in the development of new dinners. On a weekly basis, we get recipe happiness reports highlighting what people currently like and what the latest food trends are in that area of the UK.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Using this real-time data, </a:t>
            </a: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team of gourmets can see which meals fizzle and which sizzle, enabling them to tweak and fine tune recipes to ensure every bite hits home.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intend to relentlessly work on the proposition and the product, listening extremely carefully to the customer to make this a mass-market proposition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website changes based on customer preferences or whether it has sold out of a particular </a:t>
            </a:r>
            <a:r>
              <a:rPr lang="en-US" sz="1200" kern="1200" dirty="0" err="1" smtClean="0">
                <a:solidFill>
                  <a:schemeClr val="tx1"/>
                </a:solidFill>
                <a:effectLst/>
                <a:latin typeface="+mn-lt"/>
                <a:ea typeface="+mn-ea"/>
                <a:cs typeface="+mn-cs"/>
              </a:rPr>
              <a:t>meal..customers</a:t>
            </a:r>
            <a:r>
              <a:rPr lang="en-US" sz="1200" kern="1200" dirty="0" smtClean="0">
                <a:solidFill>
                  <a:schemeClr val="tx1"/>
                </a:solidFill>
                <a:effectLst/>
                <a:latin typeface="+mn-lt"/>
                <a:ea typeface="+mn-ea"/>
                <a:cs typeface="+mn-cs"/>
              </a:rPr>
              <a:t> coming to the site from social media will be presented with different meal options than others, because it is more likely they are of a younger demographic.</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work with producers to reduce waste behind the scenes in the industry. If a product is out of specification on an aesthetic level, we ask whether we can use it. We mentioned to Produce World that the normal 1kg butternut squash was actually too large for our purposes and they spotted an opportunity with a grower who had a field of small butternuts that had been rejected. Everyone got a better deal than the produce being ploughed into the ground. This is the kind of thing we share with the customer through a newsletter – we engage with them and let them know what is going on in the food chain.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If there is any issue a customer is facing before, during or after purchase, he/she can call us or send us an email, and we will attend to and solve the issue in no time.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offers both personal assistance and co-creation forms of customer relationships.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6</a:t>
            </a:fld>
            <a:endParaRPr lang="en-US"/>
          </a:p>
        </p:txBody>
      </p:sp>
    </p:spTree>
    <p:extLst>
      <p:ext uri="{BB962C8B-B14F-4D97-AF65-F5344CB8AC3E}">
        <p14:creationId xmlns:p14="http://schemas.microsoft.com/office/powerpoint/2010/main" val="334910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REVENUE STREAMS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Subscription based, No commitment, no fee, no lock-in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Like a date with the </a:t>
            </a:r>
            <a:r>
              <a:rPr lang="en-US" sz="1200" kern="1200" dirty="0" err="1" smtClean="0">
                <a:solidFill>
                  <a:schemeClr val="tx1"/>
                </a:solidFill>
                <a:effectLst/>
                <a:latin typeface="+mn-lt"/>
                <a:ea typeface="+mn-ea"/>
                <a:cs typeface="+mn-cs"/>
              </a:rPr>
              <a:t>Fonz</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recipe kits come with no strings attached! When you subscribe to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the default weekly delivery is set up for your account. But there is no club fee, no annual fee and you can pause or cancel your membership at any time. You pay for the food you get delivered, and nothing more.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offer 6 types of weekly boxes at the moment, and here’s a breakdown of what they are and how much they cost per week. There is no price variation if only veggie recipes are selected. Based on Fixed List and Volume dependent pricing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2 recipes for 2 people - £27.49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2 recipes for 4 people - £41.99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3 recipes for 2 people - £34.99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3 recipes for 4 people - £51.99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4 recipes for 2 people - £41.99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4 recipes for 4 people - £59.99 per week</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2—4 recipes per boxes, for 2 or 4 people. You can now order up to 6 boxes each week, one on any free delivery day.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 are 4 types of credits in your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account, and each of them have different expiry dates: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Discount for first delivery: this will never expire.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Compensation discount: this expires in 6 months.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Refer-a-friend reward: this expires in 3 months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Email/telephone offers: this is only valid for 2 weeks.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full payment for the first box is taken. If customers change up the size of the box between signing up and the first order being processed by the system, the extra payment is taken after the order is processed; if the customers change down the size of the box, a credit is applied to the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account for the customers to use on future orders.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Thereafter, we will charge your account whenever a delivery order has been accepted (once the cut-off time has past). Obviously we won't charge you if you skip deliveries.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Backing comes from BGF Ventures, Unilever Ventures, MMC Ventures, Angel </a:t>
            </a:r>
            <a:r>
              <a:rPr lang="en-US" sz="1200" kern="1200" dirty="0" err="1" smtClean="0">
                <a:solidFill>
                  <a:schemeClr val="tx1"/>
                </a:solidFill>
                <a:effectLst/>
                <a:latin typeface="+mn-lt"/>
                <a:ea typeface="+mn-ea"/>
                <a:cs typeface="+mn-cs"/>
              </a:rPr>
              <a:t>CoFund</a:t>
            </a:r>
            <a:r>
              <a:rPr lang="en-US" sz="1200" kern="1200" dirty="0" smtClean="0">
                <a:solidFill>
                  <a:schemeClr val="tx1"/>
                </a:solidFill>
                <a:effectLst/>
                <a:latin typeface="+mn-lt"/>
                <a:ea typeface="+mn-ea"/>
                <a:cs typeface="+mn-cs"/>
              </a:rPr>
              <a:t>, and Barclays — and is a mixture of equity and debt financing.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grew by 64.6% in the first half of 2016</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a £200bn grocery market </a:t>
            </a:r>
            <a:r>
              <a:rPr lang="en-US" sz="1200" kern="1200" dirty="0" err="1" smtClean="0">
                <a:solidFill>
                  <a:schemeClr val="tx1"/>
                </a:solidFill>
                <a:effectLst/>
                <a:latin typeface="+mn-lt"/>
                <a:ea typeface="+mn-ea"/>
                <a:cs typeface="+mn-cs"/>
              </a:rPr>
              <a:t>characterised</a:t>
            </a:r>
            <a:r>
              <a:rPr lang="en-US" sz="1200" kern="1200" dirty="0" smtClean="0">
                <a:solidFill>
                  <a:schemeClr val="tx1"/>
                </a:solidFill>
                <a:effectLst/>
                <a:latin typeface="+mn-lt"/>
                <a:ea typeface="+mn-ea"/>
                <a:cs typeface="+mn-cs"/>
              </a:rPr>
              <a:t> by no growth and no margin. But there are pockets of growth: the online channel is growing at 17% per year, moving £10bn in revenues from the store to online by 2020.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secured £500,000 from the network, which proved invaluable in helping the startup build out its offering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secured a $2m seed round led by MMC Ventures in late 2013, while a series A led by Unilever brought another $8.3m into the business in September 2014 and a series B raised another £9m in December 2015.</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latest raising was led by London Venture capital firm BGF Ventures and involved a </a:t>
            </a:r>
            <a:r>
              <a:rPr lang="en-US" sz="1200" kern="1200" dirty="0" err="1" smtClean="0">
                <a:solidFill>
                  <a:schemeClr val="tx1"/>
                </a:solidFill>
                <a:effectLst/>
                <a:latin typeface="+mn-lt"/>
                <a:ea typeface="+mn-ea"/>
                <a:cs typeface="+mn-cs"/>
              </a:rPr>
              <a:t>cliuth</a:t>
            </a:r>
            <a:r>
              <a:rPr lang="en-US" sz="1200" kern="1200" dirty="0" smtClean="0">
                <a:solidFill>
                  <a:schemeClr val="tx1"/>
                </a:solidFill>
                <a:effectLst/>
                <a:latin typeface="+mn-lt"/>
                <a:ea typeface="+mn-ea"/>
                <a:cs typeface="+mn-cs"/>
              </a:rPr>
              <a:t> of other UK investors including Angel Co-Fund, which is backed by the UK Government, and the venture capital arms of Unilever and Barclays.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latest round of funding, brings the total amount the startup has raised to 28 million pounds since 2012.</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annual revenue has risen 240% over the last three years.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monthly orders are around 400,000 and monthly turnover averages around, 14m pounds.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8</a:t>
            </a:fld>
            <a:endParaRPr lang="en-US"/>
          </a:p>
        </p:txBody>
      </p:sp>
    </p:spTree>
    <p:extLst>
      <p:ext uri="{BB962C8B-B14F-4D97-AF65-F5344CB8AC3E}">
        <p14:creationId xmlns:p14="http://schemas.microsoft.com/office/powerpoint/2010/main" val="19435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KEY RESOURCES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Physical assets like inventory of farm products, </a:t>
            </a:r>
            <a:r>
              <a:rPr lang="en-US" sz="1200" kern="1200" dirty="0" err="1" smtClean="0">
                <a:solidFill>
                  <a:schemeClr val="tx1"/>
                </a:solidFill>
                <a:effectLst/>
                <a:latin typeface="+mn-lt"/>
                <a:ea typeface="+mn-ea"/>
                <a:cs typeface="+mn-cs"/>
              </a:rPr>
              <a:t>centralised</a:t>
            </a:r>
            <a:r>
              <a:rPr lang="en-US" sz="1200" kern="1200" dirty="0" smtClean="0">
                <a:solidFill>
                  <a:schemeClr val="tx1"/>
                </a:solidFill>
                <a:effectLst/>
                <a:latin typeface="+mn-lt"/>
                <a:ea typeface="+mn-ea"/>
                <a:cs typeface="+mn-cs"/>
              </a:rPr>
              <a:t> data warehouse , office space , Packaging unit , delivery vehicles , inventory storage space , servers and digital security systems , a depot and factory in the fresh produce hub of Spalding, Lincolnshire.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Human resources, mainly in the form of employees, namely, the sales force , product development team , customer interest team , engineers , web and app developers and </a:t>
            </a:r>
            <a:r>
              <a:rPr lang="en-US" sz="1200" kern="1200" dirty="0" err="1" smtClean="0">
                <a:solidFill>
                  <a:schemeClr val="tx1"/>
                </a:solidFill>
                <a:effectLst/>
                <a:latin typeface="+mn-lt"/>
                <a:ea typeface="+mn-ea"/>
                <a:cs typeface="+mn-cs"/>
              </a:rPr>
              <a:t>secuity</a:t>
            </a:r>
            <a:r>
              <a:rPr lang="en-US" sz="1200" kern="1200" dirty="0" smtClean="0">
                <a:solidFill>
                  <a:schemeClr val="tx1"/>
                </a:solidFill>
                <a:effectLst/>
                <a:latin typeface="+mn-lt"/>
                <a:ea typeface="+mn-ea"/>
                <a:cs typeface="+mn-cs"/>
              </a:rPr>
              <a:t> professionals, people operations team, production </a:t>
            </a:r>
            <a:r>
              <a:rPr lang="en-US" sz="1200" kern="1200" dirty="0" err="1" smtClean="0">
                <a:solidFill>
                  <a:schemeClr val="tx1"/>
                </a:solidFill>
                <a:effectLst/>
                <a:latin typeface="+mn-lt"/>
                <a:ea typeface="+mn-ea"/>
                <a:cs typeface="+mn-cs"/>
              </a:rPr>
              <a:t>supervisers</a:t>
            </a:r>
            <a:r>
              <a:rPr lang="en-US" sz="1200" kern="1200" dirty="0" smtClean="0">
                <a:solidFill>
                  <a:schemeClr val="tx1"/>
                </a:solidFill>
                <a:effectLst/>
                <a:latin typeface="+mn-lt"/>
                <a:ea typeface="+mn-ea"/>
                <a:cs typeface="+mn-cs"/>
              </a:rPr>
              <a:t> , operational systems team , operatives , H &amp; S coordination team , finance management team, and a database management team.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There’s a physical supply chain, but then we also have data and a team of chefs and nutritionists that can work with the operational constraints.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Intellectual assets namely trademarked brand name, copyrights on logo, design interface, API ,utility patent, design patent on UI/UX interface of web version as well as the app, packaging design patent , intellectual patent on </a:t>
            </a:r>
            <a:r>
              <a:rPr lang="en-US" sz="1200" kern="1200" dirty="0" err="1" smtClean="0">
                <a:solidFill>
                  <a:schemeClr val="tx1"/>
                </a:solidFill>
                <a:effectLst/>
                <a:latin typeface="+mn-lt"/>
                <a:ea typeface="+mn-ea"/>
                <a:cs typeface="+mn-cs"/>
              </a:rPr>
              <a:t>inhouse</a:t>
            </a:r>
            <a:r>
              <a:rPr lang="en-US" sz="1200" kern="1200" dirty="0" smtClean="0">
                <a:solidFill>
                  <a:schemeClr val="tx1"/>
                </a:solidFill>
                <a:effectLst/>
                <a:latin typeface="+mn-lt"/>
                <a:ea typeface="+mn-ea"/>
                <a:cs typeface="+mn-cs"/>
              </a:rPr>
              <a:t> developed software for inventory and SKU, and finance management.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Also includes, partnership contracts with suppliers and packaging manufacturer, along with a rich customer database.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Financial </a:t>
            </a:r>
            <a:r>
              <a:rPr lang="en-US" sz="1200" kern="1200" dirty="0" err="1" smtClean="0">
                <a:solidFill>
                  <a:schemeClr val="tx1"/>
                </a:solidFill>
                <a:effectLst/>
                <a:latin typeface="+mn-lt"/>
                <a:ea typeface="+mn-ea"/>
                <a:cs typeface="+mn-cs"/>
              </a:rPr>
              <a:t>aggreements</a:t>
            </a:r>
            <a:r>
              <a:rPr lang="en-US" sz="1200" kern="1200" dirty="0" smtClean="0">
                <a:solidFill>
                  <a:schemeClr val="tx1"/>
                </a:solidFill>
                <a:effectLst/>
                <a:latin typeface="+mn-lt"/>
                <a:ea typeface="+mn-ea"/>
                <a:cs typeface="+mn-cs"/>
              </a:rPr>
              <a:t> like an initial line of credit with banks, investment terms with venture capitalists and angels, and a stock employment pool with employees.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9</a:t>
            </a:fld>
            <a:endParaRPr lang="en-US"/>
          </a:p>
        </p:txBody>
      </p:sp>
    </p:spTree>
    <p:extLst>
      <p:ext uri="{BB962C8B-B14F-4D97-AF65-F5344CB8AC3E}">
        <p14:creationId xmlns:p14="http://schemas.microsoft.com/office/powerpoint/2010/main" val="1029006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ACTIVITIES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Competes most directly with Rocket Internet’s </a:t>
            </a:r>
            <a:r>
              <a:rPr lang="en-US" sz="1200" kern="1200" dirty="0" err="1" smtClean="0">
                <a:solidFill>
                  <a:schemeClr val="tx1"/>
                </a:solidFill>
                <a:effectLst/>
                <a:latin typeface="+mn-lt"/>
                <a:ea typeface="+mn-ea"/>
                <a:cs typeface="+mn-cs"/>
              </a:rPr>
              <a:t>HelloFresh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startup plans uses the new capital to continue improving the experience for customers, in terms of recipe choice and turn around, and to further </a:t>
            </a: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mission to reduce food waste as much as possible.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go to farmers, buy large quantities and repackage food ourselves. This, together with maintaining our centralized warehouse, guarantees our close to zero waste rate.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listen to feedback super carefully and obsess about our product. we listen to customers and then do whatever customers want. But not via a once-a-year focus group, in real time every hour. Using this real-time data, </a:t>
            </a: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team of gourmets can see which meals fizzle and which sizzle, enabling them to tweak and fine tune recipes to ensure every bite hits home.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relentlessly work on the proposition and the product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Provide assistance to customers over digital channels, before , during and after sales.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Maintain the state-of-the-art AWS cloud micro-server infrastructure.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infrastructure </a:t>
            </a:r>
            <a:r>
              <a:rPr lang="en-US" sz="1200" kern="1200" dirty="0" err="1" smtClean="0">
                <a:solidFill>
                  <a:schemeClr val="tx1"/>
                </a:solidFill>
                <a:effectLst/>
                <a:latin typeface="+mn-lt"/>
                <a:ea typeface="+mn-ea"/>
                <a:cs typeface="+mn-cs"/>
              </a:rPr>
              <a:t>Gousto</a:t>
            </a:r>
            <a:r>
              <a:rPr lang="en-US" sz="1200" kern="1200" dirty="0" smtClean="0">
                <a:solidFill>
                  <a:schemeClr val="tx1"/>
                </a:solidFill>
                <a:effectLst/>
                <a:latin typeface="+mn-lt"/>
                <a:ea typeface="+mn-ea"/>
                <a:cs typeface="+mn-cs"/>
              </a:rPr>
              <a:t> is building up right now in terms of food production and highly automated operations is all driven by data, no food waste, combined with ever more </a:t>
            </a:r>
            <a:r>
              <a:rPr lang="en-US" sz="1200" kern="1200" dirty="0" err="1" smtClean="0">
                <a:solidFill>
                  <a:schemeClr val="tx1"/>
                </a:solidFill>
                <a:effectLst/>
                <a:latin typeface="+mn-lt"/>
                <a:ea typeface="+mn-ea"/>
                <a:cs typeface="+mn-cs"/>
              </a:rPr>
              <a:t>personalised</a:t>
            </a:r>
            <a:r>
              <a:rPr lang="en-US" sz="1200" kern="1200" dirty="0" smtClean="0">
                <a:solidFill>
                  <a:schemeClr val="tx1"/>
                </a:solidFill>
                <a:effectLst/>
                <a:latin typeface="+mn-lt"/>
                <a:ea typeface="+mn-ea"/>
                <a:cs typeface="+mn-cs"/>
              </a:rPr>
              <a:t> user experience.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building the capabilities on the technology, data warehouse and acquisition side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test our recipes five times, at least. Once developed, every recipe goes out to different people in the company, who are not necessarily culinary trained, and made at home. All the feedback comes back and we reassess and test again.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engage in negotiations with current and future fresh farm food suppliers.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Its think tank based in its </a:t>
            </a:r>
            <a:r>
              <a:rPr lang="en-US" sz="1200" kern="1200" dirty="0" err="1" smtClean="0">
                <a:solidFill>
                  <a:schemeClr val="tx1"/>
                </a:solidFill>
                <a:effectLst/>
                <a:latin typeface="+mn-lt"/>
                <a:ea typeface="+mn-ea"/>
                <a:cs typeface="+mn-cs"/>
              </a:rPr>
              <a:t>london</a:t>
            </a:r>
            <a:r>
              <a:rPr lang="en-US" sz="1200" kern="1200" dirty="0" smtClean="0">
                <a:solidFill>
                  <a:schemeClr val="tx1"/>
                </a:solidFill>
                <a:effectLst/>
                <a:latin typeface="+mn-lt"/>
                <a:ea typeface="+mn-ea"/>
                <a:cs typeface="+mn-cs"/>
              </a:rPr>
              <a:t> office, work together with other aspects of the company to come up with innovative solutions, to drive traffic into the website and the app, advertise more effectively, oversee the smooth conduct of the operations, hold negotiations and deals with investors, and manage finances efficiently.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On the UI side, website and the app along with its servers, have to be constantly updated and regularly maintained to avoid glitches, bugs and security vulnerability issues, to offer a flawless user experience.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inventory has to be regularly looked after, along with the task of manual packaging and delivering on time (usually 2-3 days), to enhance the customer satisfaction.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10</a:t>
            </a:fld>
            <a:endParaRPr lang="en-US"/>
          </a:p>
        </p:txBody>
      </p:sp>
    </p:spTree>
    <p:extLst>
      <p:ext uri="{BB962C8B-B14F-4D97-AF65-F5344CB8AC3E}">
        <p14:creationId xmlns:p14="http://schemas.microsoft.com/office/powerpoint/2010/main" val="287621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suppliers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With summer coming up soon enough, Gibson and Brown are getting ready to showcase via </a:t>
            </a: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recipes the best of seasonal and unusual vegetables from June onwards. Working with companies like Produce World and </a:t>
            </a:r>
            <a:r>
              <a:rPr lang="en-US" sz="1200" kern="1200" dirty="0" err="1" smtClean="0">
                <a:solidFill>
                  <a:schemeClr val="tx1"/>
                </a:solidFill>
                <a:effectLst/>
                <a:latin typeface="+mn-lt"/>
                <a:ea typeface="+mn-ea"/>
                <a:cs typeface="+mn-cs"/>
              </a:rPr>
              <a:t>SunFresh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Gousto’s</a:t>
            </a:r>
            <a:r>
              <a:rPr lang="en-US" sz="1200" kern="1200" dirty="0" smtClean="0">
                <a:solidFill>
                  <a:schemeClr val="tx1"/>
                </a:solidFill>
                <a:effectLst/>
                <a:latin typeface="+mn-lt"/>
                <a:ea typeface="+mn-ea"/>
                <a:cs typeface="+mn-cs"/>
              </a:rPr>
              <a:t> procurement process needs to be a team effort with its suppliers.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dirty="0" smtClean="0"/>
              <a:t>Our trusted suppliers are the lifeblood of </a:t>
            </a:r>
            <a:r>
              <a:rPr lang="en-US" dirty="0" err="1" smtClean="0"/>
              <a:t>Gousto</a:t>
            </a:r>
            <a:r>
              <a:rPr lang="en-US" dirty="0" smtClean="0"/>
              <a:t>. They provide the quality, high welfare farm foods that go into each and every </a:t>
            </a:r>
            <a:r>
              <a:rPr lang="en-US" dirty="0" err="1" smtClean="0"/>
              <a:t>Gousto</a:t>
            </a:r>
            <a:r>
              <a:rPr lang="en-US" dirty="0" smtClean="0"/>
              <a:t> box. Our sourcing team work tirelessly to form lasting relationships with trusted, local suppliers who can provide us with the very best farm foods for our recipes.</a:t>
            </a:r>
          </a:p>
          <a:p>
            <a:r>
              <a:rPr lang="en-US" dirty="0" smtClean="0"/>
              <a:t>Our diverse suppliers ensure that our recipes have something for everyone, from responsibly sourced fish and prawns, to gourmet produce such as </a:t>
            </a:r>
            <a:r>
              <a:rPr lang="en-US" dirty="0" err="1" smtClean="0">
                <a:hlinkClick r:id="rId3"/>
              </a:rPr>
              <a:t>Castellano's</a:t>
            </a:r>
            <a:r>
              <a:rPr lang="en-US" dirty="0" smtClean="0"/>
              <a:t> artisan charcuterie and unique ingredients like </a:t>
            </a:r>
            <a:r>
              <a:rPr lang="en-US" dirty="0" smtClean="0">
                <a:hlinkClick r:id="rId4"/>
              </a:rPr>
              <a:t>Green &amp; Black's</a:t>
            </a:r>
            <a:r>
              <a:rPr lang="en-US" dirty="0" smtClean="0"/>
              <a:t> Dark Chocolate or Indonesian Long Pepper from </a:t>
            </a:r>
            <a:r>
              <a:rPr lang="en-US" dirty="0" err="1" smtClean="0">
                <a:hlinkClick r:id="rId5"/>
              </a:rPr>
              <a:t>Peppermonger's</a:t>
            </a:r>
            <a:r>
              <a:rPr lang="en-US" dirty="0" smtClean="0"/>
              <a:t>.</a:t>
            </a:r>
          </a:p>
          <a:p>
            <a:r>
              <a:rPr lang="en-US" dirty="0" smtClean="0"/>
              <a:t>We value </a:t>
            </a:r>
            <a:r>
              <a:rPr lang="en-US" dirty="0" smtClean="0">
                <a:hlinkClick r:id="rId6"/>
              </a:rPr>
              <a:t>sustainability</a:t>
            </a:r>
            <a:r>
              <a:rPr lang="en-US" dirty="0" smtClean="0"/>
              <a:t>, and are passionate about limiting the </a:t>
            </a:r>
            <a:r>
              <a:rPr lang="en-US" dirty="0" smtClean="0">
                <a:hlinkClick r:id="rId7"/>
              </a:rPr>
              <a:t>food miles</a:t>
            </a:r>
            <a:r>
              <a:rPr lang="en-US" dirty="0" smtClean="0"/>
              <a:t> between our farm foods and your plate, which is why we're continually working to form partnerships with local suppliers who are based in close proximity to our storehouse in Lincolnshire. We will never cut corners on our produce, and will never source ingredients from any suppliers that do not comply with our standards of responsible farming, welfare and sustainability.</a:t>
            </a:r>
          </a:p>
          <a:p>
            <a:r>
              <a:rPr lang="en-US" dirty="0" smtClean="0"/>
              <a:t>We're also passionate about food provenance and are dedicated to providing quality, local produce from trusted suppliers like </a:t>
            </a:r>
            <a:r>
              <a:rPr lang="en-US" dirty="0" smtClean="0">
                <a:hlinkClick r:id="rId8"/>
              </a:rPr>
              <a:t>Yeo Valley</a:t>
            </a:r>
            <a:r>
              <a:rPr lang="en-US" dirty="0" smtClean="0"/>
              <a:t>, who supply our fantastic dairy ingredients.</a:t>
            </a:r>
          </a:p>
          <a:p>
            <a:r>
              <a:rPr lang="en-US" dirty="0" smtClean="0"/>
              <a:t>We regularly visit our trusted suppliers to see the quality of their produce first hand and ensure that our high standards are always maintained. The result is quality British farm food that we can stand behind.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11</a:t>
            </a:fld>
            <a:endParaRPr lang="en-US"/>
          </a:p>
        </p:txBody>
      </p:sp>
    </p:spTree>
    <p:extLst>
      <p:ext uri="{BB962C8B-B14F-4D97-AF65-F5344CB8AC3E}">
        <p14:creationId xmlns:p14="http://schemas.microsoft.com/office/powerpoint/2010/main" val="161260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COST STRUCTURE -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structure is based on fixed costs and economies of scale principles.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It is naturally a cost driven and cash intense business.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Apart from the funding mentioned in the Revenue Streams section, there is a significant cash outflow.</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Large amount of money is spent on Human Resource in the form of salaries, and Physical Asset Handling, for example, fixed costs such as 8000 pounds a month on single warehouse and 5000 pounds a month on the Central London office space.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On an average, monthly turnover generated is around 14 million pounds, gross profit around 9 million pounds, operating profit around 3.5 million pounds and the net profit around 250,000 pounds.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8B65F9-956E-43B0-9D00-178D1417B311}" type="slidenum">
              <a:rPr lang="en-US" smtClean="0"/>
              <a:t>12</a:t>
            </a:fld>
            <a:endParaRPr lang="en-US"/>
          </a:p>
        </p:txBody>
      </p:sp>
    </p:spTree>
    <p:extLst>
      <p:ext uri="{BB962C8B-B14F-4D97-AF65-F5344CB8AC3E}">
        <p14:creationId xmlns:p14="http://schemas.microsoft.com/office/powerpoint/2010/main" val="368634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40CEE0-1948-46FA-8DA3-8B5F9C230B53}"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263828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AE15B0-5DEF-4307-B6AF-39D38784A235}"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359750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E6C89-7C44-45FA-882D-475B56997D97}"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160292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2215A2-5EC2-4D27-B86D-5A893994348D}"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387323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28646-13C9-4F8C-B9A5-5134BC359AC1}" type="datetime1">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48345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A4B79-FE92-492F-85A5-49911A6EC336}"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89037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F92DD-7C4A-4A5E-8679-10E19AE7103A}" type="datetime1">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34842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1A9031-D956-4174-BF55-8D053FC73666}" type="datetime1">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371031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2EDA0-FA1B-4394-A561-B2E2C386D758}" type="datetime1">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131819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EF07C-1AB9-4D8A-B6CB-65E774DC97E6}"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63157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65FDF-D00E-4F90-9DB1-03FE7883DEBC}" type="datetime1">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78958-A9AC-4ECF-9740-2D764F60ADAC}" type="slidenum">
              <a:rPr lang="en-US" smtClean="0"/>
              <a:t>‹#›</a:t>
            </a:fld>
            <a:endParaRPr lang="en-US"/>
          </a:p>
        </p:txBody>
      </p:sp>
    </p:spTree>
    <p:extLst>
      <p:ext uri="{BB962C8B-B14F-4D97-AF65-F5344CB8AC3E}">
        <p14:creationId xmlns:p14="http://schemas.microsoft.com/office/powerpoint/2010/main" val="274348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8687E-2A95-4EDB-A5B5-F84FB6140CCA}" type="datetime1">
              <a:rPr lang="en-US" smtClean="0"/>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78958-A9AC-4ECF-9740-2D764F60ADAC}" type="slidenum">
              <a:rPr lang="en-US" smtClean="0"/>
              <a:t>‹#›</a:t>
            </a:fld>
            <a:endParaRPr lang="en-US"/>
          </a:p>
        </p:txBody>
      </p:sp>
    </p:spTree>
    <p:extLst>
      <p:ext uri="{BB962C8B-B14F-4D97-AF65-F5344CB8AC3E}">
        <p14:creationId xmlns:p14="http://schemas.microsoft.com/office/powerpoint/2010/main" val="4201060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salthouseandpeppermongers.com/" TargetMode="External"/><Relationship Id="rId3" Type="http://schemas.openxmlformats.org/officeDocument/2006/relationships/hyperlink" Target="https://www.gousto.co.uk/values/sustainable-food" TargetMode="External"/><Relationship Id="rId7" Type="http://schemas.openxmlformats.org/officeDocument/2006/relationships/hyperlink" Target="http://www.greenandblacks.co.u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castellanos.co.uk/" TargetMode="External"/><Relationship Id="rId5" Type="http://schemas.openxmlformats.org/officeDocument/2006/relationships/hyperlink" Target="https://www.yeovalley.co.uk/" TargetMode="External"/><Relationship Id="rId4" Type="http://schemas.openxmlformats.org/officeDocument/2006/relationships/hyperlink" Target="https://www.gousto.co.uk/values/local-food"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consultancy.com/reports/email-censu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B8178958-A9AC-4ECF-9740-2D764F60ADAC}" type="slidenum">
              <a:rPr lang="en-US" smtClean="0"/>
              <a:t>1</a:t>
            </a:fld>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2" y="0"/>
            <a:ext cx="9080996" cy="6858000"/>
          </a:xfrm>
          <a:prstGeom prst="rect">
            <a:avLst/>
          </a:prstGeom>
        </p:spPr>
      </p:pic>
    </p:spTree>
    <p:extLst>
      <p:ext uri="{BB962C8B-B14F-4D97-AF65-F5344CB8AC3E}">
        <p14:creationId xmlns:p14="http://schemas.microsoft.com/office/powerpoint/2010/main" val="2905591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US" b="1" dirty="0" smtClean="0">
                <a:solidFill>
                  <a:schemeClr val="tx2">
                    <a:lumMod val="75000"/>
                  </a:schemeClr>
                </a:solidFill>
              </a:rPr>
              <a:t>   Key Activities</a:t>
            </a:r>
            <a:endParaRPr lang="en-US" b="1" dirty="0">
              <a:solidFill>
                <a:schemeClr val="tx2">
                  <a:lumMod val="75000"/>
                </a:schemeClr>
              </a:solidFill>
            </a:endParaRPr>
          </a:p>
        </p:txBody>
      </p:sp>
      <p:sp>
        <p:nvSpPr>
          <p:cNvPr id="3" name="Content Placeholder 2"/>
          <p:cNvSpPr>
            <a:spLocks noGrp="1"/>
          </p:cNvSpPr>
          <p:nvPr>
            <p:ph idx="1"/>
          </p:nvPr>
        </p:nvSpPr>
        <p:spPr>
          <a:xfrm>
            <a:off x="0" y="533400"/>
            <a:ext cx="9144000" cy="7086600"/>
          </a:xfrm>
        </p:spPr>
        <p:txBody>
          <a:bodyPr>
            <a:normAutofit fontScale="62500" lnSpcReduction="20000"/>
          </a:bodyPr>
          <a:lstStyle/>
          <a:p>
            <a:r>
              <a:rPr lang="en-US" dirty="0"/>
              <a:t>Competes most directly with Rocket Internet’s </a:t>
            </a:r>
            <a:r>
              <a:rPr lang="en-US" dirty="0" err="1" smtClean="0"/>
              <a:t>HelloFresh</a:t>
            </a:r>
            <a:r>
              <a:rPr lang="en-US" dirty="0" smtClean="0"/>
              <a:t>.</a:t>
            </a:r>
          </a:p>
          <a:p>
            <a:r>
              <a:rPr lang="en-US" dirty="0"/>
              <a:t>U</a:t>
            </a:r>
            <a:r>
              <a:rPr lang="en-US" dirty="0" smtClean="0"/>
              <a:t>ses </a:t>
            </a:r>
            <a:r>
              <a:rPr lang="en-US" dirty="0"/>
              <a:t>the new capital to continue improving the </a:t>
            </a:r>
            <a:r>
              <a:rPr lang="en-US" dirty="0" smtClean="0"/>
              <a:t>Customer Experience, </a:t>
            </a:r>
            <a:r>
              <a:rPr lang="en-US" dirty="0"/>
              <a:t>in terms of recipe choice and turn around, and to further </a:t>
            </a:r>
            <a:r>
              <a:rPr lang="en-US" dirty="0" err="1"/>
              <a:t>Gousto’s</a:t>
            </a:r>
            <a:r>
              <a:rPr lang="en-US" dirty="0"/>
              <a:t> mission to reduce food waste as much as possible</a:t>
            </a:r>
            <a:r>
              <a:rPr lang="en-US" dirty="0" smtClean="0"/>
              <a:t>.</a:t>
            </a:r>
            <a:endParaRPr lang="en-US" dirty="0"/>
          </a:p>
          <a:p>
            <a:r>
              <a:rPr lang="en-US" dirty="0"/>
              <a:t>We go to farmers, buy large quantities and repackage food ourselves. This, together with </a:t>
            </a:r>
            <a:r>
              <a:rPr lang="en-US" dirty="0" smtClean="0"/>
              <a:t>maintaining </a:t>
            </a:r>
            <a:r>
              <a:rPr lang="en-US" dirty="0"/>
              <a:t>our </a:t>
            </a:r>
            <a:r>
              <a:rPr lang="en-US" dirty="0" smtClean="0"/>
              <a:t>centralized </a:t>
            </a:r>
            <a:r>
              <a:rPr lang="en-US" dirty="0"/>
              <a:t>warehouse, guarantees our close to zero waste rate. </a:t>
            </a:r>
          </a:p>
          <a:p>
            <a:r>
              <a:rPr lang="en-US" dirty="0" smtClean="0"/>
              <a:t>Using </a:t>
            </a:r>
            <a:r>
              <a:rPr lang="en-US" dirty="0"/>
              <a:t>this real-time </a:t>
            </a:r>
            <a:r>
              <a:rPr lang="en-US" dirty="0" smtClean="0"/>
              <a:t>feedback, </a:t>
            </a:r>
            <a:r>
              <a:rPr lang="en-US" dirty="0" err="1"/>
              <a:t>Gousto’s</a:t>
            </a:r>
            <a:r>
              <a:rPr lang="en-US" dirty="0"/>
              <a:t> team of gourmets </a:t>
            </a:r>
            <a:r>
              <a:rPr lang="en-US" dirty="0" smtClean="0"/>
              <a:t> </a:t>
            </a:r>
            <a:r>
              <a:rPr lang="en-US" dirty="0"/>
              <a:t>see which meals fizzle and which sizzle, enabling them to tweak and fine tune </a:t>
            </a:r>
            <a:r>
              <a:rPr lang="en-US" dirty="0" smtClean="0"/>
              <a:t>recipes.</a:t>
            </a:r>
          </a:p>
          <a:p>
            <a:r>
              <a:rPr lang="en-US" dirty="0"/>
              <a:t>Provide assistance to customers over digital channels, before , during and after sales</a:t>
            </a:r>
            <a:r>
              <a:rPr lang="en-US" dirty="0" smtClean="0"/>
              <a:t>.</a:t>
            </a:r>
            <a:endParaRPr lang="en-US" dirty="0"/>
          </a:p>
          <a:p>
            <a:r>
              <a:rPr lang="en-US" dirty="0"/>
              <a:t>We test our recipes five times, at least. Once developed, every recipe goes out to different people in the company, who are not necessarily culinary trained, and made at home. All the feedback comes back and we reassess and test again</a:t>
            </a:r>
            <a:r>
              <a:rPr lang="en-US" dirty="0" smtClean="0"/>
              <a:t>.</a:t>
            </a:r>
          </a:p>
          <a:p>
            <a:r>
              <a:rPr lang="en-US" dirty="0"/>
              <a:t>T</a:t>
            </a:r>
            <a:r>
              <a:rPr lang="en-US" dirty="0" smtClean="0"/>
              <a:t>hink </a:t>
            </a:r>
            <a:r>
              <a:rPr lang="en-US" dirty="0"/>
              <a:t>tank </a:t>
            </a:r>
            <a:r>
              <a:rPr lang="en-US" dirty="0" smtClean="0"/>
              <a:t>, </a:t>
            </a:r>
            <a:r>
              <a:rPr lang="en-US" dirty="0"/>
              <a:t>work together with other aspects of the company to come up with innovative solutions, to drive traffic into the website and the app, advertise more effectively, oversee the smooth conduct of the operations, hold negotiations and deals with investors, and manage finances </a:t>
            </a:r>
            <a:r>
              <a:rPr lang="en-US" dirty="0" smtClean="0"/>
              <a:t> efficiently.</a:t>
            </a:r>
          </a:p>
          <a:p>
            <a:r>
              <a:rPr lang="en-US" dirty="0"/>
              <a:t>On the UI side, website and the app along with its servers, have to be constantly updated and regularly maintained to avoid glitches, bugs and security vulnerability issues, to offer a flawless user experience. </a:t>
            </a:r>
            <a:endParaRPr lang="en-US" dirty="0" smtClean="0"/>
          </a:p>
          <a:p>
            <a:r>
              <a:rPr lang="en-US" dirty="0"/>
              <a:t>The inventory has to be regularly looked after, along with the task of manual packaging and delivering on time (usually 2-3 days), to enhance the customer satisfaction.</a:t>
            </a:r>
            <a:br>
              <a:rPr lang="en-US" dirty="0"/>
            </a:br>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10</a:t>
            </a:fld>
            <a:endParaRPr lang="en-US"/>
          </a:p>
        </p:txBody>
      </p:sp>
    </p:spTree>
    <p:extLst>
      <p:ext uri="{BB962C8B-B14F-4D97-AF65-F5344CB8AC3E}">
        <p14:creationId xmlns:p14="http://schemas.microsoft.com/office/powerpoint/2010/main" val="3002815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solidFill>
                  <a:schemeClr val="accent2">
                    <a:lumMod val="60000"/>
                    <a:lumOff val="40000"/>
                  </a:schemeClr>
                </a:solidFill>
              </a:rPr>
              <a:t>KEY PARTNERSHIPS </a:t>
            </a:r>
          </a:p>
        </p:txBody>
      </p:sp>
      <p:sp>
        <p:nvSpPr>
          <p:cNvPr id="3" name="Content Placeholder 2"/>
          <p:cNvSpPr>
            <a:spLocks noGrp="1"/>
          </p:cNvSpPr>
          <p:nvPr>
            <p:ph idx="1"/>
          </p:nvPr>
        </p:nvSpPr>
        <p:spPr>
          <a:xfrm>
            <a:off x="228600" y="1295400"/>
            <a:ext cx="8915400" cy="5715000"/>
          </a:xfrm>
        </p:spPr>
        <p:txBody>
          <a:bodyPr>
            <a:normAutofit fontScale="62500" lnSpcReduction="20000"/>
          </a:bodyPr>
          <a:lstStyle/>
          <a:p>
            <a:r>
              <a:rPr lang="en-US" dirty="0"/>
              <a:t>Our suppliers - </a:t>
            </a:r>
            <a:br>
              <a:rPr lang="en-US" dirty="0"/>
            </a:br>
            <a:r>
              <a:rPr lang="en-US" dirty="0" smtClean="0"/>
              <a:t>Working </a:t>
            </a:r>
            <a:r>
              <a:rPr lang="en-US" dirty="0"/>
              <a:t>with companies like Produce World and </a:t>
            </a:r>
            <a:r>
              <a:rPr lang="en-US" dirty="0" err="1"/>
              <a:t>SunFresh</a:t>
            </a:r>
            <a:r>
              <a:rPr lang="en-US" dirty="0"/>
              <a:t>, </a:t>
            </a:r>
            <a:r>
              <a:rPr lang="en-US" dirty="0" err="1"/>
              <a:t>Gousto’s</a:t>
            </a:r>
            <a:r>
              <a:rPr lang="en-US" dirty="0"/>
              <a:t> procurement process needs to be a team effort with its suppliers</a:t>
            </a:r>
            <a:r>
              <a:rPr lang="en-US" dirty="0" smtClean="0"/>
              <a:t>. </a:t>
            </a:r>
            <a:r>
              <a:rPr lang="en-US" dirty="0" err="1" smtClean="0"/>
              <a:t>eg</a:t>
            </a:r>
            <a:r>
              <a:rPr lang="en-US" dirty="0" smtClean="0"/>
              <a:t>- </a:t>
            </a:r>
            <a:r>
              <a:rPr lang="en-US" dirty="0"/>
              <a:t>Gibson and Brown</a:t>
            </a:r>
            <a:r>
              <a:rPr lang="en-US" dirty="0" smtClean="0"/>
              <a:t>.</a:t>
            </a:r>
          </a:p>
          <a:p>
            <a:r>
              <a:rPr lang="en-US" dirty="0"/>
              <a:t>Our trusted suppliers are the lifeblood of </a:t>
            </a:r>
            <a:r>
              <a:rPr lang="en-US" dirty="0" err="1"/>
              <a:t>Gousto</a:t>
            </a:r>
            <a:r>
              <a:rPr lang="en-US" dirty="0"/>
              <a:t>. They provide the quality, high welfare farm </a:t>
            </a:r>
            <a:r>
              <a:rPr lang="en-US" dirty="0" smtClean="0"/>
              <a:t>foods.</a:t>
            </a:r>
          </a:p>
          <a:p>
            <a:r>
              <a:rPr lang="en-US" dirty="0"/>
              <a:t>We value </a:t>
            </a:r>
            <a:r>
              <a:rPr lang="en-US" dirty="0">
                <a:hlinkClick r:id="rId3"/>
              </a:rPr>
              <a:t>sustainability</a:t>
            </a:r>
            <a:r>
              <a:rPr lang="en-US" dirty="0"/>
              <a:t>, and are passionate about limiting the </a:t>
            </a:r>
            <a:r>
              <a:rPr lang="en-US" dirty="0">
                <a:hlinkClick r:id="rId4"/>
              </a:rPr>
              <a:t>food miles</a:t>
            </a:r>
            <a:r>
              <a:rPr lang="en-US" dirty="0"/>
              <a:t> between our farm foods and your plate, which is why we're continually working to form partnerships with local suppliers who are based in close proximity to our storehouse in Lincolnshire</a:t>
            </a:r>
            <a:r>
              <a:rPr lang="en-US" dirty="0" smtClean="0"/>
              <a:t>.</a:t>
            </a:r>
          </a:p>
          <a:p>
            <a:r>
              <a:rPr lang="en-US" dirty="0"/>
              <a:t>We're also passionate about food provenance and are dedicated to providing quality, local produce from trusted suppliers like </a:t>
            </a:r>
            <a:r>
              <a:rPr lang="en-US" dirty="0">
                <a:hlinkClick r:id="rId5"/>
              </a:rPr>
              <a:t>Yeo Valley</a:t>
            </a:r>
            <a:r>
              <a:rPr lang="en-US" dirty="0"/>
              <a:t>, who supply our fantastic dairy ingredients</a:t>
            </a:r>
            <a:r>
              <a:rPr lang="en-US" dirty="0" smtClean="0"/>
              <a:t>.</a:t>
            </a:r>
          </a:p>
          <a:p>
            <a:r>
              <a:rPr lang="en-US" dirty="0"/>
              <a:t>Our diverse suppliers ensure that our recipes have something for everyone, from responsibly sourced fish and prawns, to gourmet produce such as </a:t>
            </a:r>
            <a:r>
              <a:rPr lang="en-US" dirty="0" err="1">
                <a:hlinkClick r:id="rId6"/>
              </a:rPr>
              <a:t>Castellano's</a:t>
            </a:r>
            <a:r>
              <a:rPr lang="en-US" dirty="0"/>
              <a:t> artisan charcuterie and unique ingredients like </a:t>
            </a:r>
            <a:r>
              <a:rPr lang="en-US" dirty="0">
                <a:hlinkClick r:id="rId7"/>
              </a:rPr>
              <a:t>Green &amp; Black's</a:t>
            </a:r>
            <a:r>
              <a:rPr lang="en-US" dirty="0"/>
              <a:t> Dark Chocolate or Indonesian Long Pepper from </a:t>
            </a:r>
            <a:r>
              <a:rPr lang="en-US" dirty="0" err="1">
                <a:hlinkClick r:id="rId8"/>
              </a:rPr>
              <a:t>Peppermonger's</a:t>
            </a:r>
            <a:r>
              <a:rPr lang="en-US" dirty="0" smtClean="0"/>
              <a:t>.</a:t>
            </a:r>
          </a:p>
          <a:p>
            <a:r>
              <a:rPr lang="en-US" dirty="0"/>
              <a:t>We regularly visit our trusted suppliers to see the quality of their produce first hand and ensure that our high standards are always maintained</a:t>
            </a:r>
            <a:r>
              <a:rPr lang="en-US" dirty="0" smtClean="0"/>
              <a:t>.</a:t>
            </a:r>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11</a:t>
            </a:fld>
            <a:endParaRPr lang="en-US"/>
          </a:p>
        </p:txBody>
      </p:sp>
    </p:spTree>
    <p:extLst>
      <p:ext uri="{BB962C8B-B14F-4D97-AF65-F5344CB8AC3E}">
        <p14:creationId xmlns:p14="http://schemas.microsoft.com/office/powerpoint/2010/main" val="2660707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Cost Structure</a:t>
            </a:r>
            <a:endParaRPr lang="en-US" b="1" dirty="0">
              <a:solidFill>
                <a:schemeClr val="accent6">
                  <a:lumMod val="75000"/>
                </a:schemeClr>
              </a:solidFill>
            </a:endParaRP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The structure is based on fixed costs and economies of scale principles</a:t>
            </a:r>
            <a:r>
              <a:rPr lang="en-US" dirty="0" smtClean="0"/>
              <a:t>.</a:t>
            </a:r>
          </a:p>
          <a:p>
            <a:r>
              <a:rPr lang="en-US" dirty="0"/>
              <a:t>It is naturally a cost driven and cash intense business</a:t>
            </a:r>
            <a:r>
              <a:rPr lang="en-US" dirty="0" smtClean="0"/>
              <a:t>.</a:t>
            </a:r>
          </a:p>
          <a:p>
            <a:r>
              <a:rPr lang="en-US" dirty="0"/>
              <a:t>Apart from the funding mentioned in the Revenue Streams section, there is a significant cash outflow</a:t>
            </a:r>
            <a:r>
              <a:rPr lang="en-US" dirty="0" smtClean="0"/>
              <a:t>.</a:t>
            </a:r>
          </a:p>
          <a:p>
            <a:r>
              <a:rPr lang="en-US" dirty="0"/>
              <a:t>Large amount of money is spent on Human Resource in the form of salaries, and Physical Asset Handling, for example, fixed costs such as 8000 pounds a month on single warehouse and 5000 pounds a month on the Central London office space</a:t>
            </a:r>
            <a:r>
              <a:rPr lang="en-US" dirty="0" smtClean="0"/>
              <a:t>.</a:t>
            </a:r>
            <a:endParaRPr lang="en-US" dirty="0"/>
          </a:p>
          <a:p>
            <a:r>
              <a:rPr lang="en-US" dirty="0"/>
              <a:t>On an average, monthly turnover generated is around 14 million pounds, gross profit around 9 million pounds, operating profit around 3.5 million pounds and the net profit around 250,000 pounds</a:t>
            </a:r>
            <a:r>
              <a:rPr lang="en-US" dirty="0" smtClean="0"/>
              <a:t>.</a:t>
            </a:r>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12</a:t>
            </a:fld>
            <a:endParaRPr lang="en-US"/>
          </a:p>
        </p:txBody>
      </p:sp>
    </p:spTree>
    <p:extLst>
      <p:ext uri="{BB962C8B-B14F-4D97-AF65-F5344CB8AC3E}">
        <p14:creationId xmlns:p14="http://schemas.microsoft.com/office/powerpoint/2010/main" val="674726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US" sz="1600" dirty="0" err="1" smtClean="0"/>
              <a:t>Gousto</a:t>
            </a:r>
            <a:r>
              <a:rPr lang="en-US" sz="1600" dirty="0" smtClean="0"/>
              <a:t> provides you with all the ingredients in the right proportions to cook delicious meals at home. The produce is fresh and seasonal. </a:t>
            </a:r>
            <a:r>
              <a:rPr lang="en-US" sz="1600" dirty="0" err="1" smtClean="0"/>
              <a:t>Gousto’s</a:t>
            </a:r>
            <a:r>
              <a:rPr lang="en-US" sz="1600" dirty="0" smtClean="0"/>
              <a:t> recipes are developed by a team of passionate chefs and tested by all our friends and families first (very picky people). You get to choose the recipes online and every week the selection is updated to make sure there’re plenty of new recipes for you. The recipes are delivered right to your doorstep once a week so you decide when to cook. Whenever you’re on holiday or just don’t have time, simply place the subscription on hold – it’s easy.</a:t>
            </a:r>
          </a:p>
          <a:p>
            <a:r>
              <a:rPr lang="en-US" sz="1600" dirty="0" err="1" smtClean="0"/>
              <a:t>Gousto</a:t>
            </a:r>
            <a:r>
              <a:rPr lang="en-US" sz="1600" dirty="0" smtClean="0"/>
              <a:t> aims to offer delivery of its boxes seven days a week to give customers more </a:t>
            </a:r>
            <a:r>
              <a:rPr lang="en-US" sz="1600" dirty="0" err="1" smtClean="0"/>
              <a:t>convinience</a:t>
            </a:r>
            <a:r>
              <a:rPr lang="en-US" sz="1600" dirty="0" smtClean="0"/>
              <a:t>. </a:t>
            </a:r>
            <a:r>
              <a:rPr lang="en-US" sz="1600" dirty="0"/>
              <a:t>T</a:t>
            </a:r>
            <a:r>
              <a:rPr lang="en-US" sz="1600" dirty="0" smtClean="0"/>
              <a:t>he start-up will use the investment to bolster its team of chefs and nutritionists and improve its sales and marketing efforts to reach more customers. </a:t>
            </a:r>
          </a:p>
          <a:p>
            <a:r>
              <a:rPr lang="en-US" sz="1600" dirty="0" err="1" smtClean="0"/>
              <a:t>Gousto</a:t>
            </a:r>
            <a:r>
              <a:rPr lang="en-US" sz="1600" dirty="0" smtClean="0"/>
              <a:t> has developed models that  help,  have less than 1 per cent food waste compared to the supermarkets 20 per cent, warehouse </a:t>
            </a:r>
            <a:r>
              <a:rPr lang="en-US" sz="1600" dirty="0" err="1" smtClean="0"/>
              <a:t>optimisation</a:t>
            </a:r>
            <a:r>
              <a:rPr lang="en-US" sz="1600" dirty="0" smtClean="0"/>
              <a:t> in terms of the way ingredients are picked off the shelf, and the ability to design better menus.</a:t>
            </a:r>
          </a:p>
          <a:p>
            <a:r>
              <a:rPr lang="en-US" sz="1600" dirty="0" smtClean="0"/>
              <a:t>It believes that the sector can be as commonplace as buying clothes online. </a:t>
            </a:r>
          </a:p>
          <a:p>
            <a:r>
              <a:rPr lang="en-US" sz="1600" dirty="0" smtClean="0"/>
              <a:t>Over the course of the current year, we will introduce more delivery dates and shorten the time between order and delivery by half. We will also introduce dessert and wine options, as well as kitchen equipment, all to enhance the meal experience.</a:t>
            </a:r>
          </a:p>
          <a:p>
            <a:r>
              <a:rPr lang="en-US" sz="1600" dirty="0" smtClean="0"/>
              <a:t>The key objective is to really drive consumer satisfaction. Our roadmap is to obsess about what customers want and use all of our resources to create the best product experience .</a:t>
            </a:r>
          </a:p>
          <a:p>
            <a:r>
              <a:rPr lang="en-US" sz="1600" dirty="0" smtClean="0"/>
              <a:t>The supermarket model is out-dated. As we continue building our proposition over the next 10 years, I expect mass adoption. In a decade we will have achieved true personalization.</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8600"/>
            <a:ext cx="7605885" cy="838200"/>
          </a:xfrm>
          <a:prstGeom prst="rect">
            <a:avLst/>
          </a:prstGeom>
        </p:spPr>
      </p:pic>
      <p:sp>
        <p:nvSpPr>
          <p:cNvPr id="5" name="Slide Number Placeholder 4"/>
          <p:cNvSpPr>
            <a:spLocks noGrp="1"/>
          </p:cNvSpPr>
          <p:nvPr>
            <p:ph type="sldNum" sz="quarter" idx="12"/>
          </p:nvPr>
        </p:nvSpPr>
        <p:spPr/>
        <p:txBody>
          <a:bodyPr/>
          <a:lstStyle/>
          <a:p>
            <a:fld id="{B8178958-A9AC-4ECF-9740-2D764F60ADAC}" type="slidenum">
              <a:rPr lang="en-US" smtClean="0"/>
              <a:t>2</a:t>
            </a:fld>
            <a:endParaRPr lang="en-US"/>
          </a:p>
        </p:txBody>
      </p:sp>
    </p:spTree>
    <p:extLst>
      <p:ext uri="{BB962C8B-B14F-4D97-AF65-F5344CB8AC3E}">
        <p14:creationId xmlns:p14="http://schemas.microsoft.com/office/powerpoint/2010/main" val="3056329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871"/>
            <a:ext cx="8229600" cy="1143000"/>
          </a:xfrm>
        </p:spPr>
        <p:txBody>
          <a:bodyPr/>
          <a:lstStyle/>
          <a:p>
            <a:r>
              <a:rPr lang="en-US" b="1" dirty="0" smtClean="0">
                <a:solidFill>
                  <a:srgbClr val="FFC000"/>
                </a:solidFill>
              </a:rPr>
              <a:t>   Customer Segments	</a:t>
            </a:r>
            <a:endParaRPr lang="en-US" b="1" dirty="0">
              <a:solidFill>
                <a:srgbClr val="FFC000"/>
              </a:solidFill>
            </a:endParaRPr>
          </a:p>
        </p:txBody>
      </p:sp>
      <p:sp>
        <p:nvSpPr>
          <p:cNvPr id="3" name="Content Placeholder 2"/>
          <p:cNvSpPr>
            <a:spLocks noGrp="1"/>
          </p:cNvSpPr>
          <p:nvPr>
            <p:ph idx="1"/>
          </p:nvPr>
        </p:nvSpPr>
        <p:spPr>
          <a:xfrm>
            <a:off x="76200" y="1143000"/>
            <a:ext cx="8763000" cy="6324600"/>
          </a:xfrm>
        </p:spPr>
        <p:txBody>
          <a:bodyPr>
            <a:normAutofit fontScale="85000" lnSpcReduction="20000"/>
          </a:bodyPr>
          <a:lstStyle/>
          <a:p>
            <a:r>
              <a:rPr lang="en-US" dirty="0"/>
              <a:t>Is based on the Niche Market</a:t>
            </a:r>
            <a:r>
              <a:rPr lang="en-US" dirty="0" smtClean="0"/>
              <a:t>. </a:t>
            </a:r>
          </a:p>
          <a:p>
            <a:r>
              <a:rPr lang="en-US" dirty="0" smtClean="0"/>
              <a:t>For </a:t>
            </a:r>
            <a:r>
              <a:rPr lang="en-US" dirty="0"/>
              <a:t>the busy </a:t>
            </a:r>
            <a:r>
              <a:rPr lang="en-US" dirty="0" err="1"/>
              <a:t>brits</a:t>
            </a:r>
            <a:r>
              <a:rPr lang="en-US" dirty="0"/>
              <a:t> who want to make their lives easy. S</a:t>
            </a:r>
            <a:r>
              <a:rPr lang="en-US" dirty="0" smtClean="0"/>
              <a:t>aves </a:t>
            </a:r>
            <a:r>
              <a:rPr lang="en-US" dirty="0"/>
              <a:t>time, without compromising on </a:t>
            </a:r>
            <a:r>
              <a:rPr lang="en-US" dirty="0" smtClean="0"/>
              <a:t>quality.</a:t>
            </a:r>
            <a:endParaRPr lang="en-US" dirty="0"/>
          </a:p>
          <a:p>
            <a:r>
              <a:rPr lang="en-US" dirty="0"/>
              <a:t>They want to see what is going into their food </a:t>
            </a:r>
            <a:r>
              <a:rPr lang="en-US" dirty="0" smtClean="0"/>
              <a:t>and </a:t>
            </a:r>
            <a:r>
              <a:rPr lang="en-US" dirty="0"/>
              <a:t>where it comes </a:t>
            </a:r>
            <a:r>
              <a:rPr lang="en-US" dirty="0" smtClean="0"/>
              <a:t>from.</a:t>
            </a:r>
          </a:p>
          <a:p>
            <a:r>
              <a:rPr lang="en-US" dirty="0"/>
              <a:t>75% of Brits cook every single day. </a:t>
            </a:r>
            <a:endParaRPr lang="en-US" dirty="0" smtClean="0"/>
          </a:p>
          <a:p>
            <a:r>
              <a:rPr lang="en-US" dirty="0" smtClean="0"/>
              <a:t>People who </a:t>
            </a:r>
            <a:r>
              <a:rPr lang="en-US" dirty="0"/>
              <a:t>want to take the control back from the supermarkets and discover all kinds of different food for themselves</a:t>
            </a:r>
            <a:r>
              <a:rPr lang="en-US" dirty="0" smtClean="0"/>
              <a:t>.</a:t>
            </a:r>
          </a:p>
          <a:p>
            <a:r>
              <a:rPr lang="en-US" dirty="0" smtClean="0"/>
              <a:t>Who love to </a:t>
            </a:r>
            <a:r>
              <a:rPr lang="en-US" dirty="0"/>
              <a:t>pre-order a box full of goodies, ensuring no food waste and no trips to the supermarket on the way </a:t>
            </a:r>
            <a:r>
              <a:rPr lang="en-US" dirty="0" smtClean="0"/>
              <a:t>home, thus saving a lot of time. </a:t>
            </a:r>
          </a:p>
          <a:p>
            <a:r>
              <a:rPr lang="en-US" dirty="0"/>
              <a:t>T</a:t>
            </a:r>
            <a:r>
              <a:rPr lang="en-US" dirty="0" smtClean="0"/>
              <a:t>oday’s </a:t>
            </a:r>
            <a:r>
              <a:rPr lang="en-US" dirty="0"/>
              <a:t>consumers are increasingly concerned about the freshness of food, ingredients and labels. But, above all, people are craving convenience.</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3</a:t>
            </a:fld>
            <a:endParaRPr lang="en-US"/>
          </a:p>
        </p:txBody>
      </p:sp>
    </p:spTree>
    <p:extLst>
      <p:ext uri="{BB962C8B-B14F-4D97-AF65-F5344CB8AC3E}">
        <p14:creationId xmlns:p14="http://schemas.microsoft.com/office/powerpoint/2010/main" val="2030734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accent4">
                    <a:lumMod val="75000"/>
                  </a:schemeClr>
                </a:solidFill>
              </a:rPr>
              <a:t>Value Proposition	</a:t>
            </a:r>
            <a:endParaRPr lang="en-US" b="1" dirty="0">
              <a:solidFill>
                <a:schemeClr val="accent4">
                  <a:lumMod val="75000"/>
                </a:schemeClr>
              </a:solidFill>
            </a:endParaRPr>
          </a:p>
        </p:txBody>
      </p:sp>
      <p:sp>
        <p:nvSpPr>
          <p:cNvPr id="3" name="Content Placeholder 2"/>
          <p:cNvSpPr>
            <a:spLocks noGrp="1"/>
          </p:cNvSpPr>
          <p:nvPr>
            <p:ph idx="1"/>
          </p:nvPr>
        </p:nvSpPr>
        <p:spPr>
          <a:xfrm>
            <a:off x="152400" y="1143000"/>
            <a:ext cx="8763000" cy="6553200"/>
          </a:xfrm>
        </p:spPr>
        <p:txBody>
          <a:bodyPr>
            <a:normAutofit fontScale="47500" lnSpcReduction="20000"/>
          </a:bodyPr>
          <a:lstStyle/>
          <a:p>
            <a:r>
              <a:rPr lang="en-US" sz="4200" dirty="0"/>
              <a:t>It is an online platform that allows consumers to choose several meals that they’d like to cook and eat at home. A box of food containing pre-portioned ingredients and printed recipes will then be assembled in a warehouse and delivered to the customer’s home on a specified date</a:t>
            </a:r>
            <a:r>
              <a:rPr lang="en-US" sz="4200" dirty="0" smtClean="0"/>
              <a:t>.</a:t>
            </a:r>
          </a:p>
          <a:p>
            <a:r>
              <a:rPr lang="en-US" sz="4200" dirty="0"/>
              <a:t>Together with step-by-step recipe cards, </a:t>
            </a:r>
            <a:r>
              <a:rPr lang="en-US" sz="4200" dirty="0" err="1"/>
              <a:t>Gousto</a:t>
            </a:r>
            <a:r>
              <a:rPr lang="en-US" sz="4200" dirty="0"/>
              <a:t> creates 22 new meals every week. </a:t>
            </a:r>
            <a:endParaRPr lang="en-US" sz="4200" dirty="0" smtClean="0"/>
          </a:p>
          <a:p>
            <a:r>
              <a:rPr lang="en-US" sz="4200" dirty="0"/>
              <a:t>No other service gives this amount of choice or lets you have add-ons</a:t>
            </a:r>
            <a:r>
              <a:rPr lang="en-US" sz="4200" dirty="0" smtClean="0"/>
              <a:t>.</a:t>
            </a:r>
          </a:p>
          <a:p>
            <a:r>
              <a:rPr lang="en-US" sz="4200" dirty="0"/>
              <a:t>Despite being certified organic and only using meat from British farms, we only charge from </a:t>
            </a:r>
            <a:r>
              <a:rPr lang="en-US" sz="4200" dirty="0" smtClean="0"/>
              <a:t>£4 </a:t>
            </a:r>
            <a:r>
              <a:rPr lang="en-US" sz="4200" dirty="0"/>
              <a:t>per meal including free delivery. This also makes us the least expensive recipe box option in the UK for healthy meals. </a:t>
            </a:r>
            <a:endParaRPr lang="en-US" sz="4200" dirty="0" smtClean="0"/>
          </a:p>
          <a:p>
            <a:r>
              <a:rPr lang="en-US" sz="4200" dirty="0"/>
              <a:t>We are the only grocery business that actually repackages food. We go to farmers, buy large quantities and repackage food ourselves. </a:t>
            </a:r>
            <a:r>
              <a:rPr lang="en-US" sz="4200" dirty="0" smtClean="0"/>
              <a:t>This</a:t>
            </a:r>
            <a:r>
              <a:rPr lang="en-US" sz="4200" dirty="0"/>
              <a:t>, together with our </a:t>
            </a:r>
            <a:r>
              <a:rPr lang="en-US" sz="4200" dirty="0" err="1"/>
              <a:t>centralised</a:t>
            </a:r>
            <a:r>
              <a:rPr lang="en-US" sz="4200" dirty="0"/>
              <a:t> warehouse, guarantees our close to zero waste rate. </a:t>
            </a:r>
          </a:p>
          <a:p>
            <a:r>
              <a:rPr lang="en-US" sz="4200" dirty="0"/>
              <a:t>It’s obscenely healthy and 16% cheaper than the average supermarket spend</a:t>
            </a:r>
            <a:r>
              <a:rPr lang="en-US" sz="4200" dirty="0" smtClean="0"/>
              <a:t>.</a:t>
            </a:r>
            <a:endParaRPr lang="en-US" sz="4200" dirty="0"/>
          </a:p>
          <a:p>
            <a:r>
              <a:rPr lang="en-US" sz="4200" dirty="0"/>
              <a:t>Our recipes are designed to be both </a:t>
            </a:r>
            <a:r>
              <a:rPr lang="en-US" sz="4200" dirty="0" err="1"/>
              <a:t>flavourful</a:t>
            </a:r>
            <a:r>
              <a:rPr lang="en-US" sz="4200" dirty="0"/>
              <a:t> and great for you. So much so that you can feel just a little smug about how well you’re eating, and may even start to look and feel like a better you. Meat, fish and veggie options come as standard, and the choice is always yours. </a:t>
            </a:r>
            <a:endParaRPr lang="en-US" sz="4200" dirty="0" smtClean="0"/>
          </a:p>
          <a:p>
            <a:r>
              <a:rPr lang="en-US" sz="4200" dirty="0"/>
              <a:t>O</a:t>
            </a:r>
            <a:r>
              <a:rPr lang="en-US" sz="4200" dirty="0" smtClean="0"/>
              <a:t>ur </a:t>
            </a:r>
            <a:r>
              <a:rPr lang="en-US" sz="4200" dirty="0"/>
              <a:t>menus self-optimize over </a:t>
            </a:r>
            <a:r>
              <a:rPr lang="en-US" sz="4200" dirty="0" smtClean="0"/>
              <a:t>time. </a:t>
            </a:r>
          </a:p>
          <a:p>
            <a:r>
              <a:rPr lang="en-US" sz="4200" dirty="0" err="1"/>
              <a:t>Gousto</a:t>
            </a:r>
            <a:r>
              <a:rPr lang="en-US" sz="4200" dirty="0"/>
              <a:t> sends fresh ingredients and chef-designed recipes – which can be prepared and cooked in just 30 minutes </a:t>
            </a:r>
            <a:r>
              <a:rPr lang="en-US" sz="4200" dirty="0" smtClean="0"/>
              <a:t/>
            </a:r>
            <a:br>
              <a:rPr lang="en-US" sz="4200"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4</a:t>
            </a:fld>
            <a:endParaRPr lang="en-US"/>
          </a:p>
        </p:txBody>
      </p:sp>
    </p:spTree>
    <p:extLst>
      <p:ext uri="{BB962C8B-B14F-4D97-AF65-F5344CB8AC3E}">
        <p14:creationId xmlns:p14="http://schemas.microsoft.com/office/powerpoint/2010/main" val="2842819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7162800"/>
          </a:xfrm>
        </p:spPr>
        <p:txBody>
          <a:bodyPr>
            <a:normAutofit fontScale="77500" lnSpcReduction="20000"/>
          </a:bodyPr>
          <a:lstStyle/>
          <a:p>
            <a:r>
              <a:rPr lang="en-US" dirty="0"/>
              <a:t>Choice is </a:t>
            </a:r>
            <a:r>
              <a:rPr lang="en-US" dirty="0" smtClean="0"/>
              <a:t>King</a:t>
            </a:r>
          </a:p>
          <a:p>
            <a:r>
              <a:rPr lang="en-US" dirty="0"/>
              <a:t>Cook beyond your </a:t>
            </a:r>
            <a:r>
              <a:rPr lang="en-US" dirty="0" smtClean="0"/>
              <a:t>repertoire</a:t>
            </a:r>
          </a:p>
          <a:p>
            <a:r>
              <a:rPr lang="en-US" dirty="0"/>
              <a:t>Bid farewell to food </a:t>
            </a:r>
            <a:r>
              <a:rPr lang="en-US" dirty="0" smtClean="0"/>
              <a:t>waste</a:t>
            </a:r>
          </a:p>
          <a:p>
            <a:r>
              <a:rPr lang="en-US" dirty="0"/>
              <a:t>It’s a barrel of </a:t>
            </a:r>
            <a:r>
              <a:rPr lang="en-US" dirty="0" smtClean="0"/>
              <a:t>laughs</a:t>
            </a:r>
            <a:endParaRPr lang="en-US" dirty="0"/>
          </a:p>
          <a:p>
            <a:r>
              <a:rPr lang="en-US" dirty="0"/>
              <a:t>Taste the </a:t>
            </a:r>
            <a:r>
              <a:rPr lang="en-US" dirty="0" smtClean="0"/>
              <a:t>exotic</a:t>
            </a:r>
          </a:p>
          <a:p>
            <a:r>
              <a:rPr lang="en-US" dirty="0"/>
              <a:t>Mega </a:t>
            </a:r>
            <a:r>
              <a:rPr lang="en-US" dirty="0" smtClean="0"/>
              <a:t>convenient</a:t>
            </a:r>
            <a:endParaRPr lang="en-US" dirty="0"/>
          </a:p>
          <a:p>
            <a:r>
              <a:rPr lang="en-US" dirty="0" smtClean="0"/>
              <a:t>Creative</a:t>
            </a:r>
          </a:p>
          <a:p>
            <a:r>
              <a:rPr lang="en-US" dirty="0" smtClean="0"/>
              <a:t>Balanced</a:t>
            </a:r>
            <a:endParaRPr lang="en-US" dirty="0"/>
          </a:p>
          <a:p>
            <a:r>
              <a:rPr lang="en-US" dirty="0"/>
              <a:t>Great for </a:t>
            </a:r>
            <a:r>
              <a:rPr lang="en-US" dirty="0" smtClean="0"/>
              <a:t>kids</a:t>
            </a:r>
          </a:p>
          <a:p>
            <a:r>
              <a:rPr lang="en-US" dirty="0"/>
              <a:t>Variety </a:t>
            </a:r>
            <a:r>
              <a:rPr lang="en-US" dirty="0" smtClean="0"/>
              <a:t>rules</a:t>
            </a:r>
            <a:endParaRPr lang="en-US" dirty="0"/>
          </a:p>
          <a:p>
            <a:r>
              <a:rPr lang="en-US" dirty="0"/>
              <a:t>A new menu every </a:t>
            </a:r>
            <a:r>
              <a:rPr lang="en-US" dirty="0" smtClean="0"/>
              <a:t>week</a:t>
            </a:r>
            <a:endParaRPr lang="en-US" dirty="0"/>
          </a:p>
          <a:p>
            <a:r>
              <a:rPr lang="en-US" dirty="0"/>
              <a:t>What if I don’t make choices</a:t>
            </a:r>
            <a:r>
              <a:rPr lang="en-US" dirty="0" smtClean="0"/>
              <a:t>?</a:t>
            </a:r>
            <a:endParaRPr lang="en-US" dirty="0"/>
          </a:p>
          <a:p>
            <a:r>
              <a:rPr lang="en-US" dirty="0"/>
              <a:t>What if I'm on holiday</a:t>
            </a:r>
            <a:r>
              <a:rPr lang="en-US" dirty="0" smtClean="0"/>
              <a:t>?</a:t>
            </a:r>
            <a:endParaRPr lang="en-US" dirty="0"/>
          </a:p>
          <a:p>
            <a:r>
              <a:rPr lang="en-US" dirty="0"/>
              <a:t>The day of </a:t>
            </a:r>
            <a:r>
              <a:rPr lang="en-US" dirty="0" smtClean="0"/>
              <a:t>delivery</a:t>
            </a:r>
            <a:endParaRPr lang="en-US" dirty="0"/>
          </a:p>
          <a:p>
            <a:r>
              <a:rPr lang="en-US" dirty="0" smtClean="0"/>
              <a:t>Recycling</a:t>
            </a:r>
            <a:endParaRPr lang="en-US" dirty="0"/>
          </a:p>
          <a:p>
            <a:pPr marL="0" indent="0">
              <a:buNone/>
            </a:pPr>
            <a:r>
              <a:rPr lang="en-US" dirty="0"/>
              <a:t>In business terms, it </a:t>
            </a:r>
            <a:r>
              <a:rPr lang="en-US" dirty="0" smtClean="0"/>
              <a:t>focuses </a:t>
            </a:r>
            <a:r>
              <a:rPr lang="en-US" dirty="0"/>
              <a:t>on Newness, better performance, improved design, lower prices/cost reduction, more accessible and very </a:t>
            </a:r>
            <a:r>
              <a:rPr lang="en-US" dirty="0" smtClean="0"/>
              <a:t>convenient.</a:t>
            </a:r>
            <a:r>
              <a:rPr lang="en-US" dirty="0"/>
              <a:t/>
            </a:r>
            <a:br>
              <a:rPr lang="en-US" dirty="0"/>
            </a:br>
            <a:endParaRPr lang="en-US" dirty="0"/>
          </a:p>
          <a:p>
            <a:endParaRPr lang="en-US" dirty="0"/>
          </a:p>
        </p:txBody>
      </p:sp>
      <p:sp>
        <p:nvSpPr>
          <p:cNvPr id="2" name="Slide Number Placeholder 1"/>
          <p:cNvSpPr>
            <a:spLocks noGrp="1"/>
          </p:cNvSpPr>
          <p:nvPr>
            <p:ph type="sldNum" sz="quarter" idx="12"/>
          </p:nvPr>
        </p:nvSpPr>
        <p:spPr/>
        <p:txBody>
          <a:bodyPr/>
          <a:lstStyle/>
          <a:p>
            <a:fld id="{B8178958-A9AC-4ECF-9740-2D764F60ADAC}" type="slidenum">
              <a:rPr lang="en-US" smtClean="0"/>
              <a:t>5</a:t>
            </a:fld>
            <a:endParaRPr lang="en-US"/>
          </a:p>
        </p:txBody>
      </p:sp>
    </p:spTree>
    <p:extLst>
      <p:ext uri="{BB962C8B-B14F-4D97-AF65-F5344CB8AC3E}">
        <p14:creationId xmlns:p14="http://schemas.microsoft.com/office/powerpoint/2010/main" val="2409726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413"/>
            <a:ext cx="8229600" cy="1143000"/>
          </a:xfrm>
        </p:spPr>
        <p:txBody>
          <a:bodyPr>
            <a:normAutofit fontScale="90000"/>
          </a:bodyPr>
          <a:lstStyle/>
          <a:p>
            <a:r>
              <a:rPr lang="en-US" dirty="0" smtClean="0"/>
              <a:t/>
            </a:r>
            <a:br>
              <a:rPr lang="en-US" dirty="0" smtClean="0"/>
            </a:br>
            <a:r>
              <a:rPr lang="en-US" dirty="0"/>
              <a:t/>
            </a:r>
            <a:br>
              <a:rPr lang="en-US" dirty="0"/>
            </a:br>
            <a:r>
              <a:rPr lang="en-US" b="1" dirty="0" smtClean="0">
                <a:solidFill>
                  <a:schemeClr val="accent2">
                    <a:lumMod val="75000"/>
                  </a:schemeClr>
                </a:solidFill>
              </a:rPr>
              <a:t>CUSTOMER </a:t>
            </a:r>
            <a:r>
              <a:rPr lang="en-US" b="1" dirty="0">
                <a:solidFill>
                  <a:schemeClr val="accent2">
                    <a:lumMod val="75000"/>
                  </a:schemeClr>
                </a:solidFill>
              </a:rPr>
              <a:t>RELATIONSHIP</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457200" y="1219200"/>
            <a:ext cx="8534400" cy="6172200"/>
          </a:xfrm>
        </p:spPr>
        <p:txBody>
          <a:bodyPr>
            <a:normAutofit fontScale="77500" lnSpcReduction="20000"/>
          </a:bodyPr>
          <a:lstStyle/>
          <a:p>
            <a:r>
              <a:rPr lang="en-US" dirty="0"/>
              <a:t>W</a:t>
            </a:r>
            <a:r>
              <a:rPr lang="en-US" dirty="0" smtClean="0"/>
              <a:t>e </a:t>
            </a:r>
            <a:r>
              <a:rPr lang="en-US" dirty="0"/>
              <a:t>listen to customers and then do whatever customers want. But not via a once-a-year focus group, in real time every hour. </a:t>
            </a:r>
          </a:p>
          <a:p>
            <a:r>
              <a:rPr lang="en-US" dirty="0"/>
              <a:t>C</a:t>
            </a:r>
            <a:r>
              <a:rPr lang="en-US" dirty="0" smtClean="0"/>
              <a:t>ustomers </a:t>
            </a:r>
            <a:r>
              <a:rPr lang="en-US" dirty="0"/>
              <a:t>don’t just get to pick which provisions end up on their plates: they are actively involved in the development of new dinners. On a weekly basis, we get recipe happiness reports highlighting what people currently like and what the latest food trends are in that area of the UK</a:t>
            </a:r>
            <a:r>
              <a:rPr lang="en-US" dirty="0" smtClean="0"/>
              <a:t>.</a:t>
            </a:r>
            <a:endParaRPr lang="en-US" dirty="0"/>
          </a:p>
          <a:p>
            <a:r>
              <a:rPr lang="en-US" dirty="0"/>
              <a:t>T</a:t>
            </a:r>
            <a:r>
              <a:rPr lang="en-US" dirty="0" smtClean="0"/>
              <a:t>hrough </a:t>
            </a:r>
            <a:r>
              <a:rPr lang="en-US" dirty="0"/>
              <a:t>a newsletter – we engage with them and let them know what is going on in the food chain</a:t>
            </a:r>
            <a:r>
              <a:rPr lang="en-US" dirty="0" smtClean="0"/>
              <a:t>.</a:t>
            </a:r>
          </a:p>
          <a:p>
            <a:r>
              <a:rPr lang="en-US" dirty="0"/>
              <a:t>If there is any issue a customer is facing before, during or after purchase, he/she can call us or send us an email, and we will attend to and solve the issue in no time</a:t>
            </a:r>
            <a:r>
              <a:rPr lang="en-US" dirty="0" smtClean="0"/>
              <a:t>.</a:t>
            </a:r>
          </a:p>
          <a:p>
            <a:r>
              <a:rPr lang="en-US" dirty="0"/>
              <a:t>It offers both personal assistance and co-creation forms of customer relationships</a:t>
            </a:r>
            <a:r>
              <a:rPr lang="en-US" dirty="0" smtClean="0"/>
              <a:t>.</a:t>
            </a:r>
          </a:p>
          <a:p>
            <a:r>
              <a:rPr lang="en-US" dirty="0"/>
              <a:t>W</a:t>
            </a:r>
            <a:r>
              <a:rPr lang="en-US" dirty="0" smtClean="0"/>
              <a:t>e </a:t>
            </a:r>
            <a:r>
              <a:rPr lang="en-US" dirty="0"/>
              <a:t>listen to feedback super carefully and obsess about our </a:t>
            </a:r>
            <a:r>
              <a:rPr lang="en-US" dirty="0" smtClean="0"/>
              <a:t>product.</a:t>
            </a:r>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6</a:t>
            </a:fld>
            <a:endParaRPr lang="en-US"/>
          </a:p>
        </p:txBody>
      </p:sp>
    </p:spTree>
    <p:extLst>
      <p:ext uri="{BB962C8B-B14F-4D97-AF65-F5344CB8AC3E}">
        <p14:creationId xmlns:p14="http://schemas.microsoft.com/office/powerpoint/2010/main" val="4117629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b="1" dirty="0" smtClean="0">
                <a:solidFill>
                  <a:srgbClr val="00B050"/>
                </a:solidFill>
              </a:rPr>
              <a:t>Channels</a:t>
            </a:r>
            <a:endParaRPr lang="en-US" b="1" dirty="0">
              <a:solidFill>
                <a:srgbClr val="00B050"/>
              </a:solidFill>
            </a:endParaRPr>
          </a:p>
        </p:txBody>
      </p:sp>
      <p:sp>
        <p:nvSpPr>
          <p:cNvPr id="3" name="Content Placeholder 2"/>
          <p:cNvSpPr>
            <a:spLocks noGrp="1"/>
          </p:cNvSpPr>
          <p:nvPr>
            <p:ph idx="1"/>
          </p:nvPr>
        </p:nvSpPr>
        <p:spPr>
          <a:xfrm>
            <a:off x="457200" y="1600200"/>
            <a:ext cx="8229600" cy="4953000"/>
          </a:xfrm>
        </p:spPr>
        <p:txBody>
          <a:bodyPr>
            <a:normAutofit/>
          </a:bodyPr>
          <a:lstStyle/>
          <a:p>
            <a:r>
              <a:rPr lang="en-US" dirty="0"/>
              <a:t>Television is dying and all acquisition is moving online. Our customers are extremely active on social media, and recipes are the most shared content on most platforms already. </a:t>
            </a:r>
            <a:endParaRPr lang="en-US" dirty="0" smtClean="0"/>
          </a:p>
          <a:p>
            <a:r>
              <a:rPr lang="en-US" dirty="0"/>
              <a:t>We of course use </a:t>
            </a:r>
            <a:r>
              <a:rPr lang="en-US" dirty="0">
                <a:hlinkClick r:id="rId2"/>
              </a:rPr>
              <a:t>email</a:t>
            </a:r>
            <a:r>
              <a:rPr lang="en-US" dirty="0"/>
              <a:t> and other channels </a:t>
            </a:r>
            <a:r>
              <a:rPr lang="en-US" dirty="0" smtClean="0"/>
              <a:t>like advertisements on YouTube.</a:t>
            </a:r>
          </a:p>
          <a:p>
            <a:r>
              <a:rPr lang="en-US" dirty="0"/>
              <a:t>We have very high referral rates from happy customers and we also get lots of word of mouth which is nice.  </a:t>
            </a:r>
          </a:p>
        </p:txBody>
      </p:sp>
      <p:sp>
        <p:nvSpPr>
          <p:cNvPr id="4" name="Slide Number Placeholder 3"/>
          <p:cNvSpPr>
            <a:spLocks noGrp="1"/>
          </p:cNvSpPr>
          <p:nvPr>
            <p:ph type="sldNum" sz="quarter" idx="12"/>
          </p:nvPr>
        </p:nvSpPr>
        <p:spPr/>
        <p:txBody>
          <a:bodyPr/>
          <a:lstStyle/>
          <a:p>
            <a:fld id="{B8178958-A9AC-4ECF-9740-2D764F60ADAC}" type="slidenum">
              <a:rPr lang="en-US" smtClean="0"/>
              <a:t>7</a:t>
            </a:fld>
            <a:endParaRPr lang="en-US"/>
          </a:p>
        </p:txBody>
      </p:sp>
    </p:spTree>
    <p:extLst>
      <p:ext uri="{BB962C8B-B14F-4D97-AF65-F5344CB8AC3E}">
        <p14:creationId xmlns:p14="http://schemas.microsoft.com/office/powerpoint/2010/main" val="3620000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504"/>
            <a:ext cx="8229600" cy="838201"/>
          </a:xfrm>
        </p:spPr>
        <p:txBody>
          <a:bodyPr>
            <a:normAutofit/>
          </a:bodyPr>
          <a:lstStyle/>
          <a:p>
            <a:r>
              <a:rPr lang="en-US" b="1" dirty="0" smtClean="0">
                <a:solidFill>
                  <a:srgbClr val="FF0000"/>
                </a:solidFill>
              </a:rPr>
              <a:t>Revenue Streams</a:t>
            </a:r>
            <a:endParaRPr lang="en-US" b="1" dirty="0">
              <a:solidFill>
                <a:srgbClr val="FF0000"/>
              </a:solidFill>
            </a:endParaRPr>
          </a:p>
        </p:txBody>
      </p:sp>
      <p:sp>
        <p:nvSpPr>
          <p:cNvPr id="3" name="Content Placeholder 2"/>
          <p:cNvSpPr>
            <a:spLocks noGrp="1"/>
          </p:cNvSpPr>
          <p:nvPr>
            <p:ph idx="1"/>
          </p:nvPr>
        </p:nvSpPr>
        <p:spPr>
          <a:xfrm>
            <a:off x="0" y="990600"/>
            <a:ext cx="9144000" cy="6477000"/>
          </a:xfrm>
        </p:spPr>
        <p:txBody>
          <a:bodyPr>
            <a:normAutofit fontScale="62500" lnSpcReduction="20000"/>
          </a:bodyPr>
          <a:lstStyle/>
          <a:p>
            <a:r>
              <a:rPr lang="en-US" dirty="0"/>
              <a:t>Subscription based, No commitment, no fee, no </a:t>
            </a:r>
            <a:r>
              <a:rPr lang="en-US" dirty="0" smtClean="0"/>
              <a:t>lock-in.</a:t>
            </a:r>
          </a:p>
          <a:p>
            <a:r>
              <a:rPr lang="en-US" dirty="0"/>
              <a:t>. Based on Fixed List and Volume dependent pricing - </a:t>
            </a:r>
            <a:br>
              <a:rPr lang="en-US" dirty="0"/>
            </a:br>
            <a:r>
              <a:rPr lang="en-US" dirty="0" smtClean="0"/>
              <a:t>    </a:t>
            </a:r>
            <a:r>
              <a:rPr lang="en-US" dirty="0"/>
              <a:t>2 recipes for 2 people - £27.49 per week</a:t>
            </a:r>
            <a:br>
              <a:rPr lang="en-US" dirty="0"/>
            </a:br>
            <a:r>
              <a:rPr lang="en-US" dirty="0"/>
              <a:t>    2 recipes for 4 people - £41.99 per week</a:t>
            </a:r>
            <a:br>
              <a:rPr lang="en-US" dirty="0"/>
            </a:br>
            <a:r>
              <a:rPr lang="en-US" dirty="0"/>
              <a:t>    3 recipes for 2 people - £34.99 per week</a:t>
            </a:r>
            <a:br>
              <a:rPr lang="en-US" dirty="0"/>
            </a:br>
            <a:r>
              <a:rPr lang="en-US" dirty="0"/>
              <a:t>    3 recipes for 4 people - £51.99 per week</a:t>
            </a:r>
            <a:br>
              <a:rPr lang="en-US" dirty="0"/>
            </a:br>
            <a:r>
              <a:rPr lang="en-US" dirty="0"/>
              <a:t>    4 recipes for 2 people - £41.99 per week</a:t>
            </a:r>
            <a:br>
              <a:rPr lang="en-US" dirty="0"/>
            </a:br>
            <a:r>
              <a:rPr lang="en-US" dirty="0"/>
              <a:t>    4 recipes for 4 people - £59.99 per </a:t>
            </a:r>
            <a:r>
              <a:rPr lang="en-US" dirty="0" smtClean="0"/>
              <a:t>week</a:t>
            </a:r>
            <a:endParaRPr lang="en-US" dirty="0"/>
          </a:p>
          <a:p>
            <a:r>
              <a:rPr lang="en-US" dirty="0"/>
              <a:t>There are 4 types of credits in your </a:t>
            </a:r>
            <a:r>
              <a:rPr lang="en-US" dirty="0" err="1"/>
              <a:t>Gousto</a:t>
            </a:r>
            <a:r>
              <a:rPr lang="en-US" dirty="0"/>
              <a:t> account, and each of them have different expiry dates</a:t>
            </a:r>
            <a:r>
              <a:rPr lang="en-US" dirty="0" smtClean="0"/>
              <a:t>:</a:t>
            </a:r>
            <a:r>
              <a:rPr lang="en-US" dirty="0"/>
              <a:t/>
            </a:r>
            <a:br>
              <a:rPr lang="en-US" dirty="0"/>
            </a:br>
            <a:r>
              <a:rPr lang="en-US" dirty="0"/>
              <a:t>    Discount for first delivery: this will never expire.</a:t>
            </a:r>
            <a:br>
              <a:rPr lang="en-US" dirty="0"/>
            </a:br>
            <a:r>
              <a:rPr lang="en-US" dirty="0"/>
              <a:t>    Compensation discount: this expires in 6 months.</a:t>
            </a:r>
            <a:br>
              <a:rPr lang="en-US" dirty="0"/>
            </a:br>
            <a:r>
              <a:rPr lang="en-US" dirty="0"/>
              <a:t>    Refer-a-friend reward: this expires in 3 months</a:t>
            </a:r>
            <a:br>
              <a:rPr lang="en-US" dirty="0"/>
            </a:br>
            <a:r>
              <a:rPr lang="en-US" dirty="0"/>
              <a:t>    Email/telephone offers: this is only valid for 2 weeks</a:t>
            </a:r>
            <a:r>
              <a:rPr lang="en-US" dirty="0" smtClean="0"/>
              <a:t>.</a:t>
            </a:r>
          </a:p>
          <a:p>
            <a:r>
              <a:rPr lang="en-US" dirty="0"/>
              <a:t>Backing comes from BGF Ventures, Unilever Ventures, MMC Ventures, Angel </a:t>
            </a:r>
            <a:r>
              <a:rPr lang="en-US" dirty="0" err="1"/>
              <a:t>CoFund</a:t>
            </a:r>
            <a:r>
              <a:rPr lang="en-US" dirty="0"/>
              <a:t>, and Barclays — and is a mixture of equity and debt financing</a:t>
            </a:r>
            <a:r>
              <a:rPr lang="en-US" dirty="0" smtClean="0"/>
              <a:t>.</a:t>
            </a:r>
          </a:p>
          <a:p>
            <a:r>
              <a:rPr lang="en-US" dirty="0" smtClean="0"/>
              <a:t>When </a:t>
            </a:r>
            <a:r>
              <a:rPr lang="en-US" dirty="0"/>
              <a:t>you subscribe to </a:t>
            </a:r>
            <a:r>
              <a:rPr lang="en-US" dirty="0" err="1"/>
              <a:t>Gousto</a:t>
            </a:r>
            <a:r>
              <a:rPr lang="en-US" dirty="0"/>
              <a:t>, the default weekly delivery is set up for your account. But there is no club fee, no annual fee and you can pause or cancel your membership at any time. You pay for the food you get delivered, and nothing more</a:t>
            </a:r>
            <a:r>
              <a:rPr lang="en-US" dirty="0" smtClean="0"/>
              <a:t>.</a:t>
            </a:r>
          </a:p>
          <a:p>
            <a:r>
              <a:rPr lang="en-US" dirty="0" err="1"/>
              <a:t>Gousto’s</a:t>
            </a:r>
            <a:r>
              <a:rPr lang="en-US" dirty="0"/>
              <a:t> annual revenue has risen 240% over the last three years</a:t>
            </a:r>
            <a:r>
              <a:rPr lang="en-US" dirty="0" smtClean="0"/>
              <a:t>.</a:t>
            </a:r>
            <a:endParaRPr lang="en-US" dirty="0"/>
          </a:p>
          <a:p>
            <a:r>
              <a:rPr lang="en-US" dirty="0" err="1"/>
              <a:t>Gousto's</a:t>
            </a:r>
            <a:r>
              <a:rPr lang="en-US" dirty="0"/>
              <a:t> monthly orders are around 400,000 and monthly turnover averages around, 14m pounds. </a:t>
            </a:r>
          </a:p>
        </p:txBody>
      </p:sp>
      <p:sp>
        <p:nvSpPr>
          <p:cNvPr id="4" name="Slide Number Placeholder 3"/>
          <p:cNvSpPr>
            <a:spLocks noGrp="1"/>
          </p:cNvSpPr>
          <p:nvPr>
            <p:ph type="sldNum" sz="quarter" idx="12"/>
          </p:nvPr>
        </p:nvSpPr>
        <p:spPr/>
        <p:txBody>
          <a:bodyPr/>
          <a:lstStyle/>
          <a:p>
            <a:fld id="{B8178958-A9AC-4ECF-9740-2D764F60ADAC}" type="slidenum">
              <a:rPr lang="en-US" smtClean="0"/>
              <a:t>8</a:t>
            </a:fld>
            <a:endParaRPr lang="en-US"/>
          </a:p>
        </p:txBody>
      </p:sp>
    </p:spTree>
    <p:extLst>
      <p:ext uri="{BB962C8B-B14F-4D97-AF65-F5344CB8AC3E}">
        <p14:creationId xmlns:p14="http://schemas.microsoft.com/office/powerpoint/2010/main" val="4034469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391"/>
            <a:ext cx="8229600" cy="1143000"/>
          </a:xfrm>
        </p:spPr>
        <p:txBody>
          <a:bodyPr/>
          <a:lstStyle/>
          <a:p>
            <a:r>
              <a:rPr lang="en-US" b="1" dirty="0" smtClean="0">
                <a:solidFill>
                  <a:schemeClr val="tx2">
                    <a:lumMod val="60000"/>
                    <a:lumOff val="40000"/>
                  </a:schemeClr>
                </a:solidFill>
              </a:rPr>
              <a:t>Key Resources</a:t>
            </a:r>
            <a:endParaRPr lang="en-US" b="1" dirty="0">
              <a:solidFill>
                <a:schemeClr val="tx2">
                  <a:lumMod val="60000"/>
                  <a:lumOff val="40000"/>
                </a:schemeClr>
              </a:solidFill>
            </a:endParaRPr>
          </a:p>
        </p:txBody>
      </p:sp>
      <p:sp>
        <p:nvSpPr>
          <p:cNvPr id="3" name="Content Placeholder 2"/>
          <p:cNvSpPr>
            <a:spLocks noGrp="1"/>
          </p:cNvSpPr>
          <p:nvPr>
            <p:ph idx="1"/>
          </p:nvPr>
        </p:nvSpPr>
        <p:spPr>
          <a:xfrm>
            <a:off x="0" y="838200"/>
            <a:ext cx="9144000" cy="7086600"/>
          </a:xfrm>
        </p:spPr>
        <p:txBody>
          <a:bodyPr>
            <a:normAutofit fontScale="70000" lnSpcReduction="20000"/>
          </a:bodyPr>
          <a:lstStyle/>
          <a:p>
            <a:r>
              <a:rPr lang="en-US" dirty="0"/>
              <a:t>Physical assets like inventory of farm products, </a:t>
            </a:r>
            <a:r>
              <a:rPr lang="en-US" dirty="0" err="1"/>
              <a:t>centralised</a:t>
            </a:r>
            <a:r>
              <a:rPr lang="en-US" dirty="0"/>
              <a:t> data warehouse , office space , Packaging unit , delivery vehicles , inventory storage space , servers and digital security systems , a depot and factory in the fresh produce hub of Spalding, Lincolnshire</a:t>
            </a:r>
            <a:r>
              <a:rPr lang="en-US" dirty="0" smtClean="0"/>
              <a:t>.</a:t>
            </a:r>
          </a:p>
          <a:p>
            <a:r>
              <a:rPr lang="en-US" dirty="0"/>
              <a:t>Human resources, mainly in the form of employees, namely, the sales force , product development team , customer interest team , engineers , web and app developers and </a:t>
            </a:r>
            <a:r>
              <a:rPr lang="en-US" dirty="0" err="1"/>
              <a:t>secuity</a:t>
            </a:r>
            <a:r>
              <a:rPr lang="en-US" dirty="0"/>
              <a:t> professionals, people operations team, production </a:t>
            </a:r>
            <a:r>
              <a:rPr lang="en-US" dirty="0" err="1"/>
              <a:t>supervisers</a:t>
            </a:r>
            <a:r>
              <a:rPr lang="en-US" dirty="0"/>
              <a:t> , operational systems team , operatives , H &amp; S coordination team , finance management team, and a database management team. </a:t>
            </a:r>
          </a:p>
          <a:p>
            <a:r>
              <a:rPr lang="en-US" dirty="0"/>
              <a:t>There’s a physical supply chain, but then we also have data and a team of chefs and nutritionists that can work with the operational </a:t>
            </a:r>
            <a:r>
              <a:rPr lang="en-US" dirty="0" smtClean="0"/>
              <a:t>constraints</a:t>
            </a:r>
          </a:p>
          <a:p>
            <a:r>
              <a:rPr lang="en-US" dirty="0"/>
              <a:t>Intellectual assets namely trademarked brand name, copyrights on logo, design interface, API ,utility patent, design patent on UI/UX interface of web version as well as the app, packaging design patent , intellectual patent on </a:t>
            </a:r>
            <a:r>
              <a:rPr lang="en-US" dirty="0" err="1"/>
              <a:t>inhouse</a:t>
            </a:r>
            <a:r>
              <a:rPr lang="en-US" dirty="0"/>
              <a:t> developed software for inventory and SKU, and finance management</a:t>
            </a:r>
            <a:r>
              <a:rPr lang="en-US" dirty="0" smtClean="0"/>
              <a:t>. </a:t>
            </a:r>
            <a:r>
              <a:rPr lang="en-US" dirty="0"/>
              <a:t>Also includes, partnership contracts with suppliers and packaging manufacturer, along with a rich customer database</a:t>
            </a:r>
            <a:r>
              <a:rPr lang="en-US" dirty="0" smtClean="0"/>
              <a:t>.</a:t>
            </a:r>
            <a:endParaRPr lang="en-US" dirty="0"/>
          </a:p>
          <a:p>
            <a:r>
              <a:rPr lang="en-US"/>
              <a:t>Financial </a:t>
            </a:r>
            <a:r>
              <a:rPr lang="en-US" smtClean="0"/>
              <a:t>agreements </a:t>
            </a:r>
            <a:r>
              <a:rPr lang="en-US" dirty="0"/>
              <a:t>like an initial line of credit with banks, investment terms with venture capitalists and angels, and a stock employment pool with employees.</a:t>
            </a:r>
            <a:br>
              <a:rPr lang="en-US" dirty="0"/>
            </a:br>
            <a:r>
              <a:rPr lang="en-US" dirty="0"/>
              <a:t/>
            </a:r>
            <a:br>
              <a:rPr lang="en-US" dirty="0"/>
            </a:b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B8178958-A9AC-4ECF-9740-2D764F60ADAC}" type="slidenum">
              <a:rPr lang="en-US" smtClean="0"/>
              <a:t>9</a:t>
            </a:fld>
            <a:endParaRPr lang="en-US"/>
          </a:p>
        </p:txBody>
      </p:sp>
    </p:spTree>
    <p:extLst>
      <p:ext uri="{BB962C8B-B14F-4D97-AF65-F5344CB8AC3E}">
        <p14:creationId xmlns:p14="http://schemas.microsoft.com/office/powerpoint/2010/main" val="85639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1711</Words>
  <Application>Microsoft Office PowerPoint</Application>
  <PresentationFormat>On-screen Show (4:3)</PresentationFormat>
  <Paragraphs>125</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   Customer Segments </vt:lpstr>
      <vt:lpstr>Value Proposition </vt:lpstr>
      <vt:lpstr>PowerPoint Presentation</vt:lpstr>
      <vt:lpstr>  CUSTOMER RELATIONSHIP  </vt:lpstr>
      <vt:lpstr>Channels</vt:lpstr>
      <vt:lpstr>Revenue Streams</vt:lpstr>
      <vt:lpstr>Key Resources</vt:lpstr>
      <vt:lpstr>   Key Activities</vt:lpstr>
      <vt:lpstr>KEY PARTNERSHIPS </vt:lpstr>
      <vt:lpstr>Cost Structure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Robosid</dc:creator>
  <cp:lastModifiedBy>Robosid</cp:lastModifiedBy>
  <cp:revision>68</cp:revision>
  <dcterms:created xsi:type="dcterms:W3CDTF">2017-04-13T15:06:09Z</dcterms:created>
  <dcterms:modified xsi:type="dcterms:W3CDTF">2017-04-28T00:21:15Z</dcterms:modified>
</cp:coreProperties>
</file>