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70" r:id="rId5"/>
    <p:sldId id="274" r:id="rId6"/>
    <p:sldId id="257" r:id="rId7"/>
    <p:sldId id="271" r:id="rId8"/>
    <p:sldId id="260" r:id="rId9"/>
    <p:sldId id="261" r:id="rId10"/>
    <p:sldId id="273" r:id="rId11"/>
    <p:sldId id="266" r:id="rId12"/>
    <p:sldId id="268" r:id="rId13"/>
    <p:sldId id="275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6405" autoAdjust="0"/>
  </p:normalViewPr>
  <p:slideViewPr>
    <p:cSldViewPr>
      <p:cViewPr varScale="1">
        <p:scale>
          <a:sx n="126" d="100"/>
          <a:sy n="126" d="100"/>
        </p:scale>
        <p:origin x="17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8753-46C1-4A32-ADC2-A7A6AE0DA116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JDBC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7CBEC-7E61-49DE-8241-D636F8EA7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58594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4CD51-0634-47DA-B538-A8FCE0A2ADB8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JDBC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E3C8E-1D5E-428F-99B8-771008E56B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24569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E3C8E-1D5E-428F-99B8-771008E56BD6}" type="slidenum">
              <a:rPr lang="fr-FR" smtClean="0"/>
              <a:t>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JDBC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/>
              <a:t>GE</a:t>
            </a:r>
          </a:p>
        </p:txBody>
      </p:sp>
    </p:spTree>
    <p:extLst>
      <p:ext uri="{BB962C8B-B14F-4D97-AF65-F5344CB8AC3E}">
        <p14:creationId xmlns:p14="http://schemas.microsoft.com/office/powerpoint/2010/main" val="2641141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E3C8E-1D5E-428F-99B8-771008E56BD6}" type="slidenum">
              <a:rPr lang="fr-FR" smtClean="0"/>
              <a:t>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JDBC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/>
              <a:t>GE</a:t>
            </a:r>
          </a:p>
        </p:txBody>
      </p:sp>
    </p:spTree>
    <p:extLst>
      <p:ext uri="{BB962C8B-B14F-4D97-AF65-F5344CB8AC3E}">
        <p14:creationId xmlns:p14="http://schemas.microsoft.com/office/powerpoint/2010/main" val="2306871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E3C8E-1D5E-428F-99B8-771008E56BD6}" type="slidenum">
              <a:rPr lang="fr-FR" smtClean="0"/>
              <a:t>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JDBC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/>
              <a:t>GE</a:t>
            </a:r>
          </a:p>
        </p:txBody>
      </p:sp>
    </p:spTree>
    <p:extLst>
      <p:ext uri="{BB962C8B-B14F-4D97-AF65-F5344CB8AC3E}">
        <p14:creationId xmlns:p14="http://schemas.microsoft.com/office/powerpoint/2010/main" val="1553556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E3C8E-1D5E-428F-99B8-771008E56BD6}" type="slidenum">
              <a:rPr lang="fr-FR" smtClean="0"/>
              <a:t>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JDBC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/>
              <a:t>GE</a:t>
            </a:r>
          </a:p>
        </p:txBody>
      </p:sp>
    </p:spTree>
    <p:extLst>
      <p:ext uri="{BB962C8B-B14F-4D97-AF65-F5344CB8AC3E}">
        <p14:creationId xmlns:p14="http://schemas.microsoft.com/office/powerpoint/2010/main" val="38982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charger un pilote driver </a:t>
            </a:r>
            <a:r>
              <a:rPr lang="fr-FR" dirty="0" err="1"/>
              <a:t>Class.forName</a:t>
            </a:r>
            <a:r>
              <a:rPr lang="fr-FR" dirty="0"/>
              <a:t>(“</a:t>
            </a:r>
            <a:r>
              <a:rPr lang="fr-FR" dirty="0" err="1"/>
              <a:t>oracle.jdbc.driver.OracleDriver</a:t>
            </a:r>
            <a:r>
              <a:rPr lang="fr-FR" dirty="0"/>
              <a:t>”); 2 </a:t>
            </a:r>
            <a:r>
              <a:rPr lang="fr-FR" dirty="0" err="1"/>
              <a:t>cr</a:t>
            </a:r>
            <a:r>
              <a:rPr lang="fr-FR" dirty="0"/>
              <a:t>´ </a:t>
            </a:r>
            <a:r>
              <a:rPr lang="fr-FR" dirty="0" err="1"/>
              <a:t>eer</a:t>
            </a:r>
            <a:r>
              <a:rPr lang="fr-FR" dirty="0"/>
              <a:t> un objet </a:t>
            </a:r>
            <a:r>
              <a:rPr lang="fr-FR" dirty="0" err="1"/>
              <a:t>Connection</a:t>
            </a:r>
            <a:r>
              <a:rPr lang="fr-FR" dirty="0"/>
              <a:t> </a:t>
            </a:r>
            <a:r>
              <a:rPr lang="fr-FR" dirty="0" err="1"/>
              <a:t>Connection.maConnection</a:t>
            </a:r>
            <a:r>
              <a:rPr lang="fr-FR" dirty="0"/>
              <a:t>=</a:t>
            </a:r>
            <a:r>
              <a:rPr lang="fr-FR" dirty="0" err="1"/>
              <a:t>DriverManager.getConnection</a:t>
            </a:r>
            <a:r>
              <a:rPr lang="fr-FR" dirty="0"/>
              <a:t>(url); url : String contenant l’adresse de la base de </a:t>
            </a:r>
            <a:r>
              <a:rPr lang="fr-FR" dirty="0" err="1"/>
              <a:t>donn</a:t>
            </a:r>
            <a:r>
              <a:rPr lang="fr-FR" dirty="0"/>
              <a:t>´ </a:t>
            </a:r>
            <a:r>
              <a:rPr lang="fr-FR" dirty="0" err="1"/>
              <a:t>ees</a:t>
            </a:r>
            <a:r>
              <a:rPr lang="fr-FR" dirty="0"/>
              <a:t> 3 </a:t>
            </a:r>
            <a:r>
              <a:rPr lang="fr-FR" dirty="0" err="1"/>
              <a:t>cr</a:t>
            </a:r>
            <a:r>
              <a:rPr lang="fr-FR" dirty="0"/>
              <a:t>´ </a:t>
            </a:r>
            <a:r>
              <a:rPr lang="fr-FR" dirty="0" err="1"/>
              <a:t>eer</a:t>
            </a:r>
            <a:r>
              <a:rPr lang="fr-FR" dirty="0"/>
              <a:t> un objet </a:t>
            </a:r>
            <a:r>
              <a:rPr lang="fr-FR" dirty="0" err="1"/>
              <a:t>Statement</a:t>
            </a:r>
            <a:r>
              <a:rPr lang="fr-FR" dirty="0"/>
              <a:t> </a:t>
            </a:r>
            <a:r>
              <a:rPr lang="fr-FR" dirty="0" err="1"/>
              <a:t>Statement.maRequeteSQL</a:t>
            </a:r>
            <a:r>
              <a:rPr lang="fr-FR" dirty="0"/>
              <a:t>=</a:t>
            </a:r>
            <a:r>
              <a:rPr lang="fr-FR" dirty="0" err="1"/>
              <a:t>maConnection</a:t>
            </a:r>
            <a:r>
              <a:rPr lang="fr-FR" dirty="0"/>
              <a:t>(); 4 envoyer la </a:t>
            </a:r>
            <a:r>
              <a:rPr lang="fr-FR" dirty="0" err="1"/>
              <a:t>requ</a:t>
            </a:r>
            <a:r>
              <a:rPr lang="fr-FR" dirty="0"/>
              <a:t>ˆ </a:t>
            </a:r>
            <a:r>
              <a:rPr lang="fr-FR" dirty="0" err="1"/>
              <a:t>ete</a:t>
            </a:r>
            <a:r>
              <a:rPr lang="fr-FR" dirty="0"/>
              <a:t> et </a:t>
            </a:r>
            <a:r>
              <a:rPr lang="fr-FR" dirty="0" err="1"/>
              <a:t>r´ecup</a:t>
            </a:r>
            <a:r>
              <a:rPr lang="fr-FR" dirty="0"/>
              <a:t>´ </a:t>
            </a:r>
            <a:r>
              <a:rPr lang="fr-FR" dirty="0" err="1"/>
              <a:t>erer</a:t>
            </a:r>
            <a:r>
              <a:rPr lang="fr-FR" dirty="0"/>
              <a:t> le </a:t>
            </a:r>
            <a:r>
              <a:rPr lang="fr-FR" dirty="0" err="1"/>
              <a:t>r´esultat</a:t>
            </a:r>
            <a:r>
              <a:rPr lang="fr-FR" dirty="0"/>
              <a:t> dans un </a:t>
            </a:r>
            <a:r>
              <a:rPr lang="fr-FR" dirty="0" err="1"/>
              <a:t>ResultSet</a:t>
            </a:r>
            <a:r>
              <a:rPr lang="fr-FR" dirty="0"/>
              <a:t> </a:t>
            </a:r>
            <a:r>
              <a:rPr lang="fr-FR" dirty="0" err="1"/>
              <a:t>ResultSet.monResultat</a:t>
            </a:r>
            <a:r>
              <a:rPr lang="fr-FR" dirty="0"/>
              <a:t>= </a:t>
            </a:r>
            <a:r>
              <a:rPr lang="fr-FR" dirty="0" err="1"/>
              <a:t>maRequeteSQL.executeQuery</a:t>
            </a:r>
            <a:r>
              <a:rPr lang="fr-FR" dirty="0"/>
              <a:t>(</a:t>
            </a:r>
            <a:r>
              <a:rPr lang="fr-FR" dirty="0" err="1"/>
              <a:t>texteRequeteSQL</a:t>
            </a:r>
            <a:r>
              <a:rPr lang="fr-FR" dirty="0"/>
              <a:t>); </a:t>
            </a:r>
            <a:r>
              <a:rPr lang="fr-FR" dirty="0" err="1"/>
              <a:t>texteRequeteSQL</a:t>
            </a:r>
            <a:r>
              <a:rPr lang="fr-FR" dirty="0"/>
              <a:t> : String contenant le texte de la </a:t>
            </a:r>
            <a:r>
              <a:rPr lang="fr-FR" dirty="0" err="1"/>
              <a:t>requ</a:t>
            </a:r>
            <a:r>
              <a:rPr lang="fr-FR" dirty="0"/>
              <a:t>ˆ </a:t>
            </a:r>
            <a:r>
              <a:rPr lang="fr-FR" dirty="0" err="1"/>
              <a:t>ete</a:t>
            </a:r>
            <a:r>
              <a:rPr lang="fr-FR" dirty="0"/>
              <a:t>, par exemple : “SELECT * FROM Client”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E3C8E-1D5E-428F-99B8-771008E56BD6}" type="slidenum">
              <a:rPr lang="fr-FR" smtClean="0"/>
              <a:t>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JDBC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/>
              <a:t>GE</a:t>
            </a:r>
          </a:p>
        </p:txBody>
      </p:sp>
    </p:spTree>
    <p:extLst>
      <p:ext uri="{BB962C8B-B14F-4D97-AF65-F5344CB8AC3E}">
        <p14:creationId xmlns:p14="http://schemas.microsoft.com/office/powerpoint/2010/main" val="1144426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E3C8E-1D5E-428F-99B8-771008E56BD6}" type="slidenum">
              <a:rPr lang="fr-FR" smtClean="0"/>
              <a:t>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JDBC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/>
              <a:t>GE</a:t>
            </a:r>
          </a:p>
        </p:txBody>
      </p:sp>
    </p:spTree>
    <p:extLst>
      <p:ext uri="{BB962C8B-B14F-4D97-AF65-F5344CB8AC3E}">
        <p14:creationId xmlns:p14="http://schemas.microsoft.com/office/powerpoint/2010/main" val="3563610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E3C8E-1D5E-428F-99B8-771008E56BD6}" type="slidenum">
              <a:rPr lang="fr-FR" smtClean="0"/>
              <a:t>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JDBC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/>
              <a:t>GE</a:t>
            </a:r>
          </a:p>
        </p:txBody>
      </p:sp>
    </p:spTree>
    <p:extLst>
      <p:ext uri="{BB962C8B-B14F-4D97-AF65-F5344CB8AC3E}">
        <p14:creationId xmlns:p14="http://schemas.microsoft.com/office/powerpoint/2010/main" val="3108719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E3C8E-1D5E-428F-99B8-771008E56BD6}" type="slidenum">
              <a:rPr lang="fr-FR" smtClean="0"/>
              <a:t>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JDBC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/>
              <a:t>GE</a:t>
            </a:r>
          </a:p>
        </p:txBody>
      </p:sp>
    </p:spTree>
    <p:extLst>
      <p:ext uri="{BB962C8B-B14F-4D97-AF65-F5344CB8AC3E}">
        <p14:creationId xmlns:p14="http://schemas.microsoft.com/office/powerpoint/2010/main" val="3795108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E3C8E-1D5E-428F-99B8-771008E56BD6}" type="slidenum">
              <a:rPr lang="fr-FR" smtClean="0"/>
              <a:t>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JDBC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/>
              <a:t>GE</a:t>
            </a:r>
          </a:p>
        </p:txBody>
      </p:sp>
    </p:spTree>
    <p:extLst>
      <p:ext uri="{BB962C8B-B14F-4D97-AF65-F5344CB8AC3E}">
        <p14:creationId xmlns:p14="http://schemas.microsoft.com/office/powerpoint/2010/main" val="3097977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E3C8E-1D5E-428F-99B8-771008E56BD6}" type="slidenum">
              <a:rPr lang="fr-FR" smtClean="0"/>
              <a:t>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JDBC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/>
              <a:t>GE</a:t>
            </a:r>
          </a:p>
        </p:txBody>
      </p:sp>
    </p:spTree>
    <p:extLst>
      <p:ext uri="{BB962C8B-B14F-4D97-AF65-F5344CB8AC3E}">
        <p14:creationId xmlns:p14="http://schemas.microsoft.com/office/powerpoint/2010/main" val="242183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8F3B-E51D-41D0-9DFA-F4FB254F312E}" type="datetime1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EMSI-4IIR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8154-63FD-4EC6-8B22-B4C99D330862}" type="datetime1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EMSI-4IIR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1461-F6F8-4596-AB18-7EC60FD406F2}" type="datetime1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EMSI-4IIR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A699-90BB-4C86-B3EC-1C1568BB9423}" type="datetime1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EMSI-4IIR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FE8B-F08D-4A7A-9EDC-7F947D1EEF7C}" type="datetime1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EMSI-4IIR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E8EA-9FDC-49ED-BC1B-03B2A267AFA6}" type="datetime1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EMSI-4IIR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CED1-1AFF-4AD0-9DBF-FF0255A43449}" type="datetime1">
              <a:rPr lang="en-US" smtClean="0"/>
              <a:t>4/24/23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EMSI-4IIR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6BDF-1553-484F-9F0D-AC721FB1F04A}" type="datetime1">
              <a:rPr lang="en-US" smtClean="0"/>
              <a:t>4/24/23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EMSI-4IIR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4B1D-79E9-4C57-8A5A-9B5E7C6C1CBE}" type="datetime1">
              <a:rPr lang="en-US" smtClean="0"/>
              <a:t>4/24/23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EMSI-4IIR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20BE-9A9A-47F3-B25C-B6D19FEA1FD0}" type="datetime1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EMSI-4IIR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C5B9-EF9C-4687-8875-B7ECA530FEFD}" type="datetime1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EMSI-4IIR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54946-3E12-44CA-A26F-FA3D885C6CE9}" type="datetime1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EMSI-4IIR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95600"/>
            <a:ext cx="7772400" cy="1828800"/>
          </a:xfrm>
        </p:spPr>
        <p:txBody>
          <a:bodyPr>
            <a:normAutofit/>
          </a:bodyPr>
          <a:lstStyle/>
          <a:p>
            <a:r>
              <a:rPr lang="fr-FR" dirty="0"/>
              <a:t> JDBC</a:t>
            </a:r>
            <a:br>
              <a:rPr lang="fr-FR" dirty="0"/>
            </a:br>
            <a:r>
              <a:rPr lang="fr-FR" dirty="0"/>
              <a:t>(Java </a:t>
            </a:r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Connectivy</a:t>
            </a:r>
            <a:r>
              <a:rPr lang="fr-FR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54110"/>
            <a:ext cx="6400800" cy="1752600"/>
          </a:xfrm>
        </p:spPr>
        <p:txBody>
          <a:bodyPr>
            <a:normAutofit/>
          </a:bodyPr>
          <a:lstStyle/>
          <a:p>
            <a:r>
              <a:rPr lang="fr-FR" sz="6600" b="1" dirty="0">
                <a:solidFill>
                  <a:schemeClr val="tx1"/>
                </a:solidFill>
              </a:rPr>
              <a:t>Java Avancé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66700" y="584991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Pr: A.IDALENE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620000" y="584991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EMSI - 4IIR</a:t>
            </a:r>
          </a:p>
        </p:txBody>
      </p:sp>
    </p:spTree>
    <p:extLst>
      <p:ext uri="{BB962C8B-B14F-4D97-AF65-F5344CB8AC3E}">
        <p14:creationId xmlns:p14="http://schemas.microsoft.com/office/powerpoint/2010/main" val="428018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Etablir une connexion avec la base de données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352792"/>
              </p:ext>
            </p:extLst>
          </p:nvPr>
        </p:nvGraphicFramePr>
        <p:xfrm>
          <a:off x="495300" y="1498600"/>
          <a:ext cx="8348663" cy="418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458960" imgH="2236680" progId="Word.OpenDocumentText.12">
                  <p:embed/>
                </p:oleObj>
              </mc:Choice>
              <mc:Fallback>
                <p:oleObj name="Document" r:id="rId2" imgW="4458960" imgH="2236680" progId="Word.OpenDocumentTex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1498600"/>
                        <a:ext cx="8348663" cy="418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EMSI-4IIR</a:t>
            </a:r>
          </a:p>
        </p:txBody>
      </p:sp>
    </p:spTree>
    <p:extLst>
      <p:ext uri="{BB962C8B-B14F-4D97-AF65-F5344CB8AC3E}">
        <p14:creationId xmlns:p14="http://schemas.microsoft.com/office/powerpoint/2010/main" val="270018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dirty="0"/>
              <a:t>Pour pouvoir exécuter une requête, il faut un objet de type </a:t>
            </a:r>
            <a:r>
              <a:rPr lang="fr-FR" dirty="0" err="1"/>
              <a:t>Statement</a:t>
            </a:r>
            <a:r>
              <a:rPr lang="fr-FR" dirty="0"/>
              <a:t>. </a:t>
            </a:r>
          </a:p>
          <a:p>
            <a:pPr marL="0" indent="0">
              <a:buNone/>
            </a:pPr>
            <a:r>
              <a:rPr lang="fr-FR" dirty="0"/>
              <a:t>Cet objet s’obtient en faisant appel à la méthode </a:t>
            </a:r>
            <a:r>
              <a:rPr lang="fr-FR" dirty="0" err="1"/>
              <a:t>createStatement</a:t>
            </a:r>
            <a:r>
              <a:rPr lang="fr-FR" dirty="0"/>
              <a:t>() de notre objet de type Connection.</a:t>
            </a:r>
          </a:p>
          <a:p>
            <a:pPr marL="0" indent="0">
              <a:buNone/>
            </a:pPr>
            <a:r>
              <a:rPr lang="fr-FR" b="1" dirty="0" err="1"/>
              <a:t>connection.createStatement</a:t>
            </a:r>
            <a:r>
              <a:rPr lang="fr-FR" b="1" dirty="0"/>
              <a:t>(); </a:t>
            </a:r>
          </a:p>
          <a:p>
            <a:pPr marL="0" indent="0">
              <a:buNone/>
            </a:pPr>
            <a:r>
              <a:rPr lang="fr-FR" dirty="0"/>
              <a:t>Cette méthode renvoie un objet java implémentant l'interface </a:t>
            </a:r>
            <a:r>
              <a:rPr lang="fr-FR" dirty="0" err="1"/>
              <a:t>java.sql.Statement</a:t>
            </a:r>
            <a:r>
              <a:rPr lang="fr-FR" dirty="0"/>
              <a:t> ;</a:t>
            </a:r>
          </a:p>
          <a:p>
            <a:pPr marL="0" indent="0">
              <a:buNone/>
            </a:pPr>
            <a:r>
              <a:rPr lang="fr-FR" dirty="0" err="1"/>
              <a:t>Exp</a:t>
            </a:r>
            <a:r>
              <a:rPr lang="fr-FR" dirty="0"/>
              <a:t> : </a:t>
            </a:r>
          </a:p>
          <a:p>
            <a:pPr marL="0" indent="0">
              <a:buNone/>
            </a:pP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Statement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monInstruction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= 	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maConnexion.createStatement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EMSI-4IIR</a:t>
            </a:r>
          </a:p>
        </p:txBody>
      </p:sp>
    </p:spTree>
    <p:extLst>
      <p:ext uri="{BB962C8B-B14F-4D97-AF65-F5344CB8AC3E}">
        <p14:creationId xmlns:p14="http://schemas.microsoft.com/office/powerpoint/2010/main" val="3481283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Requête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On peut envoyer ensuite trois types de requêtes :</a:t>
            </a:r>
          </a:p>
          <a:p>
            <a:pPr marL="0" indent="0">
              <a:buNone/>
            </a:pPr>
            <a:r>
              <a:rPr lang="fr-FR" dirty="0"/>
              <a:t> Des sélections : 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monInstruction.executeQuery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chaîneSQL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) ;</a:t>
            </a:r>
          </a:p>
          <a:p>
            <a:pPr marL="0" indent="0">
              <a:buNone/>
            </a:pPr>
            <a:r>
              <a:rPr lang="fr-FR" dirty="0"/>
              <a:t>Des mises à jour : 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monInstruction.executeUpdate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chaîneSQL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) ;</a:t>
            </a:r>
          </a:p>
          <a:p>
            <a:pPr marL="0" indent="0">
              <a:buNone/>
            </a:pPr>
            <a:r>
              <a:rPr lang="fr-FR" dirty="0"/>
              <a:t>Des exécutions de procédures stockées : 	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monInstruction.execute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chaîneSQL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EMSI-4IIR</a:t>
            </a:r>
          </a:p>
        </p:txBody>
      </p:sp>
    </p:spTree>
    <p:extLst>
      <p:ext uri="{BB962C8B-B14F-4D97-AF65-F5344CB8AC3E}">
        <p14:creationId xmlns:p14="http://schemas.microsoft.com/office/powerpoint/2010/main" val="83794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 d’un résultat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Dans le cas d’une requête de sélection, un objet de type </a:t>
            </a:r>
            <a:r>
              <a:rPr lang="fr-FR" dirty="0" err="1"/>
              <a:t>ResultSet</a:t>
            </a:r>
            <a:r>
              <a:rPr lang="fr-FR" dirty="0"/>
              <a:t> est renvoyé. </a:t>
            </a:r>
          </a:p>
          <a:p>
            <a:pPr marL="0" indent="0">
              <a:buNone/>
            </a:pP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ResultSet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resultSet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= 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monInstruction.executeQuery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("select * 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from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Etudiant") ;</a:t>
            </a:r>
          </a:p>
          <a:p>
            <a:pPr marL="0" indent="0">
              <a:buNone/>
            </a:pPr>
            <a:r>
              <a:rPr lang="fr-FR" dirty="0"/>
              <a:t>L’objet </a:t>
            </a:r>
            <a:r>
              <a:rPr lang="fr-FR" dirty="0" err="1"/>
              <a:t>resultSet</a:t>
            </a:r>
            <a:r>
              <a:rPr lang="fr-FR" dirty="0"/>
              <a:t> contient les lignes renvoyées par la requête.</a:t>
            </a:r>
          </a:p>
          <a:p>
            <a:pPr marL="0" indent="0">
              <a:buNone/>
            </a:pPr>
            <a:r>
              <a:rPr lang="fr-FR" dirty="0"/>
              <a:t>Pour parcourir ces lignes, il faut utiliser les méthodes de l’interface </a:t>
            </a:r>
            <a:r>
              <a:rPr lang="fr-FR" dirty="0" err="1"/>
              <a:t>ResultSet</a:t>
            </a:r>
            <a:r>
              <a:rPr lang="fr-FR" dirty="0"/>
              <a:t>. </a:t>
            </a:r>
          </a:p>
          <a:p>
            <a:pPr marL="0" indent="0">
              <a:buNone/>
            </a:pP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while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resultSet.next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()) {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  String nom = 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resultSet.getString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("nom") ;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age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resultSet.getInt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age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") ;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EMSI-4IIR</a:t>
            </a:r>
          </a:p>
        </p:txBody>
      </p:sp>
    </p:spTree>
    <p:extLst>
      <p:ext uri="{BB962C8B-B14F-4D97-AF65-F5344CB8AC3E}">
        <p14:creationId xmlns:p14="http://schemas.microsoft.com/office/powerpoint/2010/main" val="361051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 d’un résultat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Dans le cas d’une mise à jour de la base, ce qui correspond aux commandes SQL insert, update, </a:t>
            </a:r>
            <a:r>
              <a:rPr lang="fr-FR" dirty="0" err="1"/>
              <a:t>create</a:t>
            </a:r>
            <a:r>
              <a:rPr lang="fr-FR" dirty="0"/>
              <a:t>, drop, </a:t>
            </a:r>
            <a:r>
              <a:rPr lang="fr-FR" dirty="0" err="1"/>
              <a:t>delete</a:t>
            </a:r>
            <a:r>
              <a:rPr lang="fr-FR" dirty="0"/>
              <a:t>, on utilise la commande : </a:t>
            </a:r>
          </a:p>
          <a:p>
            <a:pPr marL="0" indent="0">
              <a:buNone/>
            </a:pP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i = 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monInstruction.executeUpdate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("insert 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into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… values …") ;</a:t>
            </a:r>
          </a:p>
          <a:p>
            <a:pPr marL="0" indent="0">
              <a:buNone/>
            </a:pPr>
            <a:r>
              <a:rPr lang="fr-FR" dirty="0"/>
              <a:t>L’entier de retour représente le nombre de lignes affectées dans le cas d’un insert, d’un update ou d’un </a:t>
            </a:r>
            <a:r>
              <a:rPr lang="fr-FR" dirty="0" err="1"/>
              <a:t>delete</a:t>
            </a:r>
            <a:r>
              <a:rPr lang="fr-FR" dirty="0"/>
              <a:t>.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EMSI-4IIR</a:t>
            </a:r>
          </a:p>
        </p:txBody>
      </p:sp>
    </p:spTree>
    <p:extLst>
      <p:ext uri="{BB962C8B-B14F-4D97-AF65-F5344CB8AC3E}">
        <p14:creationId xmlns:p14="http://schemas.microsoft.com/office/powerpoint/2010/main" val="173332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JDBC : Java </a:t>
            </a:r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Connectivy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JDBC est un ensemble de classes et d'interfaces permettant de réaliser des connexions vers des bases de données et d'effectuer des requêtes;</a:t>
            </a:r>
          </a:p>
          <a:p>
            <a:pPr marL="0" indent="0">
              <a:buNone/>
            </a:pPr>
            <a:r>
              <a:rPr lang="fr-FR" dirty="0"/>
              <a:t>JDBC fait partie du JDK (Java </a:t>
            </a:r>
            <a:r>
              <a:rPr lang="fr-FR" dirty="0" err="1"/>
              <a:t>Development</a:t>
            </a:r>
            <a:r>
              <a:rPr lang="fr-FR" dirty="0"/>
              <a:t> Kit);</a:t>
            </a:r>
          </a:p>
          <a:p>
            <a:pPr marL="0" indent="0">
              <a:buNone/>
            </a:pPr>
            <a:r>
              <a:rPr lang="fr-FR" dirty="0"/>
              <a:t>L'API JDBC est représentée par le package </a:t>
            </a:r>
            <a:r>
              <a:rPr lang="fr-FR" b="1" dirty="0" err="1"/>
              <a:t>java.sql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JDBC permet de créer des applications Java qui gèrent principalement trois tâches: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Se connecter à une base de données.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Envoyer des requêtes à la base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Récupérer et traiter les résultats reçus de la base de données.</a:t>
            </a:r>
          </a:p>
          <a:p>
            <a:pPr marL="0" indent="0">
              <a:buNone/>
            </a:pPr>
            <a:r>
              <a:rPr lang="fr-FR" dirty="0"/>
              <a:t>Toutes les classes et interfaces sont dans le package</a:t>
            </a:r>
            <a:r>
              <a:rPr lang="fr-FR" b="1" dirty="0"/>
              <a:t> </a:t>
            </a:r>
            <a:r>
              <a:rPr lang="fr-FR" b="1" dirty="0" err="1"/>
              <a:t>java.sql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EMSI-4IIR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4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Pour gérer une base de données depuis un programme java, nous devons réaliser les étapes suivantes :</a:t>
            </a:r>
          </a:p>
          <a:p>
            <a:pPr marL="914400" lvl="1" indent="-514350">
              <a:buFont typeface="+mj-lt"/>
              <a:buAutoNum type="arabicPeriod"/>
            </a:pPr>
            <a:r>
              <a:rPr lang="fr-FR" dirty="0"/>
              <a:t>Charger un pilote spécifique à la base de données</a:t>
            </a:r>
          </a:p>
          <a:p>
            <a:pPr marL="914400" lvl="1" indent="-514350">
              <a:buFont typeface="+mj-lt"/>
              <a:buAutoNum type="arabicPeriod"/>
            </a:pPr>
            <a:r>
              <a:rPr lang="fr-FR" dirty="0"/>
              <a:t>Établir une connexion avec la base de données;</a:t>
            </a:r>
          </a:p>
          <a:p>
            <a:pPr marL="914400" lvl="1" indent="-514350">
              <a:buFont typeface="+mj-lt"/>
              <a:buAutoNum type="arabicPeriod"/>
            </a:pPr>
            <a:r>
              <a:rPr lang="fr-FR" dirty="0"/>
              <a:t>Exécuter des instructions SQL;</a:t>
            </a:r>
          </a:p>
          <a:p>
            <a:pPr marL="914400" lvl="1" indent="-514350">
              <a:buFont typeface="+mj-lt"/>
              <a:buAutoNum type="arabicPeriod"/>
            </a:pPr>
            <a:r>
              <a:rPr lang="fr-FR" dirty="0"/>
              <a:t>Obtenir les résultats de la requête SQL;</a:t>
            </a:r>
          </a:p>
          <a:p>
            <a:pPr marL="914400" lvl="1" indent="-514350">
              <a:buFont typeface="+mj-lt"/>
              <a:buAutoNum type="arabicPeriod"/>
            </a:pPr>
            <a:r>
              <a:rPr lang="fr-FR" dirty="0"/>
              <a:t>Traiter les erreurs générés par les fonctions JDBC</a:t>
            </a:r>
          </a:p>
          <a:p>
            <a:pPr marL="914400" lvl="1" indent="-514350">
              <a:buFont typeface="+mj-lt"/>
              <a:buAutoNum type="arabicPeriod"/>
            </a:pPr>
            <a:r>
              <a:rPr lang="fr-FR" dirty="0"/>
              <a:t>Fermer la connexion à la base de données.</a:t>
            </a:r>
          </a:p>
          <a:p>
            <a:pPr marL="0" lvl="1" indent="0">
              <a:buNone/>
            </a:pPr>
            <a:r>
              <a:rPr lang="fr-FR" sz="3200" dirty="0"/>
              <a:t>Remarque : Refaire ces étapes pour chaque exécution d’une ou plusieurs requêtes SQL.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EMSI-4IIR</a:t>
            </a:r>
          </a:p>
        </p:txBody>
      </p:sp>
    </p:spTree>
    <p:extLst>
      <p:ext uri="{BB962C8B-B14F-4D97-AF65-F5344CB8AC3E}">
        <p14:creationId xmlns:p14="http://schemas.microsoft.com/office/powerpoint/2010/main" val="187087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 : Détail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/>
              <a:t>Charger le pilote driver   « Oracle »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Class.forName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(“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oracle.jdbc.driver.OracleDriver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”); </a:t>
            </a:r>
          </a:p>
          <a:p>
            <a:pPr marL="0" indent="0">
              <a:buNone/>
            </a:pPr>
            <a:r>
              <a:rPr lang="fr-FR" sz="2800" b="1" dirty="0"/>
              <a:t>Créer un objet Connection :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Connection.maConnection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		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DriverManager.getConnection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(url); </a:t>
            </a:r>
          </a:p>
          <a:p>
            <a:pPr marL="0" indent="0">
              <a:buNone/>
            </a:pPr>
            <a:r>
              <a:rPr lang="fr-FR" sz="2800" b="1" dirty="0"/>
              <a:t>Créer un objet </a:t>
            </a:r>
            <a:r>
              <a:rPr lang="fr-FR" sz="2800" b="1" dirty="0" err="1"/>
              <a:t>Statement</a:t>
            </a:r>
            <a:r>
              <a:rPr lang="fr-FR" sz="2800" b="1" dirty="0"/>
              <a:t>: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Statement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monInstruction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= 	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maConnexion.createStatement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EMSI-4IIR</a:t>
            </a:r>
          </a:p>
        </p:txBody>
      </p:sp>
    </p:spTree>
    <p:extLst>
      <p:ext uri="{BB962C8B-B14F-4D97-AF65-F5344CB8AC3E}">
        <p14:creationId xmlns:p14="http://schemas.microsoft.com/office/powerpoint/2010/main" val="240605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Driver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Driver manager prend en charge le chargement des pilotes et permet de créer de nouvelles connexions à des bases de données. </a:t>
            </a:r>
          </a:p>
          <a:p>
            <a:pPr marL="0" indent="0">
              <a:buNone/>
            </a:pPr>
            <a:r>
              <a:rPr lang="fr-FR" dirty="0"/>
              <a:t>Pour charger un pilote spécifique à la base de données, on utilise la méthode statique de la </a:t>
            </a:r>
            <a:r>
              <a:rPr lang="fr-FR" b="1" dirty="0"/>
              <a:t>classe </a:t>
            </a:r>
            <a:r>
              <a:rPr lang="fr-FR" b="1" dirty="0" err="1"/>
              <a:t>java.lang.Class</a:t>
            </a:r>
            <a:r>
              <a:rPr lang="fr-FR" b="1" dirty="0"/>
              <a:t> </a:t>
            </a:r>
            <a:r>
              <a:rPr lang="fr-FR" dirty="0"/>
              <a:t>: </a:t>
            </a:r>
          </a:p>
          <a:p>
            <a:pPr marL="0" indent="0">
              <a:buNone/>
            </a:pPr>
            <a:r>
              <a:rPr lang="fr-FR" b="1" dirty="0" err="1"/>
              <a:t>Class.forName</a:t>
            </a:r>
            <a:r>
              <a:rPr lang="fr-FR" b="1" dirty="0"/>
              <a:t>( </a:t>
            </a:r>
            <a:r>
              <a:rPr lang="fr-FR" b="1" dirty="0" err="1"/>
              <a:t>NomDeLaClasseDuPilote</a:t>
            </a:r>
            <a:r>
              <a:rPr lang="fr-FR" b="1" dirty="0"/>
              <a:t>); </a:t>
            </a:r>
          </a:p>
          <a:p>
            <a:pPr marL="0" indent="0">
              <a:buNone/>
            </a:pPr>
            <a:r>
              <a:rPr lang="fr-FR" dirty="0"/>
              <a:t>Ex: 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Class.forName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(“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com.mysql.jdbc.Driver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”);</a:t>
            </a:r>
          </a:p>
          <a:p>
            <a:pPr marL="0" indent="0">
              <a:buNone/>
            </a:pPr>
            <a:r>
              <a:rPr lang="fr-FR" dirty="0"/>
              <a:t>Cette méthode lance </a:t>
            </a:r>
            <a:r>
              <a:rPr lang="fr-FR" dirty="0" err="1"/>
              <a:t>ClassNotFoundException</a:t>
            </a:r>
            <a:r>
              <a:rPr lang="fr-FR" dirty="0"/>
              <a:t> si la classe spécifiée n'est pas dans votre </a:t>
            </a:r>
            <a:r>
              <a:rPr lang="fr-FR" dirty="0" err="1"/>
              <a:t>classpath</a:t>
            </a:r>
            <a:r>
              <a:rPr lang="fr-FR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EMSI-4IIR</a:t>
            </a:r>
          </a:p>
        </p:txBody>
      </p:sp>
    </p:spTree>
    <p:extLst>
      <p:ext uri="{BB962C8B-B14F-4D97-AF65-F5344CB8AC3E}">
        <p14:creationId xmlns:p14="http://schemas.microsoft.com/office/powerpoint/2010/main" val="383442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Driver manager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943" y="1191252"/>
            <a:ext cx="6085764" cy="516509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EMSI-4IIR</a:t>
            </a:r>
          </a:p>
        </p:txBody>
      </p:sp>
    </p:spTree>
    <p:extLst>
      <p:ext uri="{BB962C8B-B14F-4D97-AF65-F5344CB8AC3E}">
        <p14:creationId xmlns:p14="http://schemas.microsoft.com/office/powerpoint/2010/main" val="320979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Driver manager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20893"/>
              </p:ext>
            </p:extLst>
          </p:nvPr>
        </p:nvGraphicFramePr>
        <p:xfrm>
          <a:off x="795337" y="1386931"/>
          <a:ext cx="8348663" cy="526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458960" imgH="2512080" progId="Word.OpenDocumentText.12">
                  <p:embed/>
                </p:oleObj>
              </mc:Choice>
              <mc:Fallback>
                <p:oleObj name="Document" r:id="rId2" imgW="4458960" imgH="2512080" progId="Word.OpenDocumentText.12">
                  <p:embed/>
                  <p:pic>
                    <p:nvPicPr>
                      <p:cNvPr id="0" name="Obje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7" y="1386931"/>
                        <a:ext cx="8348663" cy="526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EMSI-4IIR</a:t>
            </a:r>
          </a:p>
        </p:txBody>
      </p:sp>
    </p:spTree>
    <p:extLst>
      <p:ext uri="{BB962C8B-B14F-4D97-AF65-F5344CB8AC3E}">
        <p14:creationId xmlns:p14="http://schemas.microsoft.com/office/powerpoint/2010/main" val="92083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Connexion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793"/>
            <a:ext cx="8458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dirty="0"/>
              <a:t>Pour obtenir une connexion avec la base de données, on </a:t>
            </a:r>
            <a:r>
              <a:rPr lang="fr-FR" sz="2800" dirty="0" err="1"/>
              <a:t>utlise</a:t>
            </a:r>
            <a:r>
              <a:rPr lang="fr-FR" sz="2800" dirty="0"/>
              <a:t> la méthode statique de la </a:t>
            </a:r>
            <a:r>
              <a:rPr lang="fr-FR" sz="2800" b="1" dirty="0"/>
              <a:t>classe </a:t>
            </a:r>
            <a:r>
              <a:rPr lang="fr-FR" sz="2800" b="1" dirty="0" err="1"/>
              <a:t>java.sql.DriverManager</a:t>
            </a:r>
            <a:r>
              <a:rPr lang="fr-FR" sz="2800" b="1" dirty="0"/>
              <a:t> </a:t>
            </a:r>
            <a:r>
              <a:rPr lang="fr-FR" sz="2800" dirty="0"/>
              <a:t>:</a:t>
            </a:r>
          </a:p>
          <a:p>
            <a:r>
              <a:rPr lang="fr-FR" sz="2800" b="1" dirty="0" err="1"/>
              <a:t>DriverManager.getConnection</a:t>
            </a:r>
            <a:r>
              <a:rPr lang="fr-FR" sz="2800" b="1" dirty="0"/>
              <a:t>( url, user, </a:t>
            </a:r>
            <a:r>
              <a:rPr lang="fr-FR" sz="2800" b="1" dirty="0" err="1"/>
              <a:t>pwd</a:t>
            </a:r>
            <a:r>
              <a:rPr lang="fr-FR" sz="2800" b="1" dirty="0"/>
              <a:t>) </a:t>
            </a:r>
          </a:p>
          <a:p>
            <a:pPr marL="0" indent="0">
              <a:buNone/>
            </a:pPr>
            <a:r>
              <a:rPr lang="fr-FR" sz="2800" dirty="0"/>
              <a:t>Ou </a:t>
            </a:r>
          </a:p>
          <a:p>
            <a:r>
              <a:rPr lang="fr-FR" sz="2800" b="1" dirty="0" err="1"/>
              <a:t>DriverManager.getConnection</a:t>
            </a:r>
            <a:r>
              <a:rPr lang="fr-FR" sz="2800" b="1" dirty="0"/>
              <a:t>( url) </a:t>
            </a:r>
          </a:p>
          <a:p>
            <a:pPr marL="0" indent="0">
              <a:buNone/>
            </a:pPr>
            <a:r>
              <a:rPr lang="fr-FR" sz="2800" dirty="0"/>
              <a:t>Cette méthode prend en argument l'url de la base de données Elle peut lancer l'exception </a:t>
            </a:r>
            <a:r>
              <a:rPr lang="fr-FR" sz="2800" dirty="0" err="1"/>
              <a:t>SQLException</a:t>
            </a:r>
            <a:r>
              <a:rPr lang="fr-FR" sz="2800" dirty="0"/>
              <a:t> en cas de problème. </a:t>
            </a:r>
          </a:p>
          <a:p>
            <a:pPr marL="0" indent="0">
              <a:buNone/>
            </a:pPr>
            <a:r>
              <a:rPr lang="fr-FR" sz="2800" dirty="0"/>
              <a:t>Cette procédure permet de se connecter à une base de donnée distante ou locale 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EMSI-4IIR</a:t>
            </a:r>
          </a:p>
        </p:txBody>
      </p:sp>
    </p:spTree>
    <p:extLst>
      <p:ext uri="{BB962C8B-B14F-4D97-AF65-F5344CB8AC3E}">
        <p14:creationId xmlns:p14="http://schemas.microsoft.com/office/powerpoint/2010/main" val="165522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Connexion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600" dirty="0"/>
              <a:t>La méthode </a:t>
            </a:r>
            <a:r>
              <a:rPr lang="fr-FR" sz="2600" b="1" dirty="0" err="1"/>
              <a:t>DriverManager.getConnection</a:t>
            </a:r>
            <a:r>
              <a:rPr lang="fr-FR" sz="2600" dirty="0"/>
              <a:t> nécessite une URL de la base de données, qui varie en fonction de votre SGBD. Exemple:</a:t>
            </a:r>
          </a:p>
          <a:p>
            <a:pPr marL="0" indent="0">
              <a:buNone/>
            </a:pPr>
            <a:r>
              <a:rPr lang="fr-FR" sz="2600" u="sng" dirty="0"/>
              <a:t>Pour </a:t>
            </a:r>
            <a:r>
              <a:rPr lang="fr-FR" sz="2600" b="1" u="sng" dirty="0"/>
              <a:t>MySQL</a:t>
            </a:r>
            <a:r>
              <a:rPr lang="fr-FR" sz="2600" u="sng" dirty="0"/>
              <a:t>, utilisez l’URL suivante:   </a:t>
            </a:r>
          </a:p>
          <a:p>
            <a:pPr marL="0" indent="0">
              <a:buNone/>
            </a:pPr>
            <a:r>
              <a:rPr lang="fr-FR" sz="2600" b="1" dirty="0" err="1"/>
              <a:t>jdbc:mysql</a:t>
            </a:r>
            <a:r>
              <a:rPr lang="fr-FR" sz="2600" b="1" dirty="0"/>
              <a:t>://localhost:3306/</a:t>
            </a:r>
            <a:r>
              <a:rPr lang="fr-FR" sz="2600" dirty="0"/>
              <a:t>.  </a:t>
            </a:r>
          </a:p>
          <a:p>
            <a:pPr marL="0" indent="0">
              <a:buNone/>
            </a:pPr>
            <a:r>
              <a:rPr lang="fr-FR" sz="2600" dirty="0"/>
              <a:t>Avec </a:t>
            </a:r>
            <a:r>
              <a:rPr lang="fr-FR" sz="2600" dirty="0" err="1"/>
              <a:t>localhost</a:t>
            </a:r>
            <a:r>
              <a:rPr lang="fr-FR" sz="2600" dirty="0"/>
              <a:t> est le nom du serveur hébergeant votre base de données et 3306 est le numéro de port</a:t>
            </a:r>
          </a:p>
          <a:p>
            <a:pPr marL="0" indent="0">
              <a:buNone/>
            </a:pPr>
            <a:endParaRPr lang="fr-FR" sz="2600" dirty="0"/>
          </a:p>
          <a:p>
            <a:pPr marL="0" indent="0">
              <a:buNone/>
            </a:pPr>
            <a:r>
              <a:rPr lang="fr-FR" sz="2600" u="sng" dirty="0"/>
              <a:t>Pour </a:t>
            </a:r>
            <a:r>
              <a:rPr lang="fr-FR" sz="2600" b="1" u="sng" dirty="0"/>
              <a:t>Java DB</a:t>
            </a:r>
            <a:r>
              <a:rPr lang="fr-FR" sz="2600" u="sng" dirty="0"/>
              <a:t>, utilisez l’URL suivante:  </a:t>
            </a:r>
          </a:p>
          <a:p>
            <a:pPr marL="0" indent="0">
              <a:buNone/>
            </a:pPr>
            <a:r>
              <a:rPr lang="fr-FR" sz="2600" b="1" dirty="0" err="1"/>
              <a:t>jdbc</a:t>
            </a:r>
            <a:r>
              <a:rPr lang="fr-FR" sz="2600" b="1" dirty="0"/>
              <a:t>: derby: </a:t>
            </a:r>
            <a:r>
              <a:rPr lang="fr-FR" sz="2600" b="1" dirty="0" err="1"/>
              <a:t>testdb</a:t>
            </a:r>
            <a:r>
              <a:rPr lang="fr-FR" sz="2600" b="1" dirty="0"/>
              <a:t>; </a:t>
            </a:r>
            <a:r>
              <a:rPr lang="fr-FR" sz="2600" b="1" dirty="0" err="1"/>
              <a:t>create</a:t>
            </a:r>
            <a:r>
              <a:rPr lang="fr-FR" sz="2600" b="1" dirty="0"/>
              <a:t> = </a:t>
            </a:r>
            <a:r>
              <a:rPr lang="fr-FR" sz="2600" b="1" dirty="0" err="1"/>
              <a:t>true</a:t>
            </a:r>
            <a:r>
              <a:rPr lang="fr-FR" sz="2600" dirty="0"/>
              <a:t>, où </a:t>
            </a:r>
            <a:r>
              <a:rPr lang="fr-FR" sz="2600" dirty="0" err="1"/>
              <a:t>testdb</a:t>
            </a:r>
            <a:r>
              <a:rPr lang="fr-FR" sz="2600" dirty="0"/>
              <a:t> est le nom de la base de données à se connecter, et </a:t>
            </a:r>
            <a:r>
              <a:rPr lang="fr-FR" sz="2600" dirty="0" err="1"/>
              <a:t>create</a:t>
            </a:r>
            <a:r>
              <a:rPr lang="fr-FR" sz="2600" dirty="0"/>
              <a:t> = </a:t>
            </a:r>
            <a:r>
              <a:rPr lang="fr-FR" sz="2600" dirty="0" err="1"/>
              <a:t>true</a:t>
            </a:r>
            <a:r>
              <a:rPr lang="fr-FR" sz="2600" dirty="0"/>
              <a:t> instruit le SGBD pour créer la base de données.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EMSI-4IIR</a:t>
            </a:r>
          </a:p>
        </p:txBody>
      </p:sp>
    </p:spTree>
    <p:extLst>
      <p:ext uri="{BB962C8B-B14F-4D97-AF65-F5344CB8AC3E}">
        <p14:creationId xmlns:p14="http://schemas.microsoft.com/office/powerpoint/2010/main" val="171983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6634</TotalTime>
  <Words>961</Words>
  <Application>Microsoft Macintosh PowerPoint</Application>
  <PresentationFormat>Affichage à l'écran (4:3)</PresentationFormat>
  <Paragraphs>141</Paragraphs>
  <Slides>14</Slides>
  <Notes>10</Notes>
  <HiddenSlides>0</HiddenSlides>
  <MMClips>0</MMClips>
  <ScaleCrop>false</ScaleCrop>
  <HeadingPairs>
    <vt:vector size="8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Office Theme</vt:lpstr>
      <vt:lpstr>Document</vt:lpstr>
      <vt:lpstr> JDBC (Java DataBase Connectivy)</vt:lpstr>
      <vt:lpstr>JDBC : Java DataBase Connectivy</vt:lpstr>
      <vt:lpstr>Etapes</vt:lpstr>
      <vt:lpstr>Etapes : Détail</vt:lpstr>
      <vt:lpstr>Driver manager</vt:lpstr>
      <vt:lpstr>Driver manager</vt:lpstr>
      <vt:lpstr>Driver manager</vt:lpstr>
      <vt:lpstr>Connexion</vt:lpstr>
      <vt:lpstr>Connexion</vt:lpstr>
      <vt:lpstr>Etablir une connexion avec la base de données</vt:lpstr>
      <vt:lpstr>Statement</vt:lpstr>
      <vt:lpstr>Requête </vt:lpstr>
      <vt:lpstr>Récupération d’un résultat </vt:lpstr>
      <vt:lpstr>Récupération d’un résultat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asmaa</dc:creator>
  <cp:lastModifiedBy>ASMAA IDALENE</cp:lastModifiedBy>
  <cp:revision>46</cp:revision>
  <dcterms:created xsi:type="dcterms:W3CDTF">2006-08-16T00:00:00Z</dcterms:created>
  <dcterms:modified xsi:type="dcterms:W3CDTF">2023-04-24T22:14:18Z</dcterms:modified>
</cp:coreProperties>
</file>