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530" r:id="rId5"/>
    <p:sldId id="533" r:id="rId6"/>
    <p:sldId id="531" r:id="rId7"/>
    <p:sldId id="534" r:id="rId8"/>
    <p:sldId id="535" r:id="rId9"/>
    <p:sldId id="536" r:id="rId10"/>
    <p:sldId id="547" r:id="rId11"/>
    <p:sldId id="548" r:id="rId12"/>
    <p:sldId id="549" r:id="rId13"/>
    <p:sldId id="550" r:id="rId14"/>
    <p:sldId id="537" r:id="rId15"/>
    <p:sldId id="546" r:id="rId16"/>
    <p:sldId id="545" r:id="rId17"/>
    <p:sldId id="538" r:id="rId18"/>
    <p:sldId id="539" r:id="rId19"/>
    <p:sldId id="540" r:id="rId20"/>
    <p:sldId id="541" r:id="rId21"/>
    <p:sldId id="543" r:id="rId22"/>
    <p:sldId id="5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22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Sudhanva</a:t>
            </a:r>
            <a:r>
              <a:rPr lang="en-US" dirty="0"/>
              <a:t> 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538" y="3554522"/>
            <a:ext cx="7068312" cy="758952"/>
          </a:xfrm>
        </p:spPr>
        <p:txBody>
          <a:bodyPr/>
          <a:lstStyle/>
          <a:p>
            <a:r>
              <a:rPr lang="en-US" dirty="0"/>
              <a:t>BE MTech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CBFF-39F1-4D15-A069-239B5CDF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internal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3B7D-6337-43CB-9AED-F86FE908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ROS2 bring-up along with non-default features like zero-copy</a:t>
            </a:r>
          </a:p>
          <a:p>
            <a:pPr algn="just"/>
            <a:r>
              <a:rPr lang="en-US" dirty="0"/>
              <a:t>Development of a new type of component container that enhanced the performance of ROS2 nodes by 80%</a:t>
            </a:r>
          </a:p>
          <a:p>
            <a:pPr algn="just"/>
            <a:r>
              <a:rPr lang="en-US" dirty="0"/>
              <a:t>Whitelisting of network interfaces to make ROS2 Daemon immune to network changes.</a:t>
            </a:r>
          </a:p>
          <a:p>
            <a:pPr algn="just"/>
            <a:r>
              <a:rPr lang="en-US" dirty="0"/>
              <a:t>Investigation and fix for ROS2 CLI hang and other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36689-52ED-4190-82A3-A1486E5B0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7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44EC9-F730-00B6-E479-530EC276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0BED4-B4D2-A8C2-9E8E-FA7D1819E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Recognitions and Appreciations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Used to complete transactions anywhere crypto is accepted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Utility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These tokens have a specific use within a blockchain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Tokens backed by securities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9544CE-BE3D-F6DD-FADE-D85F729A9B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Authenticates ownership of specific assets</a:t>
            </a:r>
          </a:p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Gaming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Used as in-game currency and traded with real world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BUILDUP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517" b="517"/>
          <a:stretch/>
        </p:blipFill>
        <p:spPr>
          <a:xfrm>
            <a:off x="1583555" y="2980517"/>
            <a:ext cx="713074" cy="713074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 t="128" b="128"/>
          <a:stretch/>
        </p:blipFill>
        <p:spPr/>
      </p:pic>
      <p:pic>
        <p:nvPicPr>
          <p:cNvPr id="87" name="Picture Placeholder 86" descr="Piggy Bank outline">
            <a:extLst>
              <a:ext uri="{FF2B5EF4-FFF2-40B4-BE49-F238E27FC236}">
                <a16:creationId xmlns:a16="http://schemas.microsoft.com/office/drawing/2014/main" id="{ED53247D-56A2-6AB9-6FF9-0313BD7DB9E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/>
          <a:stretch/>
        </p:blipFill>
        <p:spPr/>
      </p:pic>
      <p:pic>
        <p:nvPicPr>
          <p:cNvPr id="88" name="Picture Placeholder 87" descr="Bitcoin outline">
            <a:extLst>
              <a:ext uri="{FF2B5EF4-FFF2-40B4-BE49-F238E27FC236}">
                <a16:creationId xmlns:a16="http://schemas.microsoft.com/office/drawing/2014/main" id="{32BC0F61-A0C8-5BEF-A6E9-0E7ADE645F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l="345" r="345"/>
          <a:stretch/>
        </p:blipFill>
        <p:spPr/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6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a cryptocurrency exchange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Purchase preferred coins &amp; create "wallet"</a:t>
            </a:r>
          </a:p>
          <a:p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 investment and trading options</a:t>
            </a:r>
          </a:p>
          <a:p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Stake preferred coins in chosen company</a:t>
            </a:r>
          </a:p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Set exponential growth goals</a:t>
            </a:r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Portfolio diversification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combinations to stay ahead of the market</a:t>
            </a:r>
          </a:p>
          <a:p>
            <a:r>
              <a:rPr lang="en-US" dirty="0"/>
              <a:t>Capitalize on direct ownership of digital coins</a:t>
            </a:r>
          </a:p>
          <a:p>
            <a:r>
              <a:rPr lang="en-US" dirty="0"/>
              <a:t>Invest in multiple blockchains​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Short and long-term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Create an emergency fund</a:t>
            </a:r>
          </a:p>
          <a:p>
            <a:r>
              <a:rPr lang="en-US" dirty="0"/>
              <a:t>Add a second stream of income</a:t>
            </a:r>
          </a:p>
          <a:p>
            <a:r>
              <a:rPr lang="en-US" dirty="0"/>
              <a:t>Buy a house</a:t>
            </a:r>
          </a:p>
          <a:p>
            <a:r>
              <a:rPr lang="en-US" dirty="0"/>
              <a:t>Supplement retirement fund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Strategize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Do your research and develop a plan with goals</a:t>
            </a:r>
          </a:p>
          <a:p>
            <a:r>
              <a:rPr lang="en-US" dirty="0"/>
              <a:t>Diversify your portfolio through coin ownership​</a:t>
            </a:r>
          </a:p>
          <a:p>
            <a:r>
              <a:rPr lang="en-US" dirty="0"/>
              <a:t>Follow the markets closely​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Minimize risk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 cautious of scams and "too good to be true" scenarios</a:t>
            </a:r>
          </a:p>
          <a:p>
            <a:r>
              <a:rPr lang="en-US" dirty="0"/>
              <a:t>Avoid "all-in" strategies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Utilize resources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Apps and platforms help streamline user experience</a:t>
            </a:r>
          </a:p>
          <a:p>
            <a:r>
              <a:rPr lang="en-US" dirty="0"/>
              <a:t>Seek expert guidance from Krypto Logics team members​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BA7-FC97-4D42-C4BC-897A88CF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6" name="Picture Placeholder 15" descr="Team member head shot&#10;">
            <a:extLst>
              <a:ext uri="{FF2B5EF4-FFF2-40B4-BE49-F238E27FC236}">
                <a16:creationId xmlns:a16="http://schemas.microsoft.com/office/drawing/2014/main" id="{675FEA7C-5201-0219-EAA4-51C8A3B8185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 t="45" b="45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Takuma Hayashi​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CC4-AF80-8D3B-413B-3F80C745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7" name="Picture Placeholder 16" descr="Team member head shot&#10;">
            <a:extLst>
              <a:ext uri="{FF2B5EF4-FFF2-40B4-BE49-F238E27FC236}">
                <a16:creationId xmlns:a16="http://schemas.microsoft.com/office/drawing/2014/main" id="{8B1E138F-E5F8-7188-0E7F-C61CC315F3C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56031-A8E2-FF88-2769-10FEB7B75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8" name="Picture Placeholder 17" descr="Team member head shot&#10;">
            <a:extLst>
              <a:ext uri="{FF2B5EF4-FFF2-40B4-BE49-F238E27FC236}">
                <a16:creationId xmlns:a16="http://schemas.microsoft.com/office/drawing/2014/main" id="{F4608F53-148D-4D2F-6672-8A90E230C68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DE758-CE4B-6136-04AE-85B544CA6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9" name="Picture Placeholder 18" descr="Team member head shot&#10;">
            <a:extLst>
              <a:ext uri="{FF2B5EF4-FFF2-40B4-BE49-F238E27FC236}">
                <a16:creationId xmlns:a16="http://schemas.microsoft.com/office/drawing/2014/main" id="{34C21939-A4DB-0F96-83D8-AD8FFB4535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/>
          <a:srcRect l="174" r="174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DFDBA5-4CFB-88D0-C90E-69D151F5BF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EXTENDED TEAM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CA379-5C0D-5E21-B070-E880A01BB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6" name="Picture Placeholder 15" descr="Team member head shot&#10;">
            <a:extLst>
              <a:ext uri="{FF2B5EF4-FFF2-40B4-BE49-F238E27FC236}">
                <a16:creationId xmlns:a16="http://schemas.microsoft.com/office/drawing/2014/main" id="{675FEA7C-5201-0219-EAA4-51C8A3B8185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/>
          <a:srcRect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225EB-9239-A8F4-48C2-D2E44A245C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Takuma Hayashi​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3BCC4-AF80-8D3B-413B-3F80C745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39" name="Picture Placeholder 138" descr="Team member head shot&#10;">
            <a:extLst>
              <a:ext uri="{FF2B5EF4-FFF2-40B4-BE49-F238E27FC236}">
                <a16:creationId xmlns:a16="http://schemas.microsoft.com/office/drawing/2014/main" id="{40505ADD-6A41-FEA2-952B-68B8652C37D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/>
          <a:srcRect/>
          <a:stretch/>
        </p:blipFill>
        <p:spPr/>
      </p:pic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29B0FDD4-0C9D-9FEE-0CB5-5341E9A67D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0E6B790C-A9A2-BF33-11DC-2AA2B45ADDD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17" name="Picture Placeholder 16" descr="Team member head shot&#10;">
            <a:extLst>
              <a:ext uri="{FF2B5EF4-FFF2-40B4-BE49-F238E27FC236}">
                <a16:creationId xmlns:a16="http://schemas.microsoft.com/office/drawing/2014/main" id="{8B1E138F-E5F8-7188-0E7F-C61CC315F3C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4"/>
          <a:srcRect t="75" b="75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EAAE3-47A6-DF8C-088B-8353E3128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Mirjam Nilsson​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56031-A8E2-FF88-2769-10FEB7B75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40" name="Picture Placeholder 139" descr="Team member head shot&#10;">
            <a:extLst>
              <a:ext uri="{FF2B5EF4-FFF2-40B4-BE49-F238E27FC236}">
                <a16:creationId xmlns:a16="http://schemas.microsoft.com/office/drawing/2014/main" id="{DAE46AC2-4E04-644A-503C-188DFB2C346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75" b="75"/>
          <a:stretch/>
        </p:blipFill>
        <p:spPr/>
      </p:pic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F73428BF-556B-39B3-A2E1-A3479B7A43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3519B91A-73EE-B2B8-4875-2C6A0113D3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18" name="Picture Placeholder 17" descr="Team member head shot&#10;">
            <a:extLst>
              <a:ext uri="{FF2B5EF4-FFF2-40B4-BE49-F238E27FC236}">
                <a16:creationId xmlns:a16="http://schemas.microsoft.com/office/drawing/2014/main" id="{F4608F53-148D-4D2F-6672-8A90E230C68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6"/>
          <a:srcRect t="75" b="75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AD9EB9-CF0D-0D70-D541-05E1A813D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9DE758-CE4B-6136-04AE-85B544CA6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41" name="Picture Placeholder 140" descr="Team member head shot&#10;">
            <a:extLst>
              <a:ext uri="{FF2B5EF4-FFF2-40B4-BE49-F238E27FC236}">
                <a16:creationId xmlns:a16="http://schemas.microsoft.com/office/drawing/2014/main" id="{105B8828-F685-63DD-6F9F-62F8A8DA6D0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/>
          <a:srcRect l="291" r="291"/>
          <a:stretch/>
        </p:blipFill>
        <p:spPr/>
      </p:pic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747BF9B3-DF8F-789C-9AF6-94771E1AF5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A2297428-B6BC-F5B5-C82D-3BC4408EC5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19" name="Picture Placeholder 18" descr="Team member head shot&#10;">
            <a:extLst>
              <a:ext uri="{FF2B5EF4-FFF2-40B4-BE49-F238E27FC236}">
                <a16:creationId xmlns:a16="http://schemas.microsoft.com/office/drawing/2014/main" id="{34C21939-A4DB-0F96-83D8-AD8FFB45359F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/>
          <a:srcRect l="99" r="99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A99FBE-9850-5F5D-04D9-E3A83DEEA9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AAB49A-6730-B2CF-9537-FF9551D4EB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42" name="Picture Placeholder 141" descr="Team member head shot&#10;">
            <a:extLst>
              <a:ext uri="{FF2B5EF4-FFF2-40B4-BE49-F238E27FC236}">
                <a16:creationId xmlns:a16="http://schemas.microsoft.com/office/drawing/2014/main" id="{E6A455C2-70F1-6DAE-26E6-C7AAE0CFA814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/>
          <a:srcRect l="291" r="291"/>
          <a:stretch/>
        </p:blipFill>
        <p:spPr/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651B92A3-1DB6-8A7F-09B7-C7969D53FB3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462B07C6-5B4D-AB97-3376-C4F8BFC2C1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Content Developer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C0AB0C-E0B6-7838-D865-2AB638122F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0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a seasoned robotics engineer, I have acquired extensive hands-on experience across the entire system, from application development and algorithm design to platform-level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Sudhanva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S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pioneer.sudhu@gmail.com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www.tinyurl.com/sudhanva-s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645838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Graphic 8" descr="Classroom">
            <a:extLst>
              <a:ext uri="{FF2B5EF4-FFF2-40B4-BE49-F238E27FC236}">
                <a16:creationId xmlns:a16="http://schemas.microsoft.com/office/drawing/2014/main" id="{79FEE3DF-85DE-4716-B3CE-DC3AB310E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028" y="2849210"/>
            <a:ext cx="914400" cy="914400"/>
          </a:xfrm>
          <a:prstGeom prst="rect">
            <a:avLst/>
          </a:prstGeom>
        </p:spPr>
      </p:pic>
      <p:pic>
        <p:nvPicPr>
          <p:cNvPr id="11" name="Graphic 10" descr="Diploma roll">
            <a:extLst>
              <a:ext uri="{FF2B5EF4-FFF2-40B4-BE49-F238E27FC236}">
                <a16:creationId xmlns:a16="http://schemas.microsoft.com/office/drawing/2014/main" id="{62A91A71-FCC8-4A67-975F-DA21947EA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9438" y="2904075"/>
            <a:ext cx="914400" cy="914400"/>
          </a:xfrm>
          <a:prstGeom prst="rect">
            <a:avLst/>
          </a:prstGeom>
        </p:spPr>
      </p:pic>
      <p:pic>
        <p:nvPicPr>
          <p:cNvPr id="13" name="Graphic 12" descr="Graduation cap">
            <a:extLst>
              <a:ext uri="{FF2B5EF4-FFF2-40B4-BE49-F238E27FC236}">
                <a16:creationId xmlns:a16="http://schemas.microsoft.com/office/drawing/2014/main" id="{4ABA3AA3-78D6-489F-8B09-B650C85FD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6648" y="2805280"/>
            <a:ext cx="914400" cy="914400"/>
          </a:xfrm>
          <a:prstGeom prst="rect">
            <a:avLst/>
          </a:prstGeom>
        </p:spPr>
      </p:pic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936C7531-AE6C-4B2F-9D8F-2E07939E83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0715" y="284921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5EA75-39B9-4DA5-AE25-4E71C6D6AE78}"/>
              </a:ext>
            </a:extLst>
          </p:cNvPr>
          <p:cNvSpPr txBox="1"/>
          <p:nvPr/>
        </p:nvSpPr>
        <p:spPr>
          <a:xfrm>
            <a:off x="1778361" y="4297680"/>
            <a:ext cx="4796906" cy="9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 in Computer Science and Engineering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MTech in Industrial Automation and Robotics</a:t>
            </a:r>
          </a:p>
        </p:txBody>
      </p:sp>
      <p:pic>
        <p:nvPicPr>
          <p:cNvPr id="18" name="Graphic 17" descr="Briefcase">
            <a:extLst>
              <a:ext uri="{FF2B5EF4-FFF2-40B4-BE49-F238E27FC236}">
                <a16:creationId xmlns:a16="http://schemas.microsoft.com/office/drawing/2014/main" id="{A91DDE20-BB12-4455-A906-112C016B76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66470" y="2814481"/>
            <a:ext cx="914400" cy="914400"/>
          </a:xfrm>
          <a:prstGeom prst="rect">
            <a:avLst/>
          </a:prstGeom>
        </p:spPr>
      </p:pic>
      <p:pic>
        <p:nvPicPr>
          <p:cNvPr id="20" name="Graphic 19" descr="Construction worker">
            <a:extLst>
              <a:ext uri="{FF2B5EF4-FFF2-40B4-BE49-F238E27FC236}">
                <a16:creationId xmlns:a16="http://schemas.microsoft.com/office/drawing/2014/main" id="{4367B4C1-38A6-46FF-A9BF-68C40127C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2403" y="2770632"/>
            <a:ext cx="914400" cy="914400"/>
          </a:xfrm>
          <a:prstGeom prst="rect">
            <a:avLst/>
          </a:prstGeom>
        </p:spPr>
      </p:pic>
      <p:pic>
        <p:nvPicPr>
          <p:cNvPr id="22" name="Graphic 21" descr="Office worker">
            <a:extLst>
              <a:ext uri="{FF2B5EF4-FFF2-40B4-BE49-F238E27FC236}">
                <a16:creationId xmlns:a16="http://schemas.microsoft.com/office/drawing/2014/main" id="{CF10C81F-37C5-446B-9FA8-A2F6094347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59257" y="2770632"/>
            <a:ext cx="914400" cy="914400"/>
          </a:xfrm>
          <a:prstGeom prst="rect">
            <a:avLst/>
          </a:prstGeom>
        </p:spPr>
      </p:pic>
      <p:pic>
        <p:nvPicPr>
          <p:cNvPr id="24" name="Graphic 23" descr="Robot">
            <a:extLst>
              <a:ext uri="{FF2B5EF4-FFF2-40B4-BE49-F238E27FC236}">
                <a16:creationId xmlns:a16="http://schemas.microsoft.com/office/drawing/2014/main" id="{9AC8AB4D-A609-461C-A426-89BB0C195A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37644" y="2770632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F3B0C1-60C9-4317-BC5F-8F331370733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9854" t="34685" r="5416" b="40058"/>
          <a:stretch/>
        </p:blipFill>
        <p:spPr>
          <a:xfrm>
            <a:off x="7761478" y="4029680"/>
            <a:ext cx="2732625" cy="97200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6771A6-FDB5-4230-AB92-EBE9F924B87E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9765" t="34659" r="14433" b="49419"/>
          <a:stretch/>
        </p:blipFill>
        <p:spPr>
          <a:xfrm>
            <a:off x="6688546" y="4957837"/>
            <a:ext cx="2529596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23A3D6-A8D4-4CDB-ACDE-B7E799C76AB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t="10516" r="10097" b="16088"/>
          <a:stretch/>
        </p:blipFill>
        <p:spPr>
          <a:xfrm>
            <a:off x="9218142" y="4957837"/>
            <a:ext cx="1275962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73559E9-6036-4015-AE86-EBC37D47EF9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0147" t="9889" r="7163" b="9168"/>
          <a:stretch/>
        </p:blipFill>
        <p:spPr>
          <a:xfrm>
            <a:off x="6688545" y="4029681"/>
            <a:ext cx="1072933" cy="92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Experience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Autonomous Driving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Mobile Robotics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Robot Manipulators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development activities carried out by myself as an individual contributor towards the set goals for the product intended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Autonomous Vehicle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58DC5-486C-4F7A-B618-24BFB79A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Integration of pedestrian detection</a:t>
            </a:r>
          </a:p>
          <a:p>
            <a:pPr algn="just"/>
            <a:r>
              <a:rPr lang="en-US" dirty="0"/>
              <a:t>Integration of pothole detection</a:t>
            </a:r>
          </a:p>
          <a:p>
            <a:pPr algn="just"/>
            <a:r>
              <a:rPr lang="en-US" dirty="0"/>
              <a:t>Integration of height map based object detection</a:t>
            </a:r>
          </a:p>
          <a:p>
            <a:pPr algn="just"/>
            <a:r>
              <a:rPr lang="en-US" dirty="0"/>
              <a:t>Mathematical modelling of kinematics for four wheel steering</a:t>
            </a:r>
          </a:p>
          <a:p>
            <a:pPr algn="just"/>
            <a:r>
              <a:rPr lang="en-US" dirty="0"/>
              <a:t>Development of kinematics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Autonomous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29167-4B07-4447-9206-DA6891BA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5081016" cy="3547872"/>
          </a:xfrm>
        </p:spPr>
        <p:txBody>
          <a:bodyPr/>
          <a:lstStyle/>
          <a:p>
            <a:pPr algn="just"/>
            <a:r>
              <a:rPr lang="en-US" dirty="0"/>
              <a:t>Object modelling for </a:t>
            </a:r>
            <a:r>
              <a:rPr lang="en-US" dirty="0" err="1"/>
              <a:t>HDMap</a:t>
            </a:r>
            <a:r>
              <a:rPr lang="en-US" dirty="0"/>
              <a:t> creation software</a:t>
            </a:r>
          </a:p>
          <a:p>
            <a:pPr algn="just"/>
            <a:r>
              <a:rPr lang="en-US" dirty="0" err="1"/>
              <a:t>PoC</a:t>
            </a:r>
            <a:r>
              <a:rPr lang="en-US" dirty="0"/>
              <a:t> for curb detection</a:t>
            </a:r>
          </a:p>
          <a:p>
            <a:pPr algn="just"/>
            <a:r>
              <a:rPr lang="en-US" dirty="0"/>
              <a:t>3D LiDAR mapping algorithm</a:t>
            </a:r>
          </a:p>
          <a:p>
            <a:pPr algn="just"/>
            <a:r>
              <a:rPr lang="en-US" dirty="0"/>
              <a:t>Cross functional technical task 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FC4A46-B360-44B7-A366-6384986E793B}"/>
              </a:ext>
            </a:extLst>
          </p:cNvPr>
          <p:cNvSpPr txBox="1"/>
          <p:nvPr/>
        </p:nvSpPr>
        <p:spPr>
          <a:xfrm>
            <a:off x="6214032" y="5760720"/>
            <a:ext cx="51658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Ref: https://www.researchgate.net/figure/An-online-HD-map-overlaying-lidar-intensity-as-a-vehicle-traverses-an-intersection-The_fig1_362987658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546DEB3-91EB-4625-AB13-4B8A852B60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6B617C-B59D-4F29-AD8B-8FE34DD8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96" y="2088846"/>
            <a:ext cx="5081017" cy="348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B1EC-81D0-4404-8250-B80830EB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Agricultural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883F-90EF-46DA-8266-D45CA7689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5081016" cy="3547872"/>
          </a:xfrm>
        </p:spPr>
        <p:txBody>
          <a:bodyPr/>
          <a:lstStyle/>
          <a:p>
            <a:pPr algn="just"/>
            <a:r>
              <a:rPr lang="en-US" dirty="0"/>
              <a:t>State machine design and development for multi arm mobile robot</a:t>
            </a:r>
          </a:p>
          <a:p>
            <a:pPr algn="just"/>
            <a:r>
              <a:rPr lang="en-US" dirty="0"/>
              <a:t>Integration of onboard diagnostics and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816FB-4265-43CA-8DAB-174EF5C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43EF66-F1CB-4FA4-8293-64500915D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81" y="2122685"/>
            <a:ext cx="3638035" cy="363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8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003E-B261-4A9D-A51C-3EF41635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Vacuum Cleaner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4FA7-4A54-420F-AF62-7C6C1F55F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of Kalman Filter and Extended Kalman Filter for tracking objects</a:t>
            </a:r>
          </a:p>
          <a:p>
            <a:pPr algn="just"/>
            <a:r>
              <a:rPr lang="en-US" dirty="0"/>
              <a:t>Development of EKF based tracker for object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6086B-EF8D-4DB3-A15C-DDA64736B2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4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5832-F6E0-4443-B1C6-147014FE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AStro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455E-9D82-40C7-9C8D-347948A9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5081016" cy="3547872"/>
          </a:xfrm>
        </p:spPr>
        <p:txBody>
          <a:bodyPr/>
          <a:lstStyle/>
          <a:p>
            <a:pPr algn="just"/>
            <a:r>
              <a:rPr lang="en-US" dirty="0"/>
              <a:t>Migration of proprietary ROS packages to ROS2.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08A2-AC6E-4475-88A9-621E5034BC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AutoShape 4" descr="Amazon Astro: Price, Features, Availability, and More">
            <a:extLst>
              <a:ext uri="{FF2B5EF4-FFF2-40B4-BE49-F238E27FC236}">
                <a16:creationId xmlns:a16="http://schemas.microsoft.com/office/drawing/2014/main" id="{F2949D9A-FA81-4578-AFCF-C71C5B3D4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D30763AF-E761-428A-B528-1BBF2DCF19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3719" y="37746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66156E88-AE56-490C-B1FE-440B142E1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6" r="25838"/>
          <a:stretch/>
        </p:blipFill>
        <p:spPr bwMode="auto">
          <a:xfrm>
            <a:off x="7751804" y="2063473"/>
            <a:ext cx="3425212" cy="403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68CB4-1C45-419A-BB9E-0D4FB5B9D64D}"/>
              </a:ext>
            </a:extLst>
          </p:cNvPr>
          <p:cNvSpPr txBox="1"/>
          <p:nvPr/>
        </p:nvSpPr>
        <p:spPr>
          <a:xfrm>
            <a:off x="7628238" y="6178378"/>
            <a:ext cx="376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https://www.livemint.com/companies/news/amazon-unveils-jetsons-like-roaming-robot-for-the-home-11632873660701.html</a:t>
            </a:r>
          </a:p>
        </p:txBody>
      </p:sp>
    </p:spTree>
    <p:extLst>
      <p:ext uri="{BB962C8B-B14F-4D97-AF65-F5344CB8AC3E}">
        <p14:creationId xmlns:p14="http://schemas.microsoft.com/office/powerpoint/2010/main" val="426356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139</TotalTime>
  <Words>569</Words>
  <Application>Microsoft Office PowerPoint</Application>
  <PresentationFormat>Widescreen</PresentationFormat>
  <Paragraphs>132</Paragraphs>
  <Slides>19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Segoe UI Light</vt:lpstr>
      <vt:lpstr>Tw Cen MT</vt:lpstr>
      <vt:lpstr>Office Theme</vt:lpstr>
      <vt:lpstr>Sudhanva S</vt:lpstr>
      <vt:lpstr>INTRODUCTION</vt:lpstr>
      <vt:lpstr>Experience</vt:lpstr>
      <vt:lpstr>projects</vt:lpstr>
      <vt:lpstr>Autonomous Vehicle</vt:lpstr>
      <vt:lpstr>Autonomous Driving</vt:lpstr>
      <vt:lpstr>Agricultural Robot</vt:lpstr>
      <vt:lpstr>Robot Vacuum Cleaner</vt:lpstr>
      <vt:lpstr>Amazon AStro</vt:lpstr>
      <vt:lpstr>Amazon’s internal product</vt:lpstr>
      <vt:lpstr>Recognitions and Appreciations</vt:lpstr>
      <vt:lpstr>Recognitions</vt:lpstr>
      <vt:lpstr>PORTFOLIO BUILDUP</vt:lpstr>
      <vt:lpstr>AREAS OF FOCUS</vt:lpstr>
      <vt:lpstr>HOW TO GET THERE</vt:lpstr>
      <vt:lpstr>MEET OUR TEAM</vt:lpstr>
      <vt:lpstr>MEET OUR EXTENDED TEAM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Sudhanva S</dc:title>
  <dc:creator>Admin</dc:creator>
  <cp:lastModifiedBy>Admin</cp:lastModifiedBy>
  <cp:revision>4</cp:revision>
  <dcterms:created xsi:type="dcterms:W3CDTF">2025-01-09T11:24:56Z</dcterms:created>
  <dcterms:modified xsi:type="dcterms:W3CDTF">2025-01-09T18:57:53Z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