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3" r:id="rId4"/>
    <p:sldId id="261" r:id="rId5"/>
    <p:sldId id="262" r:id="rId6"/>
    <p:sldId id="257" r:id="rId7"/>
    <p:sldId id="264" r:id="rId8"/>
    <p:sldId id="268" r:id="rId9"/>
    <p:sldId id="266" r:id="rId10"/>
    <p:sldId id="260" r:id="rId1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26/02/2019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Nuage 49">
            <a:extLst>
              <a:ext uri="{FF2B5EF4-FFF2-40B4-BE49-F238E27FC236}">
                <a16:creationId xmlns:a16="http://schemas.microsoft.com/office/drawing/2014/main" id="{C4AA5520-5B3C-4CE1-92C1-93A8C3D830BE}"/>
              </a:ext>
            </a:extLst>
          </p:cNvPr>
          <p:cNvSpPr/>
          <p:nvPr/>
        </p:nvSpPr>
        <p:spPr>
          <a:xfrm>
            <a:off x="3875970" y="4269615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</a:t>
            </a:r>
          </a:p>
        </p:txBody>
      </p:sp>
      <p:sp>
        <p:nvSpPr>
          <p:cNvPr id="56" name="Nuage 55">
            <a:extLst>
              <a:ext uri="{FF2B5EF4-FFF2-40B4-BE49-F238E27FC236}">
                <a16:creationId xmlns:a16="http://schemas.microsoft.com/office/drawing/2014/main" id="{EBD23622-97AE-43B3-A20A-C70C5CFE819E}"/>
              </a:ext>
            </a:extLst>
          </p:cNvPr>
          <p:cNvSpPr/>
          <p:nvPr/>
        </p:nvSpPr>
        <p:spPr>
          <a:xfrm>
            <a:off x="2670047" y="361253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57" name="Nuage 56">
            <a:extLst>
              <a:ext uri="{FF2B5EF4-FFF2-40B4-BE49-F238E27FC236}">
                <a16:creationId xmlns:a16="http://schemas.microsoft.com/office/drawing/2014/main" id="{C1D8CE25-B978-4BF3-AD79-63C2D32567B7}"/>
              </a:ext>
            </a:extLst>
          </p:cNvPr>
          <p:cNvSpPr/>
          <p:nvPr/>
        </p:nvSpPr>
        <p:spPr>
          <a:xfrm>
            <a:off x="2508919" y="1548622"/>
            <a:ext cx="1792296" cy="1039716"/>
          </a:xfrm>
          <a:prstGeom prst="cloud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SSID:</a:t>
            </a:r>
          </a:p>
          <a:p>
            <a:pPr algn="ctr"/>
            <a:r>
              <a:rPr lang="fr-FR" sz="1200" dirty="0"/>
              <a:t>WIFICOTEAU2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658175" y="3070994"/>
            <a:ext cx="4969601" cy="108307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Arduino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B519F8-5C43-49C5-B4E7-9718D5910344}"/>
              </a:ext>
            </a:extLst>
          </p:cNvPr>
          <p:cNvSpPr/>
          <p:nvPr/>
        </p:nvSpPr>
        <p:spPr>
          <a:xfrm>
            <a:off x="6241003" y="684976"/>
            <a:ext cx="3147072" cy="11689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nRF52832</a:t>
            </a:r>
          </a:p>
          <a:p>
            <a:r>
              <a:rPr lang="fr-FR" i="1" dirty="0" err="1"/>
              <a:t>Sparkfun</a:t>
            </a:r>
            <a:endParaRPr lang="fr-FR" i="1" dirty="0"/>
          </a:p>
          <a:p>
            <a:r>
              <a:rPr lang="fr-FR" i="1" dirty="0" err="1"/>
              <a:t>IoTBlueServer</a:t>
            </a:r>
            <a:endParaRPr lang="fr-FR" i="1" dirty="0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  <a:stCxn id="52" idx="4"/>
            <a:endCxn id="72" idx="0"/>
          </p:cNvCxnSpPr>
          <p:nvPr/>
        </p:nvCxnSpPr>
        <p:spPr>
          <a:xfrm>
            <a:off x="7338465" y="2107900"/>
            <a:ext cx="120" cy="74487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360EDDEA-2E66-401D-B69B-3B598E604E73}"/>
              </a:ext>
            </a:extLst>
          </p:cNvPr>
          <p:cNvSpPr txBox="1"/>
          <p:nvPr/>
        </p:nvSpPr>
        <p:spPr>
          <a:xfrm>
            <a:off x="6896515" y="2077502"/>
            <a:ext cx="867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Int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942CECB-711B-4F9F-9B43-521D7C684761}"/>
              </a:ext>
            </a:extLst>
          </p:cNvPr>
          <p:cNvCxnSpPr>
            <a:cxnSpLocks/>
            <a:stCxn id="54" idx="4"/>
            <a:endCxn id="74" idx="0"/>
          </p:cNvCxnSpPr>
          <p:nvPr/>
        </p:nvCxnSpPr>
        <p:spPr>
          <a:xfrm flipH="1">
            <a:off x="8129455" y="2173208"/>
            <a:ext cx="5057" cy="53954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8994071" y="2145422"/>
            <a:ext cx="5057" cy="52322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BCC8597-37E5-48F0-993B-5E2528BCA206}"/>
              </a:ext>
            </a:extLst>
          </p:cNvPr>
          <p:cNvSpPr txBox="1"/>
          <p:nvPr/>
        </p:nvSpPr>
        <p:spPr>
          <a:xfrm>
            <a:off x="9108378" y="1683190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AFA325EA-1D6D-41D3-AB25-C90EC0B5199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926747" y="302827"/>
            <a:ext cx="6887792" cy="382149"/>
          </a:xfrm>
          <a:prstGeom prst="curvedConnector2">
            <a:avLst/>
          </a:prstGeom>
          <a:ln w="38100">
            <a:solidFill>
              <a:srgbClr val="0070C0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que 39" descr="Smartphone">
            <a:extLst>
              <a:ext uri="{FF2B5EF4-FFF2-40B4-BE49-F238E27FC236}">
                <a16:creationId xmlns:a16="http://schemas.microsoft.com/office/drawing/2014/main" id="{F8C6BD27-D79E-4955-8DF3-49C6097A176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57" y="-65595"/>
            <a:ext cx="1219778" cy="121977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6ADDE7C-DAC2-44CF-B48B-037B1070E657}"/>
              </a:ext>
            </a:extLst>
          </p:cNvPr>
          <p:cNvSpPr/>
          <p:nvPr/>
        </p:nvSpPr>
        <p:spPr>
          <a:xfrm>
            <a:off x="7714205" y="157688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F00D21C-DF48-4A17-A28C-BF3F15C4BD54}"/>
              </a:ext>
            </a:extLst>
          </p:cNvPr>
          <p:cNvSpPr/>
          <p:nvPr/>
        </p:nvSpPr>
        <p:spPr>
          <a:xfrm>
            <a:off x="8604415" y="1576889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4EADF47A-5E89-4699-84BC-CA999EAC77F8}"/>
              </a:ext>
            </a:extLst>
          </p:cNvPr>
          <p:cNvSpPr/>
          <p:nvPr/>
        </p:nvSpPr>
        <p:spPr>
          <a:xfrm>
            <a:off x="7119115" y="1850678"/>
            <a:ext cx="438699" cy="25722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D9BD4B33-BE09-499B-B25C-8B19AF8B50A3}"/>
              </a:ext>
            </a:extLst>
          </p:cNvPr>
          <p:cNvSpPr/>
          <p:nvPr/>
        </p:nvSpPr>
        <p:spPr>
          <a:xfrm>
            <a:off x="8734244" y="1850677"/>
            <a:ext cx="519653" cy="29474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26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0627544C-8D07-42EF-A446-9BB78A015300}"/>
              </a:ext>
            </a:extLst>
          </p:cNvPr>
          <p:cNvSpPr/>
          <p:nvPr/>
        </p:nvSpPr>
        <p:spPr>
          <a:xfrm>
            <a:off x="7847859" y="1865431"/>
            <a:ext cx="573305" cy="30777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27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AAF5C2-43EF-4AFC-840B-4972040BBAB7}"/>
              </a:ext>
            </a:extLst>
          </p:cNvPr>
          <p:cNvSpPr/>
          <p:nvPr/>
        </p:nvSpPr>
        <p:spPr>
          <a:xfrm>
            <a:off x="6241004" y="5309331"/>
            <a:ext cx="3190460" cy="130757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ESP8266 </a:t>
            </a:r>
          </a:p>
          <a:p>
            <a:r>
              <a:rPr lang="fr-FR" dirty="0"/>
              <a:t>HUZZAH</a:t>
            </a:r>
          </a:p>
          <a:p>
            <a:r>
              <a:rPr lang="fr-FR" i="1" dirty="0" err="1"/>
              <a:t>IoTWiFiClient</a:t>
            </a:r>
            <a:endParaRPr lang="fr-FR" i="1" dirty="0"/>
          </a:p>
          <a:p>
            <a:r>
              <a:rPr lang="fr-FR" sz="900" i="1" dirty="0"/>
              <a:t>MAC: </a:t>
            </a:r>
            <a:r>
              <a:rPr lang="en-US" sz="900" i="1" dirty="0"/>
              <a:t>EC:FA:BC:05:65:B8</a:t>
            </a:r>
          </a:p>
          <a:p>
            <a:r>
              <a:rPr lang="en-US" sz="900" i="1" dirty="0"/>
              <a:t>IP Fixe: </a:t>
            </a:r>
            <a:r>
              <a:rPr lang="fr-FR" sz="900" i="1" dirty="0"/>
              <a:t>192.168.0.32</a:t>
            </a:r>
            <a:endParaRPr lang="fr-FR" i="1" dirty="0"/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337FCCCC-DC1E-4CC6-9BDD-F75E3851A8A1}"/>
              </a:ext>
            </a:extLst>
          </p:cNvPr>
          <p:cNvCxnSpPr>
            <a:cxnSpLocks/>
            <a:stCxn id="69" idx="4"/>
            <a:endCxn id="64" idx="0"/>
          </p:cNvCxnSpPr>
          <p:nvPr/>
        </p:nvCxnSpPr>
        <p:spPr>
          <a:xfrm flipH="1">
            <a:off x="903628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7134A2C-46FF-420E-8404-1863B8C73419}"/>
              </a:ext>
            </a:extLst>
          </p:cNvPr>
          <p:cNvSpPr txBox="1"/>
          <p:nvPr/>
        </p:nvSpPr>
        <p:spPr>
          <a:xfrm>
            <a:off x="9319456" y="4051348"/>
            <a:ext cx="12911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EDB4FE-D48C-46FF-BAB4-33A7BFCAC9B9}"/>
              </a:ext>
            </a:extLst>
          </p:cNvPr>
          <p:cNvSpPr/>
          <p:nvPr/>
        </p:nvSpPr>
        <p:spPr>
          <a:xfrm>
            <a:off x="8612035" y="5322337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691F7B83-7A4D-4B71-815B-0AD1075EAAEE}"/>
              </a:ext>
            </a:extLst>
          </p:cNvPr>
          <p:cNvSpPr/>
          <p:nvPr/>
        </p:nvSpPr>
        <p:spPr>
          <a:xfrm>
            <a:off x="8746545" y="4947350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13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3E6885B-A742-4143-B2E4-FE1E6E8BF2F5}"/>
              </a:ext>
            </a:extLst>
          </p:cNvPr>
          <p:cNvSpPr/>
          <p:nvPr/>
        </p:nvSpPr>
        <p:spPr>
          <a:xfrm>
            <a:off x="192853" y="1610645"/>
            <a:ext cx="1974057" cy="345334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PI</a:t>
            </a:r>
          </a:p>
          <a:p>
            <a:r>
              <a:rPr lang="fr-FR" sz="900" dirty="0"/>
              <a:t>MAC: 00:0f:13:37:1b:c8</a:t>
            </a:r>
          </a:p>
          <a:p>
            <a:r>
              <a:rPr lang="fr-FR" sz="900" dirty="0"/>
              <a:t>IP Fixe: 192.168.0.18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robotInfos.php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robotInfos.txt,</a:t>
            </a:r>
          </a:p>
          <a:p>
            <a:pPr algn="ctr"/>
            <a:r>
              <a:rPr lang="fr-FR" sz="1200" dirty="0"/>
              <a:t>robotInfos.log</a:t>
            </a:r>
          </a:p>
          <a:p>
            <a:pPr algn="ctr"/>
            <a:endParaRPr lang="fr-FR" dirty="0"/>
          </a:p>
          <a:p>
            <a:pPr algn="ctr"/>
            <a:r>
              <a:rPr lang="fr-FR" sz="1200" dirty="0"/>
              <a:t>/var/www/html/</a:t>
            </a:r>
          </a:p>
          <a:p>
            <a:pPr algn="ctr"/>
            <a:r>
              <a:rPr lang="fr-FR" sz="1200" dirty="0" err="1"/>
              <a:t>robotPicture.php</a:t>
            </a:r>
            <a:r>
              <a:rPr lang="fr-FR" sz="1200" dirty="0"/>
              <a:t>,</a:t>
            </a:r>
          </a:p>
          <a:p>
            <a:pPr algn="ctr"/>
            <a:r>
              <a:rPr lang="fr-FR" sz="1200" dirty="0"/>
              <a:t>robotPicture.log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/var/log/apache2/</a:t>
            </a:r>
          </a:p>
          <a:p>
            <a:pPr algn="ctr"/>
            <a:r>
              <a:rPr lang="fr-FR" sz="1200" dirty="0"/>
              <a:t>error.log</a:t>
            </a:r>
          </a:p>
          <a:p>
            <a:pPr algn="ctr"/>
            <a:endParaRPr lang="fr-FR" dirty="0"/>
          </a:p>
        </p:txBody>
      </p:sp>
      <p:cxnSp>
        <p:nvCxnSpPr>
          <p:cNvPr id="70" name="Connecteur : en arc 69">
            <a:extLst>
              <a:ext uri="{FF2B5EF4-FFF2-40B4-BE49-F238E27FC236}">
                <a16:creationId xmlns:a16="http://schemas.microsoft.com/office/drawing/2014/main" id="{14B04061-7318-4D03-A1E8-AC224D48BEBD}"/>
              </a:ext>
            </a:extLst>
          </p:cNvPr>
          <p:cNvCxnSpPr>
            <a:cxnSpLocks/>
            <a:stCxn id="55" idx="1"/>
            <a:endCxn id="68" idx="3"/>
          </p:cNvCxnSpPr>
          <p:nvPr/>
        </p:nvCxnSpPr>
        <p:spPr>
          <a:xfrm rot="10800000">
            <a:off x="2166910" y="3337320"/>
            <a:ext cx="4074094" cy="2625801"/>
          </a:xfrm>
          <a:prstGeom prst="curved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ZoneTexte 84">
            <a:extLst>
              <a:ext uri="{FF2B5EF4-FFF2-40B4-BE49-F238E27FC236}">
                <a16:creationId xmlns:a16="http://schemas.microsoft.com/office/drawing/2014/main" id="{CFE996FC-41B0-4468-8057-90AC36952DA5}"/>
              </a:ext>
            </a:extLst>
          </p:cNvPr>
          <p:cNvSpPr txBox="1"/>
          <p:nvPr/>
        </p:nvSpPr>
        <p:spPr>
          <a:xfrm>
            <a:off x="2112705" y="3077531"/>
            <a:ext cx="1558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192.168.0.18:8080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robotInfos.php</a:t>
            </a:r>
            <a:r>
              <a:rPr lang="fr-FR" sz="1200" dirty="0"/>
              <a:t> or</a:t>
            </a:r>
          </a:p>
          <a:p>
            <a:r>
              <a:rPr lang="fr-FR" sz="1200" dirty="0"/>
              <a:t>/</a:t>
            </a:r>
            <a:r>
              <a:rPr lang="fr-FR" sz="1200" dirty="0" err="1"/>
              <a:t>robotPicture.php</a:t>
            </a:r>
            <a:endParaRPr lang="fr-FR" sz="1200" dirty="0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7748735" y="3002083"/>
            <a:ext cx="78367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IOTSread</a:t>
            </a:r>
            <a:r>
              <a:rPr lang="fr-FR" sz="1200" dirty="0"/>
              <a:t>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22616E7-728E-46A2-A70A-295412E11D63}"/>
              </a:ext>
            </a:extLst>
          </p:cNvPr>
          <p:cNvSpPr/>
          <p:nvPr/>
        </p:nvSpPr>
        <p:spPr>
          <a:xfrm>
            <a:off x="8564951" y="3004991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61B734-C38F-47EF-8BC1-072E434A77DA}"/>
              </a:ext>
            </a:extLst>
          </p:cNvPr>
          <p:cNvSpPr/>
          <p:nvPr/>
        </p:nvSpPr>
        <p:spPr>
          <a:xfrm>
            <a:off x="8626772" y="3887138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7041531" y="2852775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</a:t>
            </a:r>
          </a:p>
          <a:p>
            <a:pPr algn="ctr"/>
            <a:r>
              <a:rPr lang="fr-FR" sz="900" dirty="0"/>
              <a:t>int1</a:t>
            </a: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5C450E3D-A8E2-49DA-B0FA-4D3C22FCA5F4}"/>
              </a:ext>
            </a:extLst>
          </p:cNvPr>
          <p:cNvSpPr/>
          <p:nvPr/>
        </p:nvSpPr>
        <p:spPr>
          <a:xfrm>
            <a:off x="7900400" y="2712748"/>
            <a:ext cx="458109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17</a:t>
            </a:r>
          </a:p>
          <a:p>
            <a:pPr algn="ctr"/>
            <a:r>
              <a:rPr lang="fr-FR" sz="900" dirty="0"/>
              <a:t>RX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8731551" y="2687712"/>
            <a:ext cx="508204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16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FC7513EB-0BBE-4C77-BF1E-A6854048C89A}"/>
              </a:ext>
            </a:extLst>
          </p:cNvPr>
          <p:cNvSpPr/>
          <p:nvPr/>
        </p:nvSpPr>
        <p:spPr>
          <a:xfrm>
            <a:off x="8751457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18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B284599-D465-46C9-BB24-E727ED704AF3}"/>
              </a:ext>
            </a:extLst>
          </p:cNvPr>
          <p:cNvSpPr txBox="1"/>
          <p:nvPr/>
        </p:nvSpPr>
        <p:spPr>
          <a:xfrm>
            <a:off x="9085409" y="2575627"/>
            <a:ext cx="1705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Serial2</a:t>
            </a:r>
          </a:p>
          <a:p>
            <a:pPr algn="ctr"/>
            <a:r>
              <a:rPr lang="fr-FR" sz="1400" dirty="0"/>
              <a:t> 38400 bauds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E244C7E8-0BE3-4513-B1DD-6B132D0A692B}"/>
              </a:ext>
            </a:extLst>
          </p:cNvPr>
          <p:cNvSpPr txBox="1"/>
          <p:nvPr/>
        </p:nvSpPr>
        <p:spPr>
          <a:xfrm>
            <a:off x="9400084" y="4681336"/>
            <a:ext cx="17052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Serial</a:t>
            </a:r>
          </a:p>
          <a:p>
            <a:pPr algn="ctr"/>
            <a:r>
              <a:rPr lang="fr-FR" sz="1400" dirty="0"/>
              <a:t> 38400 bauds</a:t>
            </a:r>
          </a:p>
          <a:p>
            <a:pPr algn="ctr"/>
            <a:r>
              <a:rPr lang="fr-FR" sz="1400" dirty="0"/>
              <a:t>(</a:t>
            </a:r>
            <a:r>
              <a:rPr lang="fr-FR" sz="1400" dirty="0" err="1"/>
              <a:t>swapped</a:t>
            </a:r>
            <a:r>
              <a:rPr lang="fr-FR" sz="1400" dirty="0"/>
              <a:t> to </a:t>
            </a:r>
            <a:r>
              <a:rPr lang="fr-FR" sz="1400" dirty="0" err="1"/>
              <a:t>avoid</a:t>
            </a:r>
            <a:endParaRPr lang="fr-FR" sz="1400" dirty="0"/>
          </a:p>
          <a:p>
            <a:pPr algn="ctr"/>
            <a:r>
              <a:rPr lang="fr-FR" sz="1400" dirty="0"/>
              <a:t> init </a:t>
            </a:r>
            <a:r>
              <a:rPr lang="fr-FR" sz="1400" dirty="0" err="1"/>
              <a:t>logging</a:t>
            </a:r>
            <a:r>
              <a:rPr lang="fr-FR" sz="1400" dirty="0"/>
              <a:t>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DC75F1-D50F-4E79-9948-13D121766B6A}"/>
              </a:ext>
            </a:extLst>
          </p:cNvPr>
          <p:cNvSpPr/>
          <p:nvPr/>
        </p:nvSpPr>
        <p:spPr>
          <a:xfrm>
            <a:off x="2438088" y="5475735"/>
            <a:ext cx="353173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INFOS: Content-Type: application/x-www-form-</a:t>
            </a:r>
            <a:r>
              <a:rPr lang="en-US" sz="1100" dirty="0" err="1"/>
              <a:t>urlencoded</a:t>
            </a:r>
            <a:endParaRPr lang="en-US" sz="11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BB459-993A-42C9-9D24-807C806B8611}"/>
              </a:ext>
            </a:extLst>
          </p:cNvPr>
          <p:cNvSpPr/>
          <p:nvPr/>
        </p:nvSpPr>
        <p:spPr>
          <a:xfrm>
            <a:off x="2446077" y="5652033"/>
            <a:ext cx="384913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/>
              <a:t>PICTURE: Content-Type: multipart/form-data; boundary=AaB03x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0B28B5-2AE4-4B4C-94C9-9B5F27D90371}"/>
              </a:ext>
            </a:extLst>
          </p:cNvPr>
          <p:cNvSpPr/>
          <p:nvPr/>
        </p:nvSpPr>
        <p:spPr>
          <a:xfrm>
            <a:off x="3711826" y="5822656"/>
            <a:ext cx="228368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Content-Disposition: form-data </a:t>
            </a:r>
          </a:p>
          <a:p>
            <a:r>
              <a:rPr lang="en-US" sz="1100" dirty="0"/>
              <a:t>Content-Type: image/jpeg</a:t>
            </a:r>
          </a:p>
          <a:p>
            <a:r>
              <a:rPr lang="en-US" sz="1100" dirty="0"/>
              <a:t>Content-Transfer-Encoding: binary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7038EDB7-1E65-4952-8D84-59F20CCAD6D0}"/>
              </a:ext>
            </a:extLst>
          </p:cNvPr>
          <p:cNvSpPr txBox="1"/>
          <p:nvPr/>
        </p:nvSpPr>
        <p:spPr>
          <a:xfrm>
            <a:off x="4370642" y="5247585"/>
            <a:ext cx="99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</a:p>
        </p:txBody>
      </p:sp>
      <p:sp>
        <p:nvSpPr>
          <p:cNvPr id="83" name="Organigramme : Jonction de sommaire 82">
            <a:extLst>
              <a:ext uri="{FF2B5EF4-FFF2-40B4-BE49-F238E27FC236}">
                <a16:creationId xmlns:a16="http://schemas.microsoft.com/office/drawing/2014/main" id="{616BE57E-1C08-4926-80ED-E432D0EA0776}"/>
              </a:ext>
            </a:extLst>
          </p:cNvPr>
          <p:cNvSpPr/>
          <p:nvPr/>
        </p:nvSpPr>
        <p:spPr>
          <a:xfrm>
            <a:off x="8781967" y="798741"/>
            <a:ext cx="352991" cy="327021"/>
          </a:xfrm>
          <a:prstGeom prst="flowChartSummingJunct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84" name="Organigramme : Jonction de sommaire 83">
            <a:extLst>
              <a:ext uri="{FF2B5EF4-FFF2-40B4-BE49-F238E27FC236}">
                <a16:creationId xmlns:a16="http://schemas.microsoft.com/office/drawing/2014/main" id="{9CA159E1-4B18-40C9-AEA6-B9932609EC06}"/>
              </a:ext>
            </a:extLst>
          </p:cNvPr>
          <p:cNvSpPr/>
          <p:nvPr/>
        </p:nvSpPr>
        <p:spPr>
          <a:xfrm>
            <a:off x="7732596" y="5692399"/>
            <a:ext cx="656524" cy="428838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12</a:t>
            </a:r>
          </a:p>
        </p:txBody>
      </p:sp>
      <p:sp>
        <p:nvSpPr>
          <p:cNvPr id="3" name="Cylindre 2">
            <a:extLst>
              <a:ext uri="{FF2B5EF4-FFF2-40B4-BE49-F238E27FC236}">
                <a16:creationId xmlns:a16="http://schemas.microsoft.com/office/drawing/2014/main" id="{A8B569F1-7AE5-4092-BA91-C25F03BB8CB7}"/>
              </a:ext>
            </a:extLst>
          </p:cNvPr>
          <p:cNvSpPr/>
          <p:nvPr/>
        </p:nvSpPr>
        <p:spPr>
          <a:xfrm>
            <a:off x="275208" y="5536886"/>
            <a:ext cx="1245457" cy="1080023"/>
          </a:xfrm>
          <a:prstGeom prst="can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MySQL</a:t>
            </a:r>
          </a:p>
          <a:p>
            <a:pPr algn="ctr"/>
            <a:r>
              <a:rPr lang="en-US" sz="1200" dirty="0"/>
              <a:t>ROBOT</a:t>
            </a:r>
          </a:p>
          <a:p>
            <a:pPr algn="ctr"/>
            <a:r>
              <a:rPr lang="en-US" sz="1200" dirty="0" err="1"/>
              <a:t>edh@edh</a:t>
            </a:r>
            <a:endParaRPr lang="en-US" sz="1200" dirty="0"/>
          </a:p>
        </p:txBody>
      </p:sp>
      <p:cxnSp>
        <p:nvCxnSpPr>
          <p:cNvPr id="7" name="Connecteur : en angle 6">
            <a:extLst>
              <a:ext uri="{FF2B5EF4-FFF2-40B4-BE49-F238E27FC236}">
                <a16:creationId xmlns:a16="http://schemas.microsoft.com/office/drawing/2014/main" id="{57C9BE6F-800A-4D4E-8FB6-654B6F9B173F}"/>
              </a:ext>
            </a:extLst>
          </p:cNvPr>
          <p:cNvCxnSpPr>
            <a:cxnSpLocks/>
            <a:stCxn id="68" idx="2"/>
            <a:endCxn id="3" idx="1"/>
          </p:cNvCxnSpPr>
          <p:nvPr/>
        </p:nvCxnSpPr>
        <p:spPr>
          <a:xfrm rot="5400000">
            <a:off x="802463" y="5159467"/>
            <a:ext cx="472894" cy="281945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rme libre : forme 34">
            <a:extLst>
              <a:ext uri="{FF2B5EF4-FFF2-40B4-BE49-F238E27FC236}">
                <a16:creationId xmlns:a16="http://schemas.microsoft.com/office/drawing/2014/main" id="{02BAB494-83EB-4D12-B726-205D298E10DB}"/>
              </a:ext>
            </a:extLst>
          </p:cNvPr>
          <p:cNvSpPr/>
          <p:nvPr/>
        </p:nvSpPr>
        <p:spPr>
          <a:xfrm>
            <a:off x="926763" y="407513"/>
            <a:ext cx="2185767" cy="1932692"/>
          </a:xfrm>
          <a:custGeom>
            <a:avLst/>
            <a:gdLst>
              <a:gd name="connsiteX0" fmla="*/ 1375731 w 2455735"/>
              <a:gd name="connsiteY0" fmla="*/ 1953366 h 1953366"/>
              <a:gd name="connsiteX1" fmla="*/ 2426318 w 2455735"/>
              <a:gd name="connsiteY1" fmla="*/ 1437800 h 1953366"/>
              <a:gd name="connsiteX2" fmla="*/ 344599 w 2455735"/>
              <a:gd name="connsiteY2" fmla="*/ 231570 h 1953366"/>
              <a:gd name="connsiteX3" fmla="*/ 33314 w 2455735"/>
              <a:gd name="connsiteY3" fmla="*/ 27289 h 1953366"/>
              <a:gd name="connsiteX4" fmla="*/ 23586 w 2455735"/>
              <a:gd name="connsiteY4" fmla="*/ 7834 h 195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5735" h="1953366">
                <a:moveTo>
                  <a:pt x="1375731" y="1953366"/>
                </a:moveTo>
                <a:cubicBezTo>
                  <a:pt x="1986952" y="1839066"/>
                  <a:pt x="2598173" y="1724766"/>
                  <a:pt x="2426318" y="1437800"/>
                </a:cubicBezTo>
                <a:cubicBezTo>
                  <a:pt x="2254463" y="1150834"/>
                  <a:pt x="743433" y="466655"/>
                  <a:pt x="344599" y="231570"/>
                </a:cubicBezTo>
                <a:cubicBezTo>
                  <a:pt x="-54235" y="-3515"/>
                  <a:pt x="86816" y="64578"/>
                  <a:pt x="33314" y="27289"/>
                </a:cubicBezTo>
                <a:cubicBezTo>
                  <a:pt x="-20188" y="-10000"/>
                  <a:pt x="1699" y="-1083"/>
                  <a:pt x="23586" y="7834"/>
                </a:cubicBezTo>
              </a:path>
            </a:pathLst>
          </a:custGeom>
          <a:noFill/>
          <a:ln w="25400"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CDA37DF5-9E35-42CB-B7B0-ED5EB391D245}"/>
              </a:ext>
            </a:extLst>
          </p:cNvPr>
          <p:cNvSpPr txBox="1"/>
          <p:nvPr/>
        </p:nvSpPr>
        <p:spPr>
          <a:xfrm>
            <a:off x="1641541" y="1003857"/>
            <a:ext cx="2285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Mail </a:t>
            </a:r>
            <a:r>
              <a:rPr lang="en-US" dirty="0" err="1"/>
              <a:t>infos</a:t>
            </a:r>
            <a:r>
              <a:rPr lang="en-US" dirty="0"/>
              <a:t> +</a:t>
            </a:r>
          </a:p>
          <a:p>
            <a:r>
              <a:rPr lang="en-US" dirty="0"/>
              <a:t>Mail pictures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8E289A0F-9200-43E0-AEED-593A04FDD16C}"/>
              </a:ext>
            </a:extLst>
          </p:cNvPr>
          <p:cNvSpPr/>
          <p:nvPr/>
        </p:nvSpPr>
        <p:spPr>
          <a:xfrm>
            <a:off x="6105728" y="284986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19A59928-5456-4AA0-A506-480736AA66BD}"/>
              </a:ext>
            </a:extLst>
          </p:cNvPr>
          <p:cNvSpPr/>
          <p:nvPr/>
        </p:nvSpPr>
        <p:spPr>
          <a:xfrm>
            <a:off x="6092687" y="184927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A83F199E-2F2D-4ED8-9FBD-633F7EF884E7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6514422" y="2276847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Ellipse 66">
            <a:extLst>
              <a:ext uri="{FF2B5EF4-FFF2-40B4-BE49-F238E27FC236}">
                <a16:creationId xmlns:a16="http://schemas.microsoft.com/office/drawing/2014/main" id="{387A33D0-2738-4A70-8FE1-01710365AD92}"/>
              </a:ext>
            </a:extLst>
          </p:cNvPr>
          <p:cNvSpPr/>
          <p:nvPr/>
        </p:nvSpPr>
        <p:spPr>
          <a:xfrm>
            <a:off x="6103641" y="4898946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43DFBE12-FDA6-4DF3-BCF8-6AFEA935D1BF}"/>
              </a:ext>
            </a:extLst>
          </p:cNvPr>
          <p:cNvSpPr/>
          <p:nvPr/>
        </p:nvSpPr>
        <p:spPr>
          <a:xfrm>
            <a:off x="6090600" y="3898358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462611AD-AAC8-4195-AF05-603BAC929CB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6512335" y="4325929"/>
            <a:ext cx="1" cy="573017"/>
          </a:xfrm>
          <a:prstGeom prst="straightConnector1">
            <a:avLst/>
          </a:prstGeom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9" name="Ellipse 88">
            <a:extLst>
              <a:ext uri="{FF2B5EF4-FFF2-40B4-BE49-F238E27FC236}">
                <a16:creationId xmlns:a16="http://schemas.microsoft.com/office/drawing/2014/main" id="{29A2AEED-4115-40C7-A841-AF24B15AB343}"/>
              </a:ext>
            </a:extLst>
          </p:cNvPr>
          <p:cNvSpPr/>
          <p:nvPr/>
        </p:nvSpPr>
        <p:spPr>
          <a:xfrm>
            <a:off x="7033000" y="3898358"/>
            <a:ext cx="594107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36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D56FC545-5DE1-459C-BFBF-A5794193E5EF}"/>
              </a:ext>
            </a:extLst>
          </p:cNvPr>
          <p:cNvSpPr/>
          <p:nvPr/>
        </p:nvSpPr>
        <p:spPr>
          <a:xfrm>
            <a:off x="7050760" y="4884835"/>
            <a:ext cx="536619" cy="41642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DTR / RST</a:t>
            </a:r>
          </a:p>
        </p:txBody>
      </p: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2FA5F74A-46A4-43C6-A76A-DB1881CA592C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 flipH="1">
            <a:off x="7319070" y="4314779"/>
            <a:ext cx="10984" cy="570056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9A8EC028-2BAC-436C-8308-B4AA26EED732}"/>
              </a:ext>
            </a:extLst>
          </p:cNvPr>
          <p:cNvSpPr/>
          <p:nvPr/>
        </p:nvSpPr>
        <p:spPr>
          <a:xfrm>
            <a:off x="7804260" y="5314349"/>
            <a:ext cx="800155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fr-FR" sz="1200" dirty="0" err="1"/>
              <a:t>IOTSsend</a:t>
            </a:r>
            <a:r>
              <a:rPr lang="fr-FR" sz="1200" dirty="0"/>
              <a:t> 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EFC51614-B164-4D83-9FDD-D47FB5D91F73}"/>
              </a:ext>
            </a:extLst>
          </p:cNvPr>
          <p:cNvSpPr/>
          <p:nvPr/>
        </p:nvSpPr>
        <p:spPr>
          <a:xfrm>
            <a:off x="7942772" y="4947805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15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5025FBF9-382D-44B9-B8F0-7AC0483C2FBF}"/>
              </a:ext>
            </a:extLst>
          </p:cNvPr>
          <p:cNvSpPr/>
          <p:nvPr/>
        </p:nvSpPr>
        <p:spPr>
          <a:xfrm>
            <a:off x="7908855" y="4162981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19</a:t>
            </a:r>
          </a:p>
          <a:p>
            <a:pPr algn="ctr"/>
            <a:r>
              <a:rPr lang="fr-FR" sz="900" dirty="0"/>
              <a:t>RX</a:t>
            </a:r>
          </a:p>
        </p:txBody>
      </p: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608696CE-01E7-4337-BE4D-05F3F007FF08}"/>
              </a:ext>
            </a:extLst>
          </p:cNvPr>
          <p:cNvCxnSpPr>
            <a:cxnSpLocks/>
          </p:cNvCxnSpPr>
          <p:nvPr/>
        </p:nvCxnSpPr>
        <p:spPr>
          <a:xfrm flipH="1">
            <a:off x="8230051" y="4511160"/>
            <a:ext cx="4912" cy="436190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E58749D6-8C4B-44E0-B786-7A867CE9BBC7}"/>
              </a:ext>
            </a:extLst>
          </p:cNvPr>
          <p:cNvSpPr/>
          <p:nvPr/>
        </p:nvSpPr>
        <p:spPr>
          <a:xfrm>
            <a:off x="8830893" y="6266633"/>
            <a:ext cx="579471" cy="34817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2</a:t>
            </a:r>
          </a:p>
          <a:p>
            <a:pPr algn="ctr"/>
            <a:r>
              <a:rPr lang="fr-FR" sz="900" dirty="0"/>
              <a:t>TX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CC7E9-F97B-42FF-9888-D64788C16E56}"/>
              </a:ext>
            </a:extLst>
          </p:cNvPr>
          <p:cNvSpPr/>
          <p:nvPr/>
        </p:nvSpPr>
        <p:spPr>
          <a:xfrm>
            <a:off x="9217747" y="6159865"/>
            <a:ext cx="144053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/>
              <a:t>Serial1</a:t>
            </a:r>
          </a:p>
          <a:p>
            <a:pPr algn="ctr"/>
            <a:r>
              <a:rPr lang="fr-FR" sz="1400" dirty="0"/>
              <a:t>9600 bauds</a:t>
            </a:r>
          </a:p>
          <a:p>
            <a:pPr algn="ctr"/>
            <a:r>
              <a:rPr lang="fr-FR" sz="1400" dirty="0"/>
              <a:t> for </a:t>
            </a:r>
            <a:r>
              <a:rPr lang="fr-FR" sz="1400" dirty="0" err="1"/>
              <a:t>logging</a:t>
            </a:r>
            <a:endParaRPr lang="fr-FR" sz="1400" dirty="0"/>
          </a:p>
        </p:txBody>
      </p:sp>
      <p:sp>
        <p:nvSpPr>
          <p:cNvPr id="86" name="Rectangle : coins arrondis 85">
            <a:extLst>
              <a:ext uri="{FF2B5EF4-FFF2-40B4-BE49-F238E27FC236}">
                <a16:creationId xmlns:a16="http://schemas.microsoft.com/office/drawing/2014/main" id="{A89A3FE5-6DA7-4D55-897D-A82E828207CB}"/>
              </a:ext>
            </a:extLst>
          </p:cNvPr>
          <p:cNvSpPr/>
          <p:nvPr/>
        </p:nvSpPr>
        <p:spPr>
          <a:xfrm>
            <a:off x="10108401" y="5599033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3CDCFD7F-2BB4-4CC4-BBA1-9D455315033E}"/>
              </a:ext>
            </a:extLst>
          </p:cNvPr>
          <p:cNvCxnSpPr>
            <a:cxnSpLocks/>
          </p:cNvCxnSpPr>
          <p:nvPr/>
        </p:nvCxnSpPr>
        <p:spPr>
          <a:xfrm>
            <a:off x="9426927" y="6076897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EE08312-1A95-4831-ADFB-6739BCC0B3AD}"/>
              </a:ext>
            </a:extLst>
          </p:cNvPr>
          <p:cNvCxnSpPr>
            <a:cxnSpLocks/>
          </p:cNvCxnSpPr>
          <p:nvPr/>
        </p:nvCxnSpPr>
        <p:spPr>
          <a:xfrm>
            <a:off x="9410364" y="5747141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ABC9A63B-7954-4966-8216-5758F6E1660D}"/>
              </a:ext>
            </a:extLst>
          </p:cNvPr>
          <p:cNvSpPr txBox="1"/>
          <p:nvPr/>
        </p:nvSpPr>
        <p:spPr>
          <a:xfrm>
            <a:off x="9435837" y="543225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8CE2AC62-DE88-427C-9D1A-441ABFD9DDF5}"/>
              </a:ext>
            </a:extLst>
          </p:cNvPr>
          <p:cNvSpPr txBox="1"/>
          <p:nvPr/>
        </p:nvSpPr>
        <p:spPr>
          <a:xfrm>
            <a:off x="9569097" y="5778454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5963490C-8A0A-490C-B3FF-ADCDBC74EA6D}"/>
              </a:ext>
            </a:extLst>
          </p:cNvPr>
          <p:cNvSpPr/>
          <p:nvPr/>
        </p:nvSpPr>
        <p:spPr>
          <a:xfrm>
            <a:off x="8015592" y="6205524"/>
            <a:ext cx="817389" cy="41642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9F21AF-0FB7-4D5C-8E38-D8C912C94C5A}"/>
              </a:ext>
            </a:extLst>
          </p:cNvPr>
          <p:cNvSpPr/>
          <p:nvPr/>
        </p:nvSpPr>
        <p:spPr>
          <a:xfrm>
            <a:off x="4203956" y="82644"/>
            <a:ext cx="2137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BLE Bluetooth- UART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8C0DC9-6DB2-4C32-AD37-EB48A7120970}"/>
              </a:ext>
            </a:extLst>
          </p:cNvPr>
          <p:cNvSpPr/>
          <p:nvPr/>
        </p:nvSpPr>
        <p:spPr>
          <a:xfrm>
            <a:off x="7732596" y="359783"/>
            <a:ext cx="1469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Montserrat"/>
              </a:rPr>
              <a:t>device=Robot</a:t>
            </a:r>
            <a:endParaRPr lang="en-US" b="0" i="0" dirty="0">
              <a:solidFill>
                <a:srgbClr val="00B0F0"/>
              </a:solidFill>
              <a:effectLst/>
              <a:latin typeface="Montserrat"/>
            </a:endParaRPr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89167914-2FF5-495F-B01C-5C82AAE04DF5}"/>
              </a:ext>
            </a:extLst>
          </p:cNvPr>
          <p:cNvSpPr/>
          <p:nvPr/>
        </p:nvSpPr>
        <p:spPr>
          <a:xfrm>
            <a:off x="10087316" y="749877"/>
            <a:ext cx="1203634" cy="726951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r>
              <a:rPr lang="en-US" dirty="0">
                <a:solidFill>
                  <a:schemeClr val="tx1"/>
                </a:solidFill>
              </a:rPr>
              <a:t> 1s 780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8B0DEE22-58EC-4447-9599-3FF8ACDAF9E2}"/>
              </a:ext>
            </a:extLst>
          </p:cNvPr>
          <p:cNvSpPr txBox="1"/>
          <p:nvPr/>
        </p:nvSpPr>
        <p:spPr>
          <a:xfrm>
            <a:off x="9435837" y="1036961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68C38D15-FAF0-49C1-9595-68F7568A2A1A}"/>
              </a:ext>
            </a:extLst>
          </p:cNvPr>
          <p:cNvCxnSpPr>
            <a:cxnSpLocks/>
          </p:cNvCxnSpPr>
          <p:nvPr/>
        </p:nvCxnSpPr>
        <p:spPr>
          <a:xfrm>
            <a:off x="9395711" y="1340345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ZoneTexte 98">
            <a:extLst>
              <a:ext uri="{FF2B5EF4-FFF2-40B4-BE49-F238E27FC236}">
                <a16:creationId xmlns:a16="http://schemas.microsoft.com/office/drawing/2014/main" id="{40139269-41CB-400F-AFA3-BDFCF870D1D5}"/>
              </a:ext>
            </a:extLst>
          </p:cNvPr>
          <p:cNvSpPr txBox="1"/>
          <p:nvPr/>
        </p:nvSpPr>
        <p:spPr>
          <a:xfrm>
            <a:off x="9390600" y="653252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+3.7v</a:t>
            </a:r>
          </a:p>
        </p:txBody>
      </p: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B850A4CA-1B55-41CA-AD39-FFB475305EF3}"/>
              </a:ext>
            </a:extLst>
          </p:cNvPr>
          <p:cNvCxnSpPr>
            <a:cxnSpLocks/>
          </p:cNvCxnSpPr>
          <p:nvPr/>
        </p:nvCxnSpPr>
        <p:spPr>
          <a:xfrm>
            <a:off x="9395710" y="966664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1D14A42-B1EE-4D8B-94F2-69E7BDE88980}"/>
              </a:ext>
            </a:extLst>
          </p:cNvPr>
          <p:cNvCxnSpPr/>
          <p:nvPr/>
        </p:nvCxnSpPr>
        <p:spPr>
          <a:xfrm>
            <a:off x="5637178" y="2986391"/>
            <a:ext cx="91440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2261BCCC-950F-4FCE-A8DA-23DED9FD5DE2}"/>
              </a:ext>
            </a:extLst>
          </p:cNvPr>
          <p:cNvSpPr/>
          <p:nvPr/>
        </p:nvSpPr>
        <p:spPr>
          <a:xfrm>
            <a:off x="10316242" y="3209967"/>
            <a:ext cx="1491059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324E7B61-C6A3-420B-A570-2539A4E39283}"/>
              </a:ext>
            </a:extLst>
          </p:cNvPr>
          <p:cNvCxnSpPr>
            <a:cxnSpLocks/>
          </p:cNvCxnSpPr>
          <p:nvPr/>
        </p:nvCxnSpPr>
        <p:spPr>
          <a:xfrm>
            <a:off x="9629866" y="3429000"/>
            <a:ext cx="69022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C655CC70-C81C-4A7B-8C93-4B428564CBAC}"/>
              </a:ext>
            </a:extLst>
          </p:cNvPr>
          <p:cNvCxnSpPr>
            <a:cxnSpLocks/>
          </p:cNvCxnSpPr>
          <p:nvPr/>
        </p:nvCxnSpPr>
        <p:spPr>
          <a:xfrm>
            <a:off x="9629866" y="3716281"/>
            <a:ext cx="6902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ZoneTexte 103">
            <a:extLst>
              <a:ext uri="{FF2B5EF4-FFF2-40B4-BE49-F238E27FC236}">
                <a16:creationId xmlns:a16="http://schemas.microsoft.com/office/drawing/2014/main" id="{583255DE-A00A-4E44-81D0-1713FAFA228F}"/>
              </a:ext>
            </a:extLst>
          </p:cNvPr>
          <p:cNvSpPr txBox="1"/>
          <p:nvPr/>
        </p:nvSpPr>
        <p:spPr>
          <a:xfrm>
            <a:off x="9665547" y="3427866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0v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B060A675-E967-41B9-B505-06BC95C43357}"/>
              </a:ext>
            </a:extLst>
          </p:cNvPr>
          <p:cNvSpPr txBox="1"/>
          <p:nvPr/>
        </p:nvSpPr>
        <p:spPr>
          <a:xfrm>
            <a:off x="9623703" y="3123094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+7.5v</a:t>
            </a:r>
          </a:p>
        </p:txBody>
      </p:sp>
    </p:spTree>
    <p:extLst>
      <p:ext uri="{BB962C8B-B14F-4D97-AF65-F5344CB8AC3E}">
        <p14:creationId xmlns:p14="http://schemas.microsoft.com/office/powerpoint/2010/main" val="29999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Interruptions</a:t>
            </a:r>
          </a:p>
          <a:p>
            <a:pPr marL="0" indent="0">
              <a:buNone/>
            </a:pPr>
            <a:r>
              <a:rPr lang="fr-FR" dirty="0"/>
              <a:t>Pin #2 = interruption #0</a:t>
            </a:r>
            <a:br>
              <a:rPr lang="fr-FR" dirty="0"/>
            </a:br>
            <a:r>
              <a:rPr lang="fr-FR" dirty="0"/>
              <a:t>Pin #3 = interruption #1</a:t>
            </a:r>
            <a:br>
              <a:rPr lang="fr-FR" dirty="0"/>
            </a:br>
            <a:r>
              <a:rPr lang="fr-FR" dirty="0"/>
              <a:t>Pin #18 = interruption #5</a:t>
            </a:r>
            <a:br>
              <a:rPr lang="fr-FR" dirty="0"/>
            </a:br>
            <a:r>
              <a:rPr lang="fr-FR" dirty="0"/>
              <a:t>Pin #19 = interruption #4</a:t>
            </a:r>
            <a:br>
              <a:rPr lang="fr-FR" dirty="0"/>
            </a:br>
            <a:r>
              <a:rPr lang="fr-FR" dirty="0"/>
              <a:t>Pin #20 = interruption #3</a:t>
            </a:r>
            <a:br>
              <a:rPr lang="fr-FR" dirty="0"/>
            </a:br>
            <a:r>
              <a:rPr lang="fr-FR" dirty="0"/>
              <a:t>Pin #21 = interruption #2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215730" y="1907248"/>
            <a:ext cx="9453251" cy="3972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CE27AB5-38C3-4D69-9D71-A648A477EE6E}"/>
              </a:ext>
            </a:extLst>
          </p:cNvPr>
          <p:cNvCxnSpPr>
            <a:cxnSpLocks/>
          </p:cNvCxnSpPr>
          <p:nvPr/>
        </p:nvCxnSpPr>
        <p:spPr>
          <a:xfrm flipH="1">
            <a:off x="4803257" y="1097388"/>
            <a:ext cx="5342" cy="50815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8491FF6A-E7B4-4501-8D7D-A7CC206AB55F}"/>
              </a:ext>
            </a:extLst>
          </p:cNvPr>
          <p:cNvCxnSpPr>
            <a:cxnSpLocks/>
          </p:cNvCxnSpPr>
          <p:nvPr/>
        </p:nvCxnSpPr>
        <p:spPr>
          <a:xfrm flipH="1">
            <a:off x="3076951" y="1139649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EBDABEE6-29B7-4D63-B73F-35FFDA445D8C}"/>
              </a:ext>
            </a:extLst>
          </p:cNvPr>
          <p:cNvSpPr/>
          <p:nvPr/>
        </p:nvSpPr>
        <p:spPr>
          <a:xfrm>
            <a:off x="6306185" y="190601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1 </a:t>
            </a: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06130E7-3E0D-431A-B050-99D176D9FB0C}"/>
              </a:ext>
            </a:extLst>
          </p:cNvPr>
          <p:cNvSpPr/>
          <p:nvPr/>
        </p:nvSpPr>
        <p:spPr>
          <a:xfrm>
            <a:off x="6203671" y="161693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18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363736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973551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52064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54503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00AD11C-3D4E-4399-881B-2842BBE4DB46}"/>
              </a:ext>
            </a:extLst>
          </p:cNvPr>
          <p:cNvSpPr/>
          <p:nvPr/>
        </p:nvSpPr>
        <p:spPr>
          <a:xfrm>
            <a:off x="10834617" y="1584531"/>
            <a:ext cx="352991" cy="304861"/>
          </a:xfrm>
          <a:prstGeom prst="flowChartSummingJunction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3" name="Organigramme : Jonction de sommaire 102">
            <a:extLst>
              <a:ext uri="{FF2B5EF4-FFF2-40B4-BE49-F238E27FC236}">
                <a16:creationId xmlns:a16="http://schemas.microsoft.com/office/drawing/2014/main" id="{0FDC09D2-F6BD-45AA-B4E9-2910FBA9F489}"/>
              </a:ext>
            </a:extLst>
          </p:cNvPr>
          <p:cNvSpPr/>
          <p:nvPr/>
        </p:nvSpPr>
        <p:spPr>
          <a:xfrm>
            <a:off x="10834618" y="1909478"/>
            <a:ext cx="352991" cy="304861"/>
          </a:xfrm>
          <a:prstGeom prst="flowChartSummingJuncti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4" name="Organigramme : Jonction de sommaire 103">
            <a:extLst>
              <a:ext uri="{FF2B5EF4-FFF2-40B4-BE49-F238E27FC236}">
                <a16:creationId xmlns:a16="http://schemas.microsoft.com/office/drawing/2014/main" id="{951C2B36-3EF8-4196-9D26-4368B3AA44D2}"/>
              </a:ext>
            </a:extLst>
          </p:cNvPr>
          <p:cNvSpPr/>
          <p:nvPr/>
        </p:nvSpPr>
        <p:spPr>
          <a:xfrm>
            <a:off x="10834617" y="2256328"/>
            <a:ext cx="352991" cy="304861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C4E477-3AB6-492F-9E3B-D52B554481E0}"/>
              </a:ext>
            </a:extLst>
          </p:cNvPr>
          <p:cNvSpPr/>
          <p:nvPr/>
        </p:nvSpPr>
        <p:spPr>
          <a:xfrm>
            <a:off x="10287026" y="1962652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EBDCC22-7F33-4D47-A328-E9ABC44EE949}"/>
              </a:ext>
            </a:extLst>
          </p:cNvPr>
          <p:cNvSpPr/>
          <p:nvPr/>
        </p:nvSpPr>
        <p:spPr>
          <a:xfrm>
            <a:off x="10279328" y="2207530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F552AFC-D093-41F7-BCC3-D51D96F6606B}"/>
              </a:ext>
            </a:extLst>
          </p:cNvPr>
          <p:cNvSpPr/>
          <p:nvPr/>
        </p:nvSpPr>
        <p:spPr>
          <a:xfrm>
            <a:off x="10287026" y="2462668"/>
            <a:ext cx="292654" cy="457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 : en angle 20">
            <a:extLst>
              <a:ext uri="{FF2B5EF4-FFF2-40B4-BE49-F238E27FC236}">
                <a16:creationId xmlns:a16="http://schemas.microsoft.com/office/drawing/2014/main" id="{C580F1BD-2203-44A8-B318-E085FA2A2587}"/>
              </a:ext>
            </a:extLst>
          </p:cNvPr>
          <p:cNvCxnSpPr>
            <a:cxnSpLocks/>
          </p:cNvCxnSpPr>
          <p:nvPr/>
        </p:nvCxnSpPr>
        <p:spPr>
          <a:xfrm flipV="1">
            <a:off x="10090977" y="1736962"/>
            <a:ext cx="743640" cy="254854"/>
          </a:xfrm>
          <a:prstGeom prst="bentConnector3">
            <a:avLst>
              <a:gd name="adj1" fmla="val 7142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 : en angle 106">
            <a:extLst>
              <a:ext uri="{FF2B5EF4-FFF2-40B4-BE49-F238E27FC236}">
                <a16:creationId xmlns:a16="http://schemas.microsoft.com/office/drawing/2014/main" id="{7F04C53B-4A53-4005-ABF2-DB5BA27207F0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0121654" y="2408759"/>
            <a:ext cx="712963" cy="74726"/>
          </a:xfrm>
          <a:prstGeom prst="bentConnector3">
            <a:avLst>
              <a:gd name="adj1" fmla="val 74291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 : en angle 107">
            <a:extLst>
              <a:ext uri="{FF2B5EF4-FFF2-40B4-BE49-F238E27FC236}">
                <a16:creationId xmlns:a16="http://schemas.microsoft.com/office/drawing/2014/main" id="{DCCA1AC0-C646-4D85-9AE6-59AD23A3FCA4}"/>
              </a:ext>
            </a:extLst>
          </p:cNvPr>
          <p:cNvCxnSpPr>
            <a:cxnSpLocks/>
            <a:stCxn id="76" idx="6"/>
            <a:endCxn id="103" idx="2"/>
          </p:cNvCxnSpPr>
          <p:nvPr/>
        </p:nvCxnSpPr>
        <p:spPr>
          <a:xfrm flipV="1">
            <a:off x="10090977" y="2061909"/>
            <a:ext cx="743641" cy="172056"/>
          </a:xfrm>
          <a:prstGeom prst="bentConnector3">
            <a:avLst>
              <a:gd name="adj1" fmla="val 6769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EC607662-9792-4AF6-972A-FBBF90B2FFAD}"/>
              </a:ext>
            </a:extLst>
          </p:cNvPr>
          <p:cNvSpPr/>
          <p:nvPr/>
        </p:nvSpPr>
        <p:spPr>
          <a:xfrm>
            <a:off x="9399378" y="1899902"/>
            <a:ext cx="281515" cy="21236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 err="1"/>
              <a:t>Digi</a:t>
            </a:r>
            <a:endParaRPr lang="fr-FR" sz="1200" dirty="0"/>
          </a:p>
          <a:p>
            <a:pPr algn="ctr"/>
            <a:r>
              <a:rPr lang="fr-FR" sz="1200" dirty="0"/>
              <a:t>Tal</a:t>
            </a:r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 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60493B57-BD84-4F90-A671-D6D977682797}"/>
              </a:ext>
            </a:extLst>
          </p:cNvPr>
          <p:cNvSpPr/>
          <p:nvPr/>
        </p:nvSpPr>
        <p:spPr>
          <a:xfrm>
            <a:off x="4553395" y="1911745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1</a:t>
            </a: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957AAF98-6743-456A-97A2-F748827C0E65}"/>
              </a:ext>
            </a:extLst>
          </p:cNvPr>
          <p:cNvSpPr/>
          <p:nvPr/>
        </p:nvSpPr>
        <p:spPr>
          <a:xfrm>
            <a:off x="4508272" y="1596674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Int1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>
            <a:off x="7997175" y="1145549"/>
            <a:ext cx="15625" cy="442446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8595258" y="1214002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7860112" y="1918108"/>
            <a:ext cx="87624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7733498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8325772" y="1601310"/>
            <a:ext cx="597492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896A80-7B25-4FE5-8C36-D88A252A47AD}"/>
              </a:ext>
            </a:extLst>
          </p:cNvPr>
          <p:cNvSpPr/>
          <p:nvPr/>
        </p:nvSpPr>
        <p:spPr>
          <a:xfrm>
            <a:off x="8485632" y="383040"/>
            <a:ext cx="1337856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3*</a:t>
            </a:r>
            <a:r>
              <a:rPr lang="fr-FR" sz="1200" dirty="0" err="1"/>
              <a:t>ToF</a:t>
            </a:r>
            <a:endParaRPr lang="fr-FR" sz="1200" dirty="0"/>
          </a:p>
          <a:p>
            <a:pPr algn="ctr"/>
            <a:r>
              <a:rPr lang="fr-FR" sz="1200" dirty="0"/>
              <a:t>VL530LX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7538749" y="37445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Compass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5026017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cxnSp>
        <p:nvCxnSpPr>
          <p:cNvPr id="129" name="Connecteur droit avec flèche 128">
            <a:extLst>
              <a:ext uri="{FF2B5EF4-FFF2-40B4-BE49-F238E27FC236}">
                <a16:creationId xmlns:a16="http://schemas.microsoft.com/office/drawing/2014/main" id="{5BD5F333-B50F-498E-9466-FB1A765AED58}"/>
              </a:ext>
            </a:extLst>
          </p:cNvPr>
          <p:cNvCxnSpPr>
            <a:cxnSpLocks/>
          </p:cNvCxnSpPr>
          <p:nvPr/>
        </p:nvCxnSpPr>
        <p:spPr>
          <a:xfrm flipH="1">
            <a:off x="2520280" y="1164112"/>
            <a:ext cx="8230" cy="468246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9C354AF1-8172-4D1B-8221-F58A3C9AEACB}"/>
              </a:ext>
            </a:extLst>
          </p:cNvPr>
          <p:cNvCxnSpPr>
            <a:cxnSpLocks/>
          </p:cNvCxnSpPr>
          <p:nvPr/>
        </p:nvCxnSpPr>
        <p:spPr>
          <a:xfrm flipH="1">
            <a:off x="6421325" y="1104343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88A0C59-B712-4D45-B07E-5A4E008584FA}"/>
              </a:ext>
            </a:extLst>
          </p:cNvPr>
          <p:cNvSpPr/>
          <p:nvPr/>
        </p:nvSpPr>
        <p:spPr>
          <a:xfrm>
            <a:off x="2263229" y="1916127"/>
            <a:ext cx="1094468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3 </a:t>
            </a:r>
          </a:p>
        </p:txBody>
      </p:sp>
      <p:sp>
        <p:nvSpPr>
          <p:cNvPr id="134" name="Ellipse 133">
            <a:extLst>
              <a:ext uri="{FF2B5EF4-FFF2-40B4-BE49-F238E27FC236}">
                <a16:creationId xmlns:a16="http://schemas.microsoft.com/office/drawing/2014/main" id="{97C680AE-43C5-4789-98DF-D9B241D75A1D}"/>
              </a:ext>
            </a:extLst>
          </p:cNvPr>
          <p:cNvSpPr/>
          <p:nvPr/>
        </p:nvSpPr>
        <p:spPr>
          <a:xfrm>
            <a:off x="2853758" y="1632204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15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AF558AC2-E85E-4407-B45C-751F5B360DD5}"/>
              </a:ext>
            </a:extLst>
          </p:cNvPr>
          <p:cNvSpPr/>
          <p:nvPr/>
        </p:nvSpPr>
        <p:spPr>
          <a:xfrm>
            <a:off x="2280285" y="1625263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14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F99727-0F59-424B-A2D7-92929328D779}"/>
              </a:ext>
            </a:extLst>
          </p:cNvPr>
          <p:cNvSpPr/>
          <p:nvPr/>
        </p:nvSpPr>
        <p:spPr>
          <a:xfrm>
            <a:off x="10299135" y="2611617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Buzzer </a:t>
            </a:r>
            <a:r>
              <a:rPr lang="af-ZA" sz="1200" dirty="0"/>
              <a:t>DFR0032</a:t>
            </a:r>
            <a:endParaRPr lang="fr-FR" sz="1200" dirty="0"/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B3173DF-69A8-4ADE-8B45-1422D734E667}"/>
              </a:ext>
            </a:extLst>
          </p:cNvPr>
          <p:cNvSpPr/>
          <p:nvPr/>
        </p:nvSpPr>
        <p:spPr>
          <a:xfrm>
            <a:off x="6224871" y="728743"/>
            <a:ext cx="122371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IOTWIFIClient</a:t>
            </a:r>
            <a:endParaRPr lang="fr-FR" sz="1200" dirty="0"/>
          </a:p>
          <a:p>
            <a:pPr algn="ctr"/>
            <a:r>
              <a:rPr lang="fr-FR" sz="1200" dirty="0"/>
              <a:t>ESP8266</a:t>
            </a:r>
          </a:p>
          <a:p>
            <a:pPr algn="ctr"/>
            <a:endParaRPr lang="fr-FR" sz="1200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EE24CDB-6B60-4C14-BD27-0E292DFD5E1E}"/>
              </a:ext>
            </a:extLst>
          </p:cNvPr>
          <p:cNvSpPr/>
          <p:nvPr/>
        </p:nvSpPr>
        <p:spPr>
          <a:xfrm>
            <a:off x="9850198" y="377701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LCD</a:t>
            </a:r>
          </a:p>
          <a:p>
            <a:pPr algn="ctr"/>
            <a:r>
              <a:rPr lang="fr-FR" sz="1200" dirty="0" err="1"/>
              <a:t>LiquidCrystal</a:t>
            </a:r>
            <a:endParaRPr lang="fr-FR" sz="1200" dirty="0"/>
          </a:p>
        </p:txBody>
      </p:sp>
      <p:sp>
        <p:nvSpPr>
          <p:cNvPr id="150" name="ZoneTexte 149">
            <a:extLst>
              <a:ext uri="{FF2B5EF4-FFF2-40B4-BE49-F238E27FC236}">
                <a16:creationId xmlns:a16="http://schemas.microsoft.com/office/drawing/2014/main" id="{37092DB3-7FB0-4289-BDA7-4675511584C3}"/>
              </a:ext>
            </a:extLst>
          </p:cNvPr>
          <p:cNvSpPr txBox="1"/>
          <p:nvPr/>
        </p:nvSpPr>
        <p:spPr>
          <a:xfrm>
            <a:off x="9890065" y="78279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0x20 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244280" y="1913253"/>
            <a:ext cx="1849324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576004" y="-270002"/>
            <a:ext cx="2663311" cy="8043833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ZoneTexte 67">
            <a:extLst>
              <a:ext uri="{FF2B5EF4-FFF2-40B4-BE49-F238E27FC236}">
                <a16:creationId xmlns:a16="http://schemas.microsoft.com/office/drawing/2014/main" id="{2DEEEE45-4CB4-4576-9AB9-3F469C3F05D0}"/>
              </a:ext>
            </a:extLst>
          </p:cNvPr>
          <p:cNvSpPr txBox="1"/>
          <p:nvPr/>
        </p:nvSpPr>
        <p:spPr>
          <a:xfrm>
            <a:off x="3073606" y="1177599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08AA9B42-6886-4A37-A17C-38A6DACB2656}"/>
              </a:ext>
            </a:extLst>
          </p:cNvPr>
          <p:cNvSpPr txBox="1"/>
          <p:nvPr/>
        </p:nvSpPr>
        <p:spPr>
          <a:xfrm>
            <a:off x="2340677" y="1169859"/>
            <a:ext cx="40107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115053" y="1607861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117642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661964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175598" y="219881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641611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883520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392863" y="135208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404297" y="1337848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845234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</p:cNvCxnSpPr>
          <p:nvPr/>
        </p:nvCxnSpPr>
        <p:spPr>
          <a:xfrm>
            <a:off x="1400200" y="2462997"/>
            <a:ext cx="7512477" cy="2836114"/>
          </a:xfrm>
          <a:prstGeom prst="bentConnector3">
            <a:avLst>
              <a:gd name="adj1" fmla="val 1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097018" y="-276436"/>
            <a:ext cx="3139205" cy="853448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506114" y="1529205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37" name="Connecteur : en angle 36">
            <a:extLst>
              <a:ext uri="{FF2B5EF4-FFF2-40B4-BE49-F238E27FC236}">
                <a16:creationId xmlns:a16="http://schemas.microsoft.com/office/drawing/2014/main" id="{884F8BA6-5748-43DB-8745-FF8045F69E5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1187608" y="1736962"/>
            <a:ext cx="587648" cy="325800"/>
          </a:xfrm>
          <a:prstGeom prst="bentConnector3">
            <a:avLst>
              <a:gd name="adj1" fmla="val 47008"/>
            </a:avLst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70955BC-5263-4247-AF9F-659714FCA9C4}"/>
              </a:ext>
            </a:extLst>
          </p:cNvPr>
          <p:cNvCxnSpPr>
            <a:cxnSpLocks/>
          </p:cNvCxnSpPr>
          <p:nvPr/>
        </p:nvCxnSpPr>
        <p:spPr>
          <a:xfrm flipV="1">
            <a:off x="11186259" y="2061908"/>
            <a:ext cx="553734" cy="35964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00A4EE35-E4DC-4A5D-89AE-C26974BF34D5}"/>
              </a:ext>
            </a:extLst>
          </p:cNvPr>
          <p:cNvCxnSpPr>
            <a:cxnSpLocks/>
          </p:cNvCxnSpPr>
          <p:nvPr/>
        </p:nvCxnSpPr>
        <p:spPr>
          <a:xfrm flipV="1">
            <a:off x="11186260" y="2061914"/>
            <a:ext cx="65856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A1B645C9-F428-4094-9D6F-A3D6099D90C9}"/>
              </a:ext>
            </a:extLst>
          </p:cNvPr>
          <p:cNvSpPr txBox="1"/>
          <p:nvPr/>
        </p:nvSpPr>
        <p:spPr>
          <a:xfrm>
            <a:off x="11802319" y="179664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7878974" y="1137805"/>
            <a:ext cx="3923345" cy="1829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B9E0F775-BBF6-43E0-8951-D0EE9B8C810F}"/>
              </a:ext>
            </a:extLst>
          </p:cNvPr>
          <p:cNvCxnSpPr>
            <a:cxnSpLocks/>
          </p:cNvCxnSpPr>
          <p:nvPr/>
        </p:nvCxnSpPr>
        <p:spPr>
          <a:xfrm>
            <a:off x="8990741" y="1243548"/>
            <a:ext cx="3146228" cy="34033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723D1BBA-F1D3-482B-8CD8-D138621215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0089" y="801217"/>
            <a:ext cx="364215" cy="291992"/>
          </a:xfrm>
          <a:prstGeom prst="bentConnector3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9" idx="2"/>
          </p:cNvCxnSpPr>
          <p:nvPr/>
        </p:nvCxnSpPr>
        <p:spPr>
          <a:xfrm rot="5400000">
            <a:off x="8169267" y="1498022"/>
            <a:ext cx="2163549" cy="710066"/>
          </a:xfrm>
          <a:prstGeom prst="bentConnector4">
            <a:avLst>
              <a:gd name="adj1" fmla="val 59629"/>
              <a:gd name="adj2" fmla="val 113650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77758" y="849118"/>
            <a:ext cx="373750" cy="228681"/>
          </a:xfrm>
          <a:prstGeom prst="bentConnector3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>
            <a:off x="8369927" y="780230"/>
            <a:ext cx="625036" cy="463318"/>
          </a:xfrm>
          <a:prstGeom prst="bentConnector3">
            <a:avLst>
              <a:gd name="adj1" fmla="val 1235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 : en angle 147">
            <a:extLst>
              <a:ext uri="{FF2B5EF4-FFF2-40B4-BE49-F238E27FC236}">
                <a16:creationId xmlns:a16="http://schemas.microsoft.com/office/drawing/2014/main" id="{2AA838AC-7B97-45BD-BBE8-FC01C9F2741B}"/>
              </a:ext>
            </a:extLst>
          </p:cNvPr>
          <p:cNvCxnSpPr>
            <a:cxnSpLocks/>
          </p:cNvCxnSpPr>
          <p:nvPr/>
        </p:nvCxnSpPr>
        <p:spPr>
          <a:xfrm>
            <a:off x="9739501" y="782796"/>
            <a:ext cx="601287" cy="463318"/>
          </a:xfrm>
          <a:prstGeom prst="bentConnector3">
            <a:avLst>
              <a:gd name="adj1" fmla="val 576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 : en angle 150">
            <a:extLst>
              <a:ext uri="{FF2B5EF4-FFF2-40B4-BE49-F238E27FC236}">
                <a16:creationId xmlns:a16="http://schemas.microsoft.com/office/drawing/2014/main" id="{18EB8B81-FE5C-4769-823A-093B22B3AC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617310" y="876413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82574"/>
            <a:ext cx="11564255" cy="71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11601235" y="-92433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11706827" y="10800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57029"/>
            <a:ext cx="11601450" cy="35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eur droit 173">
            <a:extLst>
              <a:ext uri="{FF2B5EF4-FFF2-40B4-BE49-F238E27FC236}">
                <a16:creationId xmlns:a16="http://schemas.microsoft.com/office/drawing/2014/main" id="{37DF3497-E452-4914-B319-A441B0DEB487}"/>
              </a:ext>
            </a:extLst>
          </p:cNvPr>
          <p:cNvCxnSpPr/>
          <p:nvPr/>
        </p:nvCxnSpPr>
        <p:spPr>
          <a:xfrm flipV="1">
            <a:off x="10402941" y="8257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F3F75EF-227C-4B8C-A4C7-25BE9A9DC7F5}"/>
              </a:ext>
            </a:extLst>
          </p:cNvPr>
          <p:cNvCxnSpPr/>
          <p:nvPr/>
        </p:nvCxnSpPr>
        <p:spPr>
          <a:xfrm flipV="1">
            <a:off x="9234172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8000513" y="91164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21EC946E-54DE-4627-B44D-0E3F1BFAE0EE}"/>
              </a:ext>
            </a:extLst>
          </p:cNvPr>
          <p:cNvCxnSpPr>
            <a:cxnSpLocks/>
          </p:cNvCxnSpPr>
          <p:nvPr/>
        </p:nvCxnSpPr>
        <p:spPr>
          <a:xfrm flipV="1">
            <a:off x="10279328" y="276899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eur droit 179">
            <a:extLst>
              <a:ext uri="{FF2B5EF4-FFF2-40B4-BE49-F238E27FC236}">
                <a16:creationId xmlns:a16="http://schemas.microsoft.com/office/drawing/2014/main" id="{28A0F310-6E96-4389-B3C9-09E0581A8390}"/>
              </a:ext>
            </a:extLst>
          </p:cNvPr>
          <p:cNvCxnSpPr>
            <a:cxnSpLocks/>
          </p:cNvCxnSpPr>
          <p:nvPr/>
        </p:nvCxnSpPr>
        <p:spPr>
          <a:xfrm flipV="1">
            <a:off x="9078521" y="289076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7759618" y="276899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eur droit 183">
            <a:extLst>
              <a:ext uri="{FF2B5EF4-FFF2-40B4-BE49-F238E27FC236}">
                <a16:creationId xmlns:a16="http://schemas.microsoft.com/office/drawing/2014/main" id="{925E38CE-3F66-4D02-BE9A-AE1BF229C114}"/>
              </a:ext>
            </a:extLst>
          </p:cNvPr>
          <p:cNvCxnSpPr>
            <a:cxnSpLocks/>
          </p:cNvCxnSpPr>
          <p:nvPr/>
        </p:nvCxnSpPr>
        <p:spPr>
          <a:xfrm flipV="1">
            <a:off x="490775" y="6730376"/>
            <a:ext cx="1598394" cy="98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511012FD-6B6E-4D33-A981-FEB99C5F4E2A}"/>
              </a:ext>
            </a:extLst>
          </p:cNvPr>
          <p:cNvCxnSpPr/>
          <p:nvPr/>
        </p:nvCxnSpPr>
        <p:spPr>
          <a:xfrm flipV="1">
            <a:off x="1123532" y="6334489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necteur droit 187">
            <a:extLst>
              <a:ext uri="{FF2B5EF4-FFF2-40B4-BE49-F238E27FC236}">
                <a16:creationId xmlns:a16="http://schemas.microsoft.com/office/drawing/2014/main" id="{9289FB43-392C-409B-95C0-72D5627420B1}"/>
              </a:ext>
            </a:extLst>
          </p:cNvPr>
          <p:cNvCxnSpPr>
            <a:cxnSpLocks/>
          </p:cNvCxnSpPr>
          <p:nvPr/>
        </p:nvCxnSpPr>
        <p:spPr>
          <a:xfrm flipV="1">
            <a:off x="1320831" y="6334489"/>
            <a:ext cx="0" cy="4057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B7872E8D-F52F-41D9-8D37-851C7F41201F}"/>
              </a:ext>
            </a:extLst>
          </p:cNvPr>
          <p:cNvCxnSpPr>
            <a:cxnSpLocks/>
          </p:cNvCxnSpPr>
          <p:nvPr/>
        </p:nvCxnSpPr>
        <p:spPr>
          <a:xfrm flipV="1">
            <a:off x="2848387" y="91164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D90DAFC9-E8F8-489D-AAE4-F37748355BF0}"/>
              </a:ext>
            </a:extLst>
          </p:cNvPr>
          <p:cNvCxnSpPr>
            <a:cxnSpLocks/>
          </p:cNvCxnSpPr>
          <p:nvPr/>
        </p:nvCxnSpPr>
        <p:spPr>
          <a:xfrm flipV="1">
            <a:off x="2701821" y="2687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7B61A2E-9820-47BE-9894-95BA491104F6}"/>
              </a:ext>
            </a:extLst>
          </p:cNvPr>
          <p:cNvSpPr/>
          <p:nvPr/>
        </p:nvSpPr>
        <p:spPr>
          <a:xfrm>
            <a:off x="2359646" y="764032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Camera</a:t>
            </a:r>
          </a:p>
          <a:p>
            <a:pPr algn="ctr"/>
            <a:r>
              <a:rPr lang="fr-FR" sz="1200" dirty="0"/>
              <a:t>LSY201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D8092E90-0749-4301-B3E6-DF27A5209E28}"/>
              </a:ext>
            </a:extLst>
          </p:cNvPr>
          <p:cNvSpPr/>
          <p:nvPr/>
        </p:nvSpPr>
        <p:spPr>
          <a:xfrm>
            <a:off x="9662787" y="264043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01" name="Connecteur : en angle 200">
            <a:extLst>
              <a:ext uri="{FF2B5EF4-FFF2-40B4-BE49-F238E27FC236}">
                <a16:creationId xmlns:a16="http://schemas.microsoft.com/office/drawing/2014/main" id="{A2B766CD-8A08-4214-98F6-2DC542C7C64C}"/>
              </a:ext>
            </a:extLst>
          </p:cNvPr>
          <p:cNvCxnSpPr>
            <a:cxnSpLocks/>
          </p:cNvCxnSpPr>
          <p:nvPr/>
        </p:nvCxnSpPr>
        <p:spPr>
          <a:xfrm flipV="1">
            <a:off x="10148797" y="2758962"/>
            <a:ext cx="156515" cy="2124"/>
          </a:xfrm>
          <a:prstGeom prst="bentConnector3">
            <a:avLst>
              <a:gd name="adj1" fmla="val 7213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ZoneTexte 204">
            <a:extLst>
              <a:ext uri="{FF2B5EF4-FFF2-40B4-BE49-F238E27FC236}">
                <a16:creationId xmlns:a16="http://schemas.microsoft.com/office/drawing/2014/main" id="{ABCE727B-9CB1-431B-98B3-4AAD463BF987}"/>
              </a:ext>
            </a:extLst>
          </p:cNvPr>
          <p:cNvSpPr txBox="1"/>
          <p:nvPr/>
        </p:nvSpPr>
        <p:spPr>
          <a:xfrm>
            <a:off x="11739993" y="627482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9E974717-F8F8-46BF-A84C-D188E6499D7F}"/>
              </a:ext>
            </a:extLst>
          </p:cNvPr>
          <p:cNvSpPr txBox="1"/>
          <p:nvPr/>
        </p:nvSpPr>
        <p:spPr>
          <a:xfrm>
            <a:off x="11498973" y="6260314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32F07C00-3CAA-44BE-B160-0BCA7F131D04}"/>
              </a:ext>
            </a:extLst>
          </p:cNvPr>
          <p:cNvCxnSpPr>
            <a:cxnSpLocks/>
          </p:cNvCxnSpPr>
          <p:nvPr/>
        </p:nvCxnSpPr>
        <p:spPr>
          <a:xfrm flipH="1">
            <a:off x="11978315" y="2792013"/>
            <a:ext cx="19427" cy="34014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A86DA086-44F7-4125-85E4-D626484ED0E8}"/>
              </a:ext>
            </a:extLst>
          </p:cNvPr>
          <p:cNvCxnSpPr>
            <a:cxnSpLocks/>
          </p:cNvCxnSpPr>
          <p:nvPr/>
        </p:nvCxnSpPr>
        <p:spPr>
          <a:xfrm flipH="1">
            <a:off x="11735871" y="2704595"/>
            <a:ext cx="4426" cy="357089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B6A88422-4190-4E1D-91B4-9817EE4E95B7}"/>
              </a:ext>
            </a:extLst>
          </p:cNvPr>
          <p:cNvCxnSpPr>
            <a:cxnSpLocks/>
          </p:cNvCxnSpPr>
          <p:nvPr/>
        </p:nvCxnSpPr>
        <p:spPr>
          <a:xfrm flipV="1">
            <a:off x="11506200" y="2711909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eur droit 213">
            <a:extLst>
              <a:ext uri="{FF2B5EF4-FFF2-40B4-BE49-F238E27FC236}">
                <a16:creationId xmlns:a16="http://schemas.microsoft.com/office/drawing/2014/main" id="{313B2DEF-2A98-4307-8A4A-CEA6BD4A89AC}"/>
              </a:ext>
            </a:extLst>
          </p:cNvPr>
          <p:cNvCxnSpPr>
            <a:cxnSpLocks/>
          </p:cNvCxnSpPr>
          <p:nvPr/>
        </p:nvCxnSpPr>
        <p:spPr>
          <a:xfrm flipV="1">
            <a:off x="11506200" y="2792011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Ellipse 229">
            <a:extLst>
              <a:ext uri="{FF2B5EF4-FFF2-40B4-BE49-F238E27FC236}">
                <a16:creationId xmlns:a16="http://schemas.microsoft.com/office/drawing/2014/main" id="{067A03A5-18CC-44D9-9BB9-96B25F0CCA43}"/>
              </a:ext>
            </a:extLst>
          </p:cNvPr>
          <p:cNvSpPr/>
          <p:nvPr/>
        </p:nvSpPr>
        <p:spPr>
          <a:xfrm>
            <a:off x="885705" y="5622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A0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C3B3CB7-453E-4278-BC8B-7728A34E67E5}"/>
              </a:ext>
            </a:extLst>
          </p:cNvPr>
          <p:cNvSpPr/>
          <p:nvPr/>
        </p:nvSpPr>
        <p:spPr>
          <a:xfrm>
            <a:off x="611880" y="6117759"/>
            <a:ext cx="1030810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IR Sharp</a:t>
            </a:r>
          </a:p>
          <a:p>
            <a:pPr algn="ctr"/>
            <a:r>
              <a:rPr lang="fr-FR" sz="1200" dirty="0"/>
              <a:t>GP2Y0A21Y</a:t>
            </a:r>
            <a:endParaRPr lang="fr-FR" dirty="0"/>
          </a:p>
        </p:txBody>
      </p:sp>
      <p:cxnSp>
        <p:nvCxnSpPr>
          <p:cNvPr id="232" name="Connecteur droit avec flèche 231">
            <a:extLst>
              <a:ext uri="{FF2B5EF4-FFF2-40B4-BE49-F238E27FC236}">
                <a16:creationId xmlns:a16="http://schemas.microsoft.com/office/drawing/2014/main" id="{50F272C2-5287-4AC4-9DD7-BB873F141236}"/>
              </a:ext>
            </a:extLst>
          </p:cNvPr>
          <p:cNvCxnSpPr>
            <a:cxnSpLocks/>
            <a:stCxn id="230" idx="4"/>
          </p:cNvCxnSpPr>
          <p:nvPr/>
        </p:nvCxnSpPr>
        <p:spPr>
          <a:xfrm flipH="1">
            <a:off x="1116094" y="5842784"/>
            <a:ext cx="9528" cy="275655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10299129" y="2923811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</a:t>
            </a:r>
            <a:r>
              <a:rPr lang="fr-FR" sz="1200" dirty="0" err="1"/>
              <a:t>Left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9662781" y="294998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26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>
            <a:off x="10142614" y="3060009"/>
            <a:ext cx="156515" cy="515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1829FB8F-0E3F-47CF-A843-735D8175B90E}"/>
              </a:ext>
            </a:extLst>
          </p:cNvPr>
          <p:cNvCxnSpPr>
            <a:cxnSpLocks/>
          </p:cNvCxnSpPr>
          <p:nvPr/>
        </p:nvCxnSpPr>
        <p:spPr>
          <a:xfrm flipV="1">
            <a:off x="11506194" y="3015295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Connecteur droit 239">
            <a:extLst>
              <a:ext uri="{FF2B5EF4-FFF2-40B4-BE49-F238E27FC236}">
                <a16:creationId xmlns:a16="http://schemas.microsoft.com/office/drawing/2014/main" id="{DEC29F77-29D9-4C03-9D10-1DF829A1C4BA}"/>
              </a:ext>
            </a:extLst>
          </p:cNvPr>
          <p:cNvCxnSpPr>
            <a:cxnSpLocks/>
          </p:cNvCxnSpPr>
          <p:nvPr/>
        </p:nvCxnSpPr>
        <p:spPr>
          <a:xfrm flipV="1">
            <a:off x="11506194" y="3105395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Rectangle 241">
            <a:extLst>
              <a:ext uri="{FF2B5EF4-FFF2-40B4-BE49-F238E27FC236}">
                <a16:creationId xmlns:a16="http://schemas.microsoft.com/office/drawing/2014/main" id="{B0360F2D-1697-43D5-B3CA-0E49A8BAB095}"/>
              </a:ext>
            </a:extLst>
          </p:cNvPr>
          <p:cNvSpPr/>
          <p:nvPr/>
        </p:nvSpPr>
        <p:spPr>
          <a:xfrm>
            <a:off x="10306281" y="3234222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Contact Right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9684563" y="325572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27</a:t>
            </a:r>
          </a:p>
        </p:txBody>
      </p:sp>
      <p:cxnSp>
        <p:nvCxnSpPr>
          <p:cNvPr id="244" name="Connecteur : en angle 243">
            <a:extLst>
              <a:ext uri="{FF2B5EF4-FFF2-40B4-BE49-F238E27FC236}">
                <a16:creationId xmlns:a16="http://schemas.microsoft.com/office/drawing/2014/main" id="{617327C0-D408-4E10-B287-4BFBA573BF89}"/>
              </a:ext>
            </a:extLst>
          </p:cNvPr>
          <p:cNvCxnSpPr>
            <a:cxnSpLocks/>
            <a:stCxn id="243" idx="6"/>
            <a:endCxn id="242" idx="1"/>
          </p:cNvCxnSpPr>
          <p:nvPr/>
        </p:nvCxnSpPr>
        <p:spPr>
          <a:xfrm>
            <a:off x="10164396" y="3365744"/>
            <a:ext cx="141885" cy="51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3BB9403F-E91B-4C5A-92F8-2F8EF5EA19BF}"/>
              </a:ext>
            </a:extLst>
          </p:cNvPr>
          <p:cNvCxnSpPr>
            <a:cxnSpLocks/>
          </p:cNvCxnSpPr>
          <p:nvPr/>
        </p:nvCxnSpPr>
        <p:spPr>
          <a:xfrm flipV="1">
            <a:off x="11513346" y="3320714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Connecteur droit 245">
            <a:extLst>
              <a:ext uri="{FF2B5EF4-FFF2-40B4-BE49-F238E27FC236}">
                <a16:creationId xmlns:a16="http://schemas.microsoft.com/office/drawing/2014/main" id="{6041F5A0-D461-463D-8608-1296F6D18CB1}"/>
              </a:ext>
            </a:extLst>
          </p:cNvPr>
          <p:cNvCxnSpPr>
            <a:cxnSpLocks/>
          </p:cNvCxnSpPr>
          <p:nvPr/>
        </p:nvCxnSpPr>
        <p:spPr>
          <a:xfrm flipV="1">
            <a:off x="11527976" y="3398962"/>
            <a:ext cx="466151" cy="1088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26728" y="6380602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+5</a:t>
            </a:r>
            <a:r>
              <a:rPr lang="fr-FR" sz="1200" dirty="0"/>
              <a:t>V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01FDF595-170F-4BF1-94F5-665446828982}"/>
              </a:ext>
            </a:extLst>
          </p:cNvPr>
          <p:cNvCxnSpPr>
            <a:cxnSpLocks/>
          </p:cNvCxnSpPr>
          <p:nvPr/>
        </p:nvCxnSpPr>
        <p:spPr>
          <a:xfrm>
            <a:off x="490775" y="6626365"/>
            <a:ext cx="159839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790B2BAD-34A4-47EA-83F0-A1C292738D00}"/>
              </a:ext>
            </a:extLst>
          </p:cNvPr>
          <p:cNvSpPr/>
          <p:nvPr/>
        </p:nvSpPr>
        <p:spPr>
          <a:xfrm>
            <a:off x="9365035" y="4148872"/>
            <a:ext cx="302595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/>
              <a:t>PWM</a:t>
            </a:r>
          </a:p>
          <a:p>
            <a:pPr algn="ctr"/>
            <a:endParaRPr lang="fr-FR" sz="1200" dirty="0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8934948-D353-443C-9494-E94F2247104C}"/>
              </a:ext>
            </a:extLst>
          </p:cNvPr>
          <p:cNvSpPr/>
          <p:nvPr/>
        </p:nvSpPr>
        <p:spPr>
          <a:xfrm>
            <a:off x="10299129" y="4149538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</a:t>
            </a:r>
            <a:r>
              <a:rPr lang="fr-FR" sz="1200" dirty="0" err="1"/>
              <a:t>Horiz</a:t>
            </a:r>
            <a:endParaRPr lang="fr-FR" dirty="0"/>
          </a:p>
        </p:txBody>
      </p:sp>
      <p:sp>
        <p:nvSpPr>
          <p:cNvPr id="259" name="Ellipse 258">
            <a:extLst>
              <a:ext uri="{FF2B5EF4-FFF2-40B4-BE49-F238E27FC236}">
                <a16:creationId xmlns:a16="http://schemas.microsoft.com/office/drawing/2014/main" id="{1FD6529A-EE59-4678-8D04-8C9E8BFB8C38}"/>
              </a:ext>
            </a:extLst>
          </p:cNvPr>
          <p:cNvSpPr/>
          <p:nvPr/>
        </p:nvSpPr>
        <p:spPr>
          <a:xfrm>
            <a:off x="9662781" y="41868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44</a:t>
            </a:r>
          </a:p>
        </p:txBody>
      </p:sp>
      <p:cxnSp>
        <p:nvCxnSpPr>
          <p:cNvPr id="260" name="Connecteur : en angle 259">
            <a:extLst>
              <a:ext uri="{FF2B5EF4-FFF2-40B4-BE49-F238E27FC236}">
                <a16:creationId xmlns:a16="http://schemas.microsoft.com/office/drawing/2014/main" id="{D1FBA56D-EDAD-46DA-81BF-D4386DC93707}"/>
              </a:ext>
            </a:extLst>
          </p:cNvPr>
          <p:cNvCxnSpPr>
            <a:cxnSpLocks/>
            <a:stCxn id="259" idx="6"/>
            <a:endCxn id="258" idx="1"/>
          </p:cNvCxnSpPr>
          <p:nvPr/>
        </p:nvCxnSpPr>
        <p:spPr>
          <a:xfrm flipV="1">
            <a:off x="10142614" y="4286251"/>
            <a:ext cx="156515" cy="10591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6AD23122-D6FF-42D4-AE77-4750C80F3435}"/>
              </a:ext>
            </a:extLst>
          </p:cNvPr>
          <p:cNvCxnSpPr>
            <a:cxnSpLocks/>
          </p:cNvCxnSpPr>
          <p:nvPr/>
        </p:nvCxnSpPr>
        <p:spPr>
          <a:xfrm flipV="1">
            <a:off x="11506194" y="424872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eur droit 261">
            <a:extLst>
              <a:ext uri="{FF2B5EF4-FFF2-40B4-BE49-F238E27FC236}">
                <a16:creationId xmlns:a16="http://schemas.microsoft.com/office/drawing/2014/main" id="{23517D7B-A9FF-40CF-A440-E22CB0EF2C14}"/>
              </a:ext>
            </a:extLst>
          </p:cNvPr>
          <p:cNvCxnSpPr>
            <a:cxnSpLocks/>
          </p:cNvCxnSpPr>
          <p:nvPr/>
        </p:nvCxnSpPr>
        <p:spPr>
          <a:xfrm flipV="1">
            <a:off x="11506194" y="434614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B132A14A-86D5-413E-A856-E1AEF1777E11}"/>
              </a:ext>
            </a:extLst>
          </p:cNvPr>
          <p:cNvSpPr/>
          <p:nvPr/>
        </p:nvSpPr>
        <p:spPr>
          <a:xfrm>
            <a:off x="10299129" y="4451955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Tilt&amp;Pan</a:t>
            </a:r>
            <a:r>
              <a:rPr lang="fr-FR" sz="1200" dirty="0"/>
              <a:t> Vert.</a:t>
            </a:r>
            <a:endParaRPr lang="fr-FR" dirty="0"/>
          </a:p>
          <a:p>
            <a:pPr algn="ctr"/>
            <a:endParaRPr lang="fr-FR" dirty="0"/>
          </a:p>
        </p:txBody>
      </p:sp>
      <p:sp>
        <p:nvSpPr>
          <p:cNvPr id="264" name="Ellipse 263">
            <a:extLst>
              <a:ext uri="{FF2B5EF4-FFF2-40B4-BE49-F238E27FC236}">
                <a16:creationId xmlns:a16="http://schemas.microsoft.com/office/drawing/2014/main" id="{58AF513B-0F85-455A-9428-07DAF80B4E75}"/>
              </a:ext>
            </a:extLst>
          </p:cNvPr>
          <p:cNvSpPr/>
          <p:nvPr/>
        </p:nvSpPr>
        <p:spPr>
          <a:xfrm>
            <a:off x="9662781" y="448077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265" name="Connecteur : en angle 264">
            <a:extLst>
              <a:ext uri="{FF2B5EF4-FFF2-40B4-BE49-F238E27FC236}">
                <a16:creationId xmlns:a16="http://schemas.microsoft.com/office/drawing/2014/main" id="{92B8744F-7697-46BA-B9CA-5D992706C398}"/>
              </a:ext>
            </a:extLst>
          </p:cNvPr>
          <p:cNvCxnSpPr>
            <a:cxnSpLocks/>
            <a:stCxn id="264" idx="6"/>
            <a:endCxn id="263" idx="1"/>
          </p:cNvCxnSpPr>
          <p:nvPr/>
        </p:nvCxnSpPr>
        <p:spPr>
          <a:xfrm flipV="1">
            <a:off x="10142614" y="4588668"/>
            <a:ext cx="156515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eur droit 265">
            <a:extLst>
              <a:ext uri="{FF2B5EF4-FFF2-40B4-BE49-F238E27FC236}">
                <a16:creationId xmlns:a16="http://schemas.microsoft.com/office/drawing/2014/main" id="{F464F8B3-170E-4EE8-B9C7-A75C82DCF8EC}"/>
              </a:ext>
            </a:extLst>
          </p:cNvPr>
          <p:cNvCxnSpPr>
            <a:cxnSpLocks/>
          </p:cNvCxnSpPr>
          <p:nvPr/>
        </p:nvCxnSpPr>
        <p:spPr>
          <a:xfrm flipV="1">
            <a:off x="11506194" y="4538447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0DB4D7B6-7117-4F0D-AEE1-1613A5D470A5}"/>
              </a:ext>
            </a:extLst>
          </p:cNvPr>
          <p:cNvCxnSpPr>
            <a:cxnSpLocks/>
          </p:cNvCxnSpPr>
          <p:nvPr/>
        </p:nvCxnSpPr>
        <p:spPr>
          <a:xfrm flipV="1">
            <a:off x="11506194" y="4642212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897D7A2-5E75-4501-BB3C-92F585BAF648}"/>
              </a:ext>
            </a:extLst>
          </p:cNvPr>
          <p:cNvSpPr/>
          <p:nvPr/>
        </p:nvSpPr>
        <p:spPr>
          <a:xfrm>
            <a:off x="10291053" y="4779406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Servo IR</a:t>
            </a:r>
          </a:p>
        </p:txBody>
      </p:sp>
      <p:sp>
        <p:nvSpPr>
          <p:cNvPr id="269" name="Ellipse 268">
            <a:extLst>
              <a:ext uri="{FF2B5EF4-FFF2-40B4-BE49-F238E27FC236}">
                <a16:creationId xmlns:a16="http://schemas.microsoft.com/office/drawing/2014/main" id="{482E783A-26A0-493E-9A2B-92068D36FC14}"/>
              </a:ext>
            </a:extLst>
          </p:cNvPr>
          <p:cNvSpPr/>
          <p:nvPr/>
        </p:nvSpPr>
        <p:spPr>
          <a:xfrm>
            <a:off x="9662020" y="480822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46</a:t>
            </a:r>
          </a:p>
        </p:txBody>
      </p:sp>
      <p:cxnSp>
        <p:nvCxnSpPr>
          <p:cNvPr id="270" name="Connecteur : en angle 269">
            <a:extLst>
              <a:ext uri="{FF2B5EF4-FFF2-40B4-BE49-F238E27FC236}">
                <a16:creationId xmlns:a16="http://schemas.microsoft.com/office/drawing/2014/main" id="{D4CD868F-283C-4E65-9AC4-52DF4F4A5B21}"/>
              </a:ext>
            </a:extLst>
          </p:cNvPr>
          <p:cNvCxnSpPr>
            <a:cxnSpLocks/>
            <a:stCxn id="269" idx="6"/>
            <a:endCxn id="268" idx="1"/>
          </p:cNvCxnSpPr>
          <p:nvPr/>
        </p:nvCxnSpPr>
        <p:spPr>
          <a:xfrm flipV="1">
            <a:off x="10141853" y="4916119"/>
            <a:ext cx="149200" cy="212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88ADC6DC-198C-427B-8652-6607F84EA21D}"/>
              </a:ext>
            </a:extLst>
          </p:cNvPr>
          <p:cNvCxnSpPr>
            <a:cxnSpLocks/>
          </p:cNvCxnSpPr>
          <p:nvPr/>
        </p:nvCxnSpPr>
        <p:spPr>
          <a:xfrm flipV="1">
            <a:off x="11498118" y="4910348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eur droit 271">
            <a:extLst>
              <a:ext uri="{FF2B5EF4-FFF2-40B4-BE49-F238E27FC236}">
                <a16:creationId xmlns:a16="http://schemas.microsoft.com/office/drawing/2014/main" id="{FF547637-F284-4BBB-A643-3AC1F792ED80}"/>
              </a:ext>
            </a:extLst>
          </p:cNvPr>
          <p:cNvCxnSpPr>
            <a:cxnSpLocks/>
          </p:cNvCxnSpPr>
          <p:nvPr/>
        </p:nvCxnSpPr>
        <p:spPr>
          <a:xfrm flipV="1">
            <a:off x="11498118" y="5007763"/>
            <a:ext cx="49600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avec flèche 158">
            <a:extLst>
              <a:ext uri="{FF2B5EF4-FFF2-40B4-BE49-F238E27FC236}">
                <a16:creationId xmlns:a16="http://schemas.microsoft.com/office/drawing/2014/main" id="{535E4D86-C1FB-45CC-BCB5-6442636C311C}"/>
              </a:ext>
            </a:extLst>
          </p:cNvPr>
          <p:cNvCxnSpPr>
            <a:cxnSpLocks/>
            <a:endCxn id="161" idx="0"/>
          </p:cNvCxnSpPr>
          <p:nvPr/>
        </p:nvCxnSpPr>
        <p:spPr>
          <a:xfrm>
            <a:off x="5896278" y="1117675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F39589D-FD9C-4C7E-BB04-9CCC1AC7FA32}"/>
              </a:ext>
            </a:extLst>
          </p:cNvPr>
          <p:cNvSpPr/>
          <p:nvPr/>
        </p:nvSpPr>
        <p:spPr>
          <a:xfrm>
            <a:off x="5229716" y="1903457"/>
            <a:ext cx="88029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Serial 2 </a:t>
            </a:r>
          </a:p>
        </p:txBody>
      </p:sp>
      <p:sp>
        <p:nvSpPr>
          <p:cNvPr id="161" name="Ellipse 160">
            <a:extLst>
              <a:ext uri="{FF2B5EF4-FFF2-40B4-BE49-F238E27FC236}">
                <a16:creationId xmlns:a16="http://schemas.microsoft.com/office/drawing/2014/main" id="{1AB05B3F-B21F-4CF0-A8A2-D11E6451CBED}"/>
              </a:ext>
            </a:extLst>
          </p:cNvPr>
          <p:cNvSpPr/>
          <p:nvPr/>
        </p:nvSpPr>
        <p:spPr>
          <a:xfrm>
            <a:off x="5650874" y="1641099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17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CC333C84-32FB-4B66-B854-141F1157DBDA}"/>
              </a:ext>
            </a:extLst>
          </p:cNvPr>
          <p:cNvSpPr/>
          <p:nvPr/>
        </p:nvSpPr>
        <p:spPr>
          <a:xfrm>
            <a:off x="5115448" y="1606538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16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TX</a:t>
            </a:r>
          </a:p>
        </p:txBody>
      </p:sp>
      <p:cxnSp>
        <p:nvCxnSpPr>
          <p:cNvPr id="166" name="Connecteur droit avec flèche 165">
            <a:extLst>
              <a:ext uri="{FF2B5EF4-FFF2-40B4-BE49-F238E27FC236}">
                <a16:creationId xmlns:a16="http://schemas.microsoft.com/office/drawing/2014/main" id="{810B0E8E-19FE-4E6B-94F6-702B13B4E8AA}"/>
              </a:ext>
            </a:extLst>
          </p:cNvPr>
          <p:cNvCxnSpPr>
            <a:cxnSpLocks/>
          </p:cNvCxnSpPr>
          <p:nvPr/>
        </p:nvCxnSpPr>
        <p:spPr>
          <a:xfrm flipH="1">
            <a:off x="5384157" y="1096301"/>
            <a:ext cx="5765" cy="492554"/>
          </a:xfrm>
          <a:prstGeom prst="straightConnector1">
            <a:avLst/>
          </a:prstGeom>
          <a:ln w="38100" cap="flat" cmpd="sng" algn="ctr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7B03670-B5FA-4A36-92C2-2F924C722AF4}"/>
              </a:ext>
            </a:extLst>
          </p:cNvPr>
          <p:cNvSpPr/>
          <p:nvPr/>
        </p:nvSpPr>
        <p:spPr>
          <a:xfrm>
            <a:off x="4461203" y="737206"/>
            <a:ext cx="1694051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IOTBlueServer</a:t>
            </a:r>
            <a:endParaRPr lang="fr-FR" sz="1200" dirty="0"/>
          </a:p>
          <a:p>
            <a:pPr algn="ctr"/>
            <a:r>
              <a:rPr lang="en-US" sz="1200" dirty="0"/>
              <a:t>nRF52832</a:t>
            </a:r>
          </a:p>
          <a:p>
            <a:pPr algn="ctr"/>
            <a:endParaRPr lang="fr-FR" sz="1200" dirty="0"/>
          </a:p>
        </p:txBody>
      </p:sp>
      <p:sp>
        <p:nvSpPr>
          <p:cNvPr id="169" name="ZoneTexte 168">
            <a:extLst>
              <a:ext uri="{FF2B5EF4-FFF2-40B4-BE49-F238E27FC236}">
                <a16:creationId xmlns:a16="http://schemas.microsoft.com/office/drawing/2014/main" id="{54B8D76F-DE9C-4089-BBAE-BD1A8FF2B020}"/>
              </a:ext>
            </a:extLst>
          </p:cNvPr>
          <p:cNvSpPr txBox="1"/>
          <p:nvPr/>
        </p:nvSpPr>
        <p:spPr>
          <a:xfrm>
            <a:off x="149483" y="6545710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0E3B060-22D5-44DE-99AD-4242E6589F3B}"/>
              </a:ext>
            </a:extLst>
          </p:cNvPr>
          <p:cNvSpPr/>
          <p:nvPr/>
        </p:nvSpPr>
        <p:spPr>
          <a:xfrm>
            <a:off x="10293676" y="3645374"/>
            <a:ext cx="1207065" cy="2734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°C &amp; %H DHT22</a:t>
            </a:r>
            <a:endParaRPr lang="fr-FR" dirty="0"/>
          </a:p>
        </p:txBody>
      </p:sp>
      <p:sp>
        <p:nvSpPr>
          <p:cNvPr id="178" name="Ellipse 177">
            <a:extLst>
              <a:ext uri="{FF2B5EF4-FFF2-40B4-BE49-F238E27FC236}">
                <a16:creationId xmlns:a16="http://schemas.microsoft.com/office/drawing/2014/main" id="{17AFDD0D-9766-4D19-844B-8EBE8BD06F8F}"/>
              </a:ext>
            </a:extLst>
          </p:cNvPr>
          <p:cNvSpPr/>
          <p:nvPr/>
        </p:nvSpPr>
        <p:spPr>
          <a:xfrm>
            <a:off x="9673803" y="367942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38</a:t>
            </a:r>
          </a:p>
        </p:txBody>
      </p:sp>
      <p:cxnSp>
        <p:nvCxnSpPr>
          <p:cNvPr id="179" name="Connecteur : en angle 178">
            <a:extLst>
              <a:ext uri="{FF2B5EF4-FFF2-40B4-BE49-F238E27FC236}">
                <a16:creationId xmlns:a16="http://schemas.microsoft.com/office/drawing/2014/main" id="{DD7498D2-2A01-408D-8300-4D83530BF18D}"/>
              </a:ext>
            </a:extLst>
          </p:cNvPr>
          <p:cNvCxnSpPr>
            <a:cxnSpLocks/>
            <a:stCxn id="178" idx="6"/>
            <a:endCxn id="173" idx="1"/>
          </p:cNvCxnSpPr>
          <p:nvPr/>
        </p:nvCxnSpPr>
        <p:spPr>
          <a:xfrm flipV="1">
            <a:off x="10153636" y="3782087"/>
            <a:ext cx="140040" cy="7355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9993923D-F2CC-4064-84C3-2FC49326B4BB}"/>
              </a:ext>
            </a:extLst>
          </p:cNvPr>
          <p:cNvCxnSpPr>
            <a:cxnSpLocks/>
          </p:cNvCxnSpPr>
          <p:nvPr/>
        </p:nvCxnSpPr>
        <p:spPr>
          <a:xfrm flipV="1">
            <a:off x="11510627" y="3713140"/>
            <a:ext cx="22967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0781954-AE7E-4115-9A2F-4CD1512055F8}"/>
              </a:ext>
            </a:extLst>
          </p:cNvPr>
          <p:cNvCxnSpPr>
            <a:cxnSpLocks/>
          </p:cNvCxnSpPr>
          <p:nvPr/>
        </p:nvCxnSpPr>
        <p:spPr>
          <a:xfrm>
            <a:off x="11517548" y="3813035"/>
            <a:ext cx="478212" cy="394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ZoneTexte 184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>
            <a:off x="10212689" y="177349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62BBF7AB-2F2C-44A2-84A6-9B429C441613}"/>
              </a:ext>
            </a:extLst>
          </p:cNvPr>
          <p:cNvSpPr txBox="1"/>
          <p:nvPr/>
        </p:nvSpPr>
        <p:spPr>
          <a:xfrm>
            <a:off x="10193003" y="2014230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AF3EC4F1-2834-4931-93A6-EF98CFDC303C}"/>
              </a:ext>
            </a:extLst>
          </p:cNvPr>
          <p:cNvSpPr txBox="1"/>
          <p:nvPr/>
        </p:nvSpPr>
        <p:spPr>
          <a:xfrm>
            <a:off x="10208589" y="228992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220 Ω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4094562" y="561483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728691" y="5614204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4968515" y="4520843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4024915" y="4149538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4333026" y="4546766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4929323" y="4719866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3973457" y="4737629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4434859" y="4539588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7826030" y="779551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0x60 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39BC33D0-E6BE-4471-A727-3CC4811ABE1A}"/>
              </a:ext>
            </a:extLst>
          </p:cNvPr>
          <p:cNvSpPr/>
          <p:nvPr/>
        </p:nvSpPr>
        <p:spPr>
          <a:xfrm>
            <a:off x="10986269" y="384630"/>
            <a:ext cx="1095554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 err="1"/>
              <a:t>Brightness</a:t>
            </a:r>
            <a:endParaRPr lang="fr-FR" sz="1200" dirty="0"/>
          </a:p>
          <a:p>
            <a:pPr algn="ctr"/>
            <a:r>
              <a:rPr lang="fr-FR" sz="1200" dirty="0"/>
              <a:t>BH1720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C0302400-9FE1-400A-92E9-44A4E6EB9FF8}"/>
              </a:ext>
            </a:extLst>
          </p:cNvPr>
          <p:cNvSpPr txBox="1"/>
          <p:nvPr/>
        </p:nvSpPr>
        <p:spPr>
          <a:xfrm>
            <a:off x="11060771" y="789725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0x23 </a:t>
            </a:r>
          </a:p>
        </p:txBody>
      </p:sp>
      <p:cxnSp>
        <p:nvCxnSpPr>
          <p:cNvPr id="210" name="Connecteur : en angle 209">
            <a:extLst>
              <a:ext uri="{FF2B5EF4-FFF2-40B4-BE49-F238E27FC236}">
                <a16:creationId xmlns:a16="http://schemas.microsoft.com/office/drawing/2014/main" id="{5D825FE8-20FE-4828-A6D0-1DDE12A9114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460795" y="80814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eur : en angle 211">
            <a:extLst>
              <a:ext uri="{FF2B5EF4-FFF2-40B4-BE49-F238E27FC236}">
                <a16:creationId xmlns:a16="http://schemas.microsoft.com/office/drawing/2014/main" id="{13FBC4E8-BCDA-40D9-A744-E78D9DC251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753381" y="883342"/>
            <a:ext cx="488722" cy="278454"/>
          </a:xfrm>
          <a:prstGeom prst="bentConnector3">
            <a:avLst>
              <a:gd name="adj1" fmla="val 50000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28F3DF8C-E4A1-40A3-A99D-830C1D7FC4F2}"/>
              </a:ext>
            </a:extLst>
          </p:cNvPr>
          <p:cNvCxnSpPr/>
          <p:nvPr/>
        </p:nvCxnSpPr>
        <p:spPr>
          <a:xfrm flipV="1">
            <a:off x="11539012" y="8950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eur droit 215">
            <a:extLst>
              <a:ext uri="{FF2B5EF4-FFF2-40B4-BE49-F238E27FC236}">
                <a16:creationId xmlns:a16="http://schemas.microsoft.com/office/drawing/2014/main" id="{5194439E-4C55-40E2-B6F7-2B654FF2A1EB}"/>
              </a:ext>
            </a:extLst>
          </p:cNvPr>
          <p:cNvCxnSpPr>
            <a:cxnSpLocks/>
          </p:cNvCxnSpPr>
          <p:nvPr/>
        </p:nvCxnSpPr>
        <p:spPr>
          <a:xfrm flipV="1">
            <a:off x="11415399" y="283828"/>
            <a:ext cx="0" cy="1061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>
            <a:extLst>
              <a:ext uri="{FF2B5EF4-FFF2-40B4-BE49-F238E27FC236}">
                <a16:creationId xmlns:a16="http://schemas.microsoft.com/office/drawing/2014/main" id="{C43B6E4F-92BE-47C3-A642-98CC7980C9F9}"/>
              </a:ext>
            </a:extLst>
          </p:cNvPr>
          <p:cNvCxnSpPr>
            <a:cxnSpLocks/>
          </p:cNvCxnSpPr>
          <p:nvPr/>
        </p:nvCxnSpPr>
        <p:spPr>
          <a:xfrm flipH="1">
            <a:off x="3972345" y="1113544"/>
            <a:ext cx="5342" cy="508151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4528C32F-1FA5-43DF-992B-576426DDC041}"/>
              </a:ext>
            </a:extLst>
          </p:cNvPr>
          <p:cNvSpPr/>
          <p:nvPr/>
        </p:nvSpPr>
        <p:spPr>
          <a:xfrm>
            <a:off x="3722135" y="1925690"/>
            <a:ext cx="524086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Int 0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75B1A509-D7BC-4E8E-899B-A08EE21C22FA}"/>
              </a:ext>
            </a:extLst>
          </p:cNvPr>
          <p:cNvSpPr/>
          <p:nvPr/>
        </p:nvSpPr>
        <p:spPr>
          <a:xfrm>
            <a:off x="3676347" y="1615267"/>
            <a:ext cx="573656" cy="27956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Int0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87E757E5-F0C7-467D-907D-4527810FD7E3}"/>
              </a:ext>
            </a:extLst>
          </p:cNvPr>
          <p:cNvSpPr/>
          <p:nvPr/>
        </p:nvSpPr>
        <p:spPr>
          <a:xfrm>
            <a:off x="3494255" y="742505"/>
            <a:ext cx="881437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Motion</a:t>
            </a:r>
          </a:p>
          <a:p>
            <a:pPr algn="ctr"/>
            <a:r>
              <a:rPr lang="af-ZA" sz="1200" dirty="0"/>
              <a:t>SEN0018</a:t>
            </a:r>
            <a:endParaRPr lang="fr-FR" sz="1200" dirty="0"/>
          </a:p>
        </p:txBody>
      </p:sp>
      <p:cxnSp>
        <p:nvCxnSpPr>
          <p:cNvPr id="220" name="Connecteur droit 219">
            <a:extLst>
              <a:ext uri="{FF2B5EF4-FFF2-40B4-BE49-F238E27FC236}">
                <a16:creationId xmlns:a16="http://schemas.microsoft.com/office/drawing/2014/main" id="{5C325E3F-F365-4428-B465-3A41B2014821}"/>
              </a:ext>
            </a:extLst>
          </p:cNvPr>
          <p:cNvCxnSpPr>
            <a:cxnSpLocks/>
          </p:cNvCxnSpPr>
          <p:nvPr/>
        </p:nvCxnSpPr>
        <p:spPr>
          <a:xfrm flipV="1">
            <a:off x="3746692" y="257029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4C530E5C-D5DA-49FF-BC33-63EAC83BBEC5}"/>
              </a:ext>
            </a:extLst>
          </p:cNvPr>
          <p:cNvCxnSpPr>
            <a:cxnSpLocks/>
          </p:cNvCxnSpPr>
          <p:nvPr/>
        </p:nvCxnSpPr>
        <p:spPr>
          <a:xfrm flipV="1">
            <a:off x="5321019" y="268757"/>
            <a:ext cx="0" cy="45998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eur droit 221">
            <a:extLst>
              <a:ext uri="{FF2B5EF4-FFF2-40B4-BE49-F238E27FC236}">
                <a16:creationId xmlns:a16="http://schemas.microsoft.com/office/drawing/2014/main" id="{A9B2751E-18F9-4215-BE3B-FDD0DC5C3743}"/>
              </a:ext>
            </a:extLst>
          </p:cNvPr>
          <p:cNvCxnSpPr>
            <a:cxnSpLocks/>
          </p:cNvCxnSpPr>
          <p:nvPr/>
        </p:nvCxnSpPr>
        <p:spPr>
          <a:xfrm flipH="1" flipV="1">
            <a:off x="6688808" y="275684"/>
            <a:ext cx="192" cy="45305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4B67FA3F-1E15-436B-8BCD-7170B497D627}"/>
              </a:ext>
            </a:extLst>
          </p:cNvPr>
          <p:cNvCxnSpPr>
            <a:cxnSpLocks/>
          </p:cNvCxnSpPr>
          <p:nvPr/>
        </p:nvCxnSpPr>
        <p:spPr>
          <a:xfrm flipV="1">
            <a:off x="3903913" y="64718"/>
            <a:ext cx="0" cy="672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9E51B75A-75FB-40AC-86CC-C101C9FC18B7}"/>
              </a:ext>
            </a:extLst>
          </p:cNvPr>
          <p:cNvSpPr/>
          <p:nvPr/>
        </p:nvSpPr>
        <p:spPr>
          <a:xfrm>
            <a:off x="8902646" y="359954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36</a:t>
            </a:r>
          </a:p>
        </p:txBody>
      </p:sp>
      <p:cxnSp>
        <p:nvCxnSpPr>
          <p:cNvPr id="225" name="Connecteur : en angle 224">
            <a:extLst>
              <a:ext uri="{FF2B5EF4-FFF2-40B4-BE49-F238E27FC236}">
                <a16:creationId xmlns:a16="http://schemas.microsoft.com/office/drawing/2014/main" id="{B89FF9D8-CD62-42D9-90BD-5DB29F288F61}"/>
              </a:ext>
            </a:extLst>
          </p:cNvPr>
          <p:cNvCxnSpPr>
            <a:cxnSpLocks/>
            <a:endCxn id="224" idx="2"/>
          </p:cNvCxnSpPr>
          <p:nvPr/>
        </p:nvCxnSpPr>
        <p:spPr>
          <a:xfrm rot="16200000" flipH="1">
            <a:off x="6780946" y="1587861"/>
            <a:ext cx="2612173" cy="1631227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6" name="ZoneTexte 225">
            <a:extLst>
              <a:ext uri="{FF2B5EF4-FFF2-40B4-BE49-F238E27FC236}">
                <a16:creationId xmlns:a16="http://schemas.microsoft.com/office/drawing/2014/main" id="{78F758B1-F5B0-45CE-AA47-BD07E2A53DF0}"/>
              </a:ext>
            </a:extLst>
          </p:cNvPr>
          <p:cNvSpPr txBox="1"/>
          <p:nvPr/>
        </p:nvSpPr>
        <p:spPr>
          <a:xfrm rot="16200000">
            <a:off x="7101552" y="1522347"/>
            <a:ext cx="694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DTR / RST</a:t>
            </a:r>
          </a:p>
        </p:txBody>
      </p:sp>
      <p:sp>
        <p:nvSpPr>
          <p:cNvPr id="227" name="Ellipse 226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678" y="3337843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39</a:t>
            </a:r>
          </a:p>
        </p:txBody>
      </p:sp>
      <p:sp>
        <p:nvSpPr>
          <p:cNvPr id="228" name="Ellipse 227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908024" y="307774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229" name="Ellipse 228">
            <a:extLst>
              <a:ext uri="{FF2B5EF4-FFF2-40B4-BE49-F238E27FC236}">
                <a16:creationId xmlns:a16="http://schemas.microsoft.com/office/drawing/2014/main" id="{F4E99CB5-2A95-4DCD-B8D9-527C49399FD4}"/>
              </a:ext>
            </a:extLst>
          </p:cNvPr>
          <p:cNvSpPr/>
          <p:nvPr/>
        </p:nvSpPr>
        <p:spPr>
          <a:xfrm>
            <a:off x="8896008" y="2824810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35</a:t>
            </a:r>
          </a:p>
        </p:txBody>
      </p:sp>
      <p:cxnSp>
        <p:nvCxnSpPr>
          <p:cNvPr id="233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</p:cNvCxnSpPr>
          <p:nvPr/>
        </p:nvCxnSpPr>
        <p:spPr>
          <a:xfrm rot="16200000" flipH="1">
            <a:off x="8541334" y="827996"/>
            <a:ext cx="364215" cy="291992"/>
          </a:xfrm>
          <a:prstGeom prst="bentConnector3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8" idx="2"/>
          </p:cNvCxnSpPr>
          <p:nvPr/>
        </p:nvCxnSpPr>
        <p:spPr>
          <a:xfrm rot="5400000">
            <a:off x="8015204" y="1662701"/>
            <a:ext cx="2417886" cy="632245"/>
          </a:xfrm>
          <a:prstGeom prst="bentConnector4">
            <a:avLst>
              <a:gd name="adj1" fmla="val 53776"/>
              <a:gd name="adj2" fmla="val 117644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 : en angle 144">
            <a:extLst>
              <a:ext uri="{FF2B5EF4-FFF2-40B4-BE49-F238E27FC236}">
                <a16:creationId xmlns:a16="http://schemas.microsoft.com/office/drawing/2014/main" id="{4AA10393-57AE-4C97-9984-996252DAAFB9}"/>
              </a:ext>
            </a:extLst>
          </p:cNvPr>
          <p:cNvCxnSpPr>
            <a:cxnSpLocks/>
            <a:endCxn id="227" idx="2"/>
          </p:cNvCxnSpPr>
          <p:nvPr/>
        </p:nvCxnSpPr>
        <p:spPr>
          <a:xfrm rot="5400000">
            <a:off x="7866014" y="1819249"/>
            <a:ext cx="2671279" cy="585949"/>
          </a:xfrm>
          <a:prstGeom prst="bentConnector4">
            <a:avLst>
              <a:gd name="adj1" fmla="val 47941"/>
              <a:gd name="adj2" fmla="val 119039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ZoneTexte 122">
            <a:extLst>
              <a:ext uri="{FF2B5EF4-FFF2-40B4-BE49-F238E27FC236}">
                <a16:creationId xmlns:a16="http://schemas.microsoft.com/office/drawing/2014/main" id="{187CEC53-DFFE-46DE-9B7E-78BBD73A5556}"/>
              </a:ext>
            </a:extLst>
          </p:cNvPr>
          <p:cNvSpPr txBox="1"/>
          <p:nvPr/>
        </p:nvSpPr>
        <p:spPr>
          <a:xfrm>
            <a:off x="8802541" y="782801"/>
            <a:ext cx="100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0x30</a:t>
            </a:r>
          </a:p>
          <a:p>
            <a:r>
              <a:rPr lang="fr-FR" sz="800" dirty="0"/>
              <a:t>0x31</a:t>
            </a:r>
          </a:p>
          <a:p>
            <a:r>
              <a:rPr lang="fr-FR" sz="800" dirty="0"/>
              <a:t>0x32 </a:t>
            </a:r>
          </a:p>
        </p:txBody>
      </p:sp>
      <p:sp>
        <p:nvSpPr>
          <p:cNvPr id="249" name="ZoneTexte 248">
            <a:extLst>
              <a:ext uri="{FF2B5EF4-FFF2-40B4-BE49-F238E27FC236}">
                <a16:creationId xmlns:a16="http://schemas.microsoft.com/office/drawing/2014/main" id="{62CA3368-DB00-4BDF-9964-BC8FCF6751B4}"/>
              </a:ext>
            </a:extLst>
          </p:cNvPr>
          <p:cNvSpPr txBox="1"/>
          <p:nvPr/>
        </p:nvSpPr>
        <p:spPr>
          <a:xfrm rot="16200000">
            <a:off x="9142584" y="794363"/>
            <a:ext cx="5935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/>
              <a:t>XSHUT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9ACF233F-B245-4E2B-8113-4CEFB8D915B7}"/>
              </a:ext>
            </a:extLst>
          </p:cNvPr>
          <p:cNvSpPr/>
          <p:nvPr/>
        </p:nvSpPr>
        <p:spPr>
          <a:xfrm>
            <a:off x="9632868" y="1889392"/>
            <a:ext cx="458109" cy="204847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D88EEAD2-80A8-4CB1-8BE5-95C744744C6B}"/>
              </a:ext>
            </a:extLst>
          </p:cNvPr>
          <p:cNvSpPr/>
          <p:nvPr/>
        </p:nvSpPr>
        <p:spPr>
          <a:xfrm>
            <a:off x="9643419" y="2123945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E5AA28E9-04BB-483C-B939-339E35670AAD}"/>
              </a:ext>
            </a:extLst>
          </p:cNvPr>
          <p:cNvSpPr/>
          <p:nvPr/>
        </p:nvSpPr>
        <p:spPr>
          <a:xfrm>
            <a:off x="9641822" y="2369152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41" name="Ellipse 240">
            <a:extLst>
              <a:ext uri="{FF2B5EF4-FFF2-40B4-BE49-F238E27FC236}">
                <a16:creationId xmlns:a16="http://schemas.microsoft.com/office/drawing/2014/main" id="{A148E37A-293F-419A-B171-8DAFF8CD66BB}"/>
              </a:ext>
            </a:extLst>
          </p:cNvPr>
          <p:cNvSpPr/>
          <p:nvPr/>
        </p:nvSpPr>
        <p:spPr>
          <a:xfrm>
            <a:off x="6726878" y="1616097"/>
            <a:ext cx="490809" cy="2863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19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RX</a:t>
            </a:r>
          </a:p>
        </p:txBody>
      </p:sp>
      <p:cxnSp>
        <p:nvCxnSpPr>
          <p:cNvPr id="247" name="Connecteur droit avec flèche 246">
            <a:extLst>
              <a:ext uri="{FF2B5EF4-FFF2-40B4-BE49-F238E27FC236}">
                <a16:creationId xmlns:a16="http://schemas.microsoft.com/office/drawing/2014/main" id="{FCA9DD1D-E5FD-4E06-96B4-2084DE00CCD2}"/>
              </a:ext>
            </a:extLst>
          </p:cNvPr>
          <p:cNvCxnSpPr>
            <a:cxnSpLocks/>
          </p:cNvCxnSpPr>
          <p:nvPr/>
        </p:nvCxnSpPr>
        <p:spPr>
          <a:xfrm>
            <a:off x="6997584" y="1120112"/>
            <a:ext cx="1" cy="523424"/>
          </a:xfrm>
          <a:prstGeom prst="straightConnector1">
            <a:avLst/>
          </a:prstGeom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8" name="Connecteur droit 247">
            <a:extLst>
              <a:ext uri="{FF2B5EF4-FFF2-40B4-BE49-F238E27FC236}">
                <a16:creationId xmlns:a16="http://schemas.microsoft.com/office/drawing/2014/main" id="{3842D876-81A6-4F98-A741-FB86915D0AB3}"/>
              </a:ext>
            </a:extLst>
          </p:cNvPr>
          <p:cNvCxnSpPr>
            <a:cxnSpLocks/>
          </p:cNvCxnSpPr>
          <p:nvPr/>
        </p:nvCxnSpPr>
        <p:spPr>
          <a:xfrm flipV="1">
            <a:off x="2854221" y="421157"/>
            <a:ext cx="0" cy="4881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6335486" y="2953154"/>
            <a:ext cx="3188385" cy="617694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5" name="Rectangle : coins arrondis 284">
            <a:extLst>
              <a:ext uri="{FF2B5EF4-FFF2-40B4-BE49-F238E27FC236}">
                <a16:creationId xmlns:a16="http://schemas.microsoft.com/office/drawing/2014/main" id="{A6011926-2FBE-403B-9066-9096836AE6EC}"/>
              </a:ext>
            </a:extLst>
          </p:cNvPr>
          <p:cNvSpPr/>
          <p:nvPr/>
        </p:nvSpPr>
        <p:spPr>
          <a:xfrm>
            <a:off x="6598224" y="621955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383" name="Rectangle : coins arrondis 382">
            <a:extLst>
              <a:ext uri="{FF2B5EF4-FFF2-40B4-BE49-F238E27FC236}">
                <a16:creationId xmlns:a16="http://schemas.microsoft.com/office/drawing/2014/main" id="{90DD39A4-A182-4030-A4AE-8880862AAD54}"/>
              </a:ext>
            </a:extLst>
          </p:cNvPr>
          <p:cNvSpPr/>
          <p:nvPr/>
        </p:nvSpPr>
        <p:spPr>
          <a:xfrm>
            <a:off x="6633593" y="3743633"/>
            <a:ext cx="2434140" cy="2185163"/>
          </a:xfrm>
          <a:prstGeom prst="roundRect">
            <a:avLst/>
          </a:prstGeom>
          <a:pattFill prst="pct20">
            <a:fgClr>
              <a:schemeClr val="accent1"/>
            </a:fgClr>
            <a:bgClr>
              <a:schemeClr val="bg1"/>
            </a:bgClr>
          </a:patt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rgbClr val="0070C0"/>
                </a:solidFill>
              </a:rPr>
              <a:t>HBridge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147673" y="1627228"/>
            <a:ext cx="4934734" cy="4336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4776314" y="1708579"/>
            <a:ext cx="294784" cy="41549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r>
              <a:rPr lang="fr-FR" sz="1200" dirty="0"/>
              <a:t>D</a:t>
            </a:r>
          </a:p>
          <a:p>
            <a:pPr algn="ctr"/>
            <a:r>
              <a:rPr lang="fr-FR" sz="1200" dirty="0"/>
              <a:t>IGITAL</a:t>
            </a:r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308036" y="1644756"/>
            <a:ext cx="3863313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2434687" y="1421286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3295893" y="141577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F7F9F801-1268-4F3E-82B5-1D80C5676705}"/>
              </a:ext>
            </a:extLst>
          </p:cNvPr>
          <p:cNvSpPr/>
          <p:nvPr/>
        </p:nvSpPr>
        <p:spPr>
          <a:xfrm>
            <a:off x="6739346" y="1162488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In</a:t>
            </a:r>
          </a:p>
          <a:p>
            <a:pPr algn="ctr"/>
            <a:endParaRPr lang="fr-FR" dirty="0"/>
          </a:p>
        </p:txBody>
      </p:sp>
      <p:sp>
        <p:nvSpPr>
          <p:cNvPr id="237" name="Ellipse 236">
            <a:extLst>
              <a:ext uri="{FF2B5EF4-FFF2-40B4-BE49-F238E27FC236}">
                <a16:creationId xmlns:a16="http://schemas.microsoft.com/office/drawing/2014/main" id="{FCDA0CF3-A58B-4A67-BA40-FB0C71B882FB}"/>
              </a:ext>
            </a:extLst>
          </p:cNvPr>
          <p:cNvSpPr/>
          <p:nvPr/>
        </p:nvSpPr>
        <p:spPr>
          <a:xfrm>
            <a:off x="5088411" y="1673236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30</a:t>
            </a:r>
          </a:p>
        </p:txBody>
      </p:sp>
      <p:cxnSp>
        <p:nvCxnSpPr>
          <p:cNvPr id="238" name="Connecteur : en angle 237">
            <a:extLst>
              <a:ext uri="{FF2B5EF4-FFF2-40B4-BE49-F238E27FC236}">
                <a16:creationId xmlns:a16="http://schemas.microsoft.com/office/drawing/2014/main" id="{C90BACA0-40FF-4E93-95CB-464B31B6E2EF}"/>
              </a:ext>
            </a:extLst>
          </p:cNvPr>
          <p:cNvCxnSpPr>
            <a:cxnSpLocks/>
            <a:stCxn id="237" idx="6"/>
            <a:endCxn id="236" idx="1"/>
          </p:cNvCxnSpPr>
          <p:nvPr/>
        </p:nvCxnSpPr>
        <p:spPr>
          <a:xfrm flipV="1">
            <a:off x="5568244" y="1297739"/>
            <a:ext cx="1171102" cy="485517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ZoneTexte 136">
            <a:extLst>
              <a:ext uri="{FF2B5EF4-FFF2-40B4-BE49-F238E27FC236}">
                <a16:creationId xmlns:a16="http://schemas.microsoft.com/office/drawing/2014/main" id="{12D91E48-A88F-41C1-9D32-E03424E9D397}"/>
              </a:ext>
            </a:extLst>
          </p:cNvPr>
          <p:cNvSpPr txBox="1"/>
          <p:nvPr/>
        </p:nvSpPr>
        <p:spPr>
          <a:xfrm>
            <a:off x="437107" y="592879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54FACFF5-5328-4701-986B-CDC82E5D9967}"/>
              </a:ext>
            </a:extLst>
          </p:cNvPr>
          <p:cNvSpPr/>
          <p:nvPr/>
        </p:nvSpPr>
        <p:spPr>
          <a:xfrm>
            <a:off x="5075975" y="200117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31</a:t>
            </a:r>
          </a:p>
        </p:txBody>
      </p:sp>
      <p:cxnSp>
        <p:nvCxnSpPr>
          <p:cNvPr id="156" name="Connecteur : en angle 155">
            <a:extLst>
              <a:ext uri="{FF2B5EF4-FFF2-40B4-BE49-F238E27FC236}">
                <a16:creationId xmlns:a16="http://schemas.microsoft.com/office/drawing/2014/main" id="{8E4AFC10-A635-49CD-BF57-75B4871B0C83}"/>
              </a:ext>
            </a:extLst>
          </p:cNvPr>
          <p:cNvCxnSpPr>
            <a:cxnSpLocks/>
            <a:stCxn id="155" idx="6"/>
          </p:cNvCxnSpPr>
          <p:nvPr/>
        </p:nvCxnSpPr>
        <p:spPr>
          <a:xfrm>
            <a:off x="5555808" y="2111191"/>
            <a:ext cx="1235460" cy="44418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e 157">
            <a:extLst>
              <a:ext uri="{FF2B5EF4-FFF2-40B4-BE49-F238E27FC236}">
                <a16:creationId xmlns:a16="http://schemas.microsoft.com/office/drawing/2014/main" id="{AF98CA1B-C3F4-4B1E-9DE1-38EB9139E5F9}"/>
              </a:ext>
            </a:extLst>
          </p:cNvPr>
          <p:cNvSpPr/>
          <p:nvPr/>
        </p:nvSpPr>
        <p:spPr>
          <a:xfrm>
            <a:off x="5075975" y="4966891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33</a:t>
            </a:r>
          </a:p>
        </p:txBody>
      </p:sp>
      <p:sp>
        <p:nvSpPr>
          <p:cNvPr id="166" name="Ellipse 165">
            <a:extLst>
              <a:ext uri="{FF2B5EF4-FFF2-40B4-BE49-F238E27FC236}">
                <a16:creationId xmlns:a16="http://schemas.microsoft.com/office/drawing/2014/main" id="{BB517839-10C8-4192-986D-A3EEFE0C01D7}"/>
              </a:ext>
            </a:extLst>
          </p:cNvPr>
          <p:cNvSpPr/>
          <p:nvPr/>
        </p:nvSpPr>
        <p:spPr>
          <a:xfrm>
            <a:off x="5097828" y="545130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32</a:t>
            </a:r>
          </a:p>
        </p:txBody>
      </p:sp>
      <p:sp>
        <p:nvSpPr>
          <p:cNvPr id="190" name="Ellipse 189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1520432" y="1434088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598449" y="143995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74D6BBB7-1F18-403D-8C60-86D21917073F}"/>
              </a:ext>
            </a:extLst>
          </p:cNvPr>
          <p:cNvSpPr/>
          <p:nvPr/>
        </p:nvSpPr>
        <p:spPr>
          <a:xfrm>
            <a:off x="6734046" y="759125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#1 Enable</a:t>
            </a:r>
          </a:p>
          <a:p>
            <a:pPr algn="ctr"/>
            <a:endParaRPr lang="fr-FR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8CE8FE63-4450-4EF1-902B-0D815656F8A7}"/>
              </a:ext>
            </a:extLst>
          </p:cNvPr>
          <p:cNvSpPr/>
          <p:nvPr/>
        </p:nvSpPr>
        <p:spPr>
          <a:xfrm>
            <a:off x="6734882" y="1979362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Enable</a:t>
            </a:r>
          </a:p>
          <a:p>
            <a:pPr algn="ctr"/>
            <a:endParaRPr lang="fr-FR" dirty="0"/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734F398-6A45-4A7D-BB32-97CE81D16D9E}"/>
              </a:ext>
            </a:extLst>
          </p:cNvPr>
          <p:cNvSpPr/>
          <p:nvPr/>
        </p:nvSpPr>
        <p:spPr>
          <a:xfrm>
            <a:off x="6751782" y="241172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right #2 In</a:t>
            </a:r>
          </a:p>
          <a:p>
            <a:pPr algn="ctr"/>
            <a:endParaRPr lang="fr-FR" dirty="0"/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8C416B4E-96DF-4EFA-B6DA-28A0B49CDC74}"/>
              </a:ext>
            </a:extLst>
          </p:cNvPr>
          <p:cNvSpPr/>
          <p:nvPr/>
        </p:nvSpPr>
        <p:spPr>
          <a:xfrm>
            <a:off x="10443567" y="2043260"/>
            <a:ext cx="1295352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A5957B71-8A43-472E-88E9-84A23347F31E}"/>
              </a:ext>
            </a:extLst>
          </p:cNvPr>
          <p:cNvSpPr/>
          <p:nvPr/>
        </p:nvSpPr>
        <p:spPr>
          <a:xfrm>
            <a:off x="10428030" y="534338"/>
            <a:ext cx="1310889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right #1</a:t>
            </a:r>
          </a:p>
          <a:p>
            <a:pPr algn="ctr"/>
            <a:r>
              <a:rPr lang="en-US" dirty="0"/>
              <a:t>(front)</a:t>
            </a:r>
          </a:p>
        </p:txBody>
      </p:sp>
      <p:cxnSp>
        <p:nvCxnSpPr>
          <p:cNvPr id="287" name="Connecteur : en angle 286">
            <a:extLst>
              <a:ext uri="{FF2B5EF4-FFF2-40B4-BE49-F238E27FC236}">
                <a16:creationId xmlns:a16="http://schemas.microsoft.com/office/drawing/2014/main" id="{466BA789-C671-4672-8836-B391D8F92D00}"/>
              </a:ext>
            </a:extLst>
          </p:cNvPr>
          <p:cNvCxnSpPr>
            <a:cxnSpLocks/>
            <a:stCxn id="283" idx="4"/>
          </p:cNvCxnSpPr>
          <p:nvPr/>
        </p:nvCxnSpPr>
        <p:spPr>
          <a:xfrm rot="5400000" flipH="1">
            <a:off x="9808713" y="1622485"/>
            <a:ext cx="493292" cy="2071768"/>
          </a:xfrm>
          <a:prstGeom prst="bentConnector4">
            <a:avLst>
              <a:gd name="adj1" fmla="val -46342"/>
              <a:gd name="adj2" fmla="val 65631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Connecteur : en angle 287">
            <a:extLst>
              <a:ext uri="{FF2B5EF4-FFF2-40B4-BE49-F238E27FC236}">
                <a16:creationId xmlns:a16="http://schemas.microsoft.com/office/drawing/2014/main" id="{1A548297-2A60-4CA6-BD5E-5C88627AF20E}"/>
              </a:ext>
            </a:extLst>
          </p:cNvPr>
          <p:cNvCxnSpPr>
            <a:cxnSpLocks/>
            <a:stCxn id="283" idx="0"/>
            <a:endCxn id="312" idx="3"/>
          </p:cNvCxnSpPr>
          <p:nvPr/>
        </p:nvCxnSpPr>
        <p:spPr>
          <a:xfrm rot="16200000" flipH="1" flipV="1">
            <a:off x="9914500" y="1134390"/>
            <a:ext cx="267874" cy="2085613"/>
          </a:xfrm>
          <a:prstGeom prst="bentConnector4">
            <a:avLst>
              <a:gd name="adj1" fmla="val -85339"/>
              <a:gd name="adj2" fmla="val 65527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" name="Rectangle 311">
            <a:extLst>
              <a:ext uri="{FF2B5EF4-FFF2-40B4-BE49-F238E27FC236}">
                <a16:creationId xmlns:a16="http://schemas.microsoft.com/office/drawing/2014/main" id="{CC60EC9B-C761-4F18-892A-D5BC6E9339F8}"/>
              </a:ext>
            </a:extLst>
          </p:cNvPr>
          <p:cNvSpPr/>
          <p:nvPr/>
        </p:nvSpPr>
        <p:spPr>
          <a:xfrm>
            <a:off x="8612854" y="218959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A5A792-FB5A-478D-89F6-BE1D644FCBCD}"/>
              </a:ext>
            </a:extLst>
          </p:cNvPr>
          <p:cNvSpPr/>
          <p:nvPr/>
        </p:nvSpPr>
        <p:spPr>
          <a:xfrm>
            <a:off x="8643716" y="939237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17" name="Connecteur : en angle 316">
            <a:extLst>
              <a:ext uri="{FF2B5EF4-FFF2-40B4-BE49-F238E27FC236}">
                <a16:creationId xmlns:a16="http://schemas.microsoft.com/office/drawing/2014/main" id="{C3947508-F6DB-40A1-A418-47243F363727}"/>
              </a:ext>
            </a:extLst>
          </p:cNvPr>
          <p:cNvCxnSpPr>
            <a:cxnSpLocks/>
            <a:endCxn id="284" idx="4"/>
          </p:cNvCxnSpPr>
          <p:nvPr/>
        </p:nvCxnSpPr>
        <p:spPr>
          <a:xfrm>
            <a:off x="9018783" y="1139605"/>
            <a:ext cx="2064692" cy="256488"/>
          </a:xfrm>
          <a:prstGeom prst="bentConnector4">
            <a:avLst>
              <a:gd name="adj1" fmla="val 34127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Connecteur : en angle 319">
            <a:extLst>
              <a:ext uri="{FF2B5EF4-FFF2-40B4-BE49-F238E27FC236}">
                <a16:creationId xmlns:a16="http://schemas.microsoft.com/office/drawing/2014/main" id="{D24B843C-55A6-4AE6-B1C7-223E6744B346}"/>
              </a:ext>
            </a:extLst>
          </p:cNvPr>
          <p:cNvCxnSpPr>
            <a:cxnSpLocks/>
            <a:stCxn id="284" idx="0"/>
            <a:endCxn id="316" idx="3"/>
          </p:cNvCxnSpPr>
          <p:nvPr/>
        </p:nvCxnSpPr>
        <p:spPr>
          <a:xfrm rot="16200000" flipH="1" flipV="1">
            <a:off x="9796766" y="-225936"/>
            <a:ext cx="526436" cy="2046983"/>
          </a:xfrm>
          <a:prstGeom prst="bentConnector4">
            <a:avLst>
              <a:gd name="adj1" fmla="val -43424"/>
              <a:gd name="adj2" fmla="val 6601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Connecteur : en angle 354">
            <a:extLst>
              <a:ext uri="{FF2B5EF4-FFF2-40B4-BE49-F238E27FC236}">
                <a16:creationId xmlns:a16="http://schemas.microsoft.com/office/drawing/2014/main" id="{50028A79-637C-4F67-851F-7D7BCCA70073}"/>
              </a:ext>
            </a:extLst>
          </p:cNvPr>
          <p:cNvCxnSpPr>
            <a:cxnSpLocks/>
            <a:stCxn id="116" idx="0"/>
            <a:endCxn id="275" idx="1"/>
          </p:cNvCxnSpPr>
          <p:nvPr/>
        </p:nvCxnSpPr>
        <p:spPr>
          <a:xfrm rot="5400000" flipH="1" flipV="1">
            <a:off x="4866162" y="-452113"/>
            <a:ext cx="521395" cy="3214374"/>
          </a:xfrm>
          <a:prstGeom prst="bentConnector2">
            <a:avLst/>
          </a:prstGeom>
          <a:ln>
            <a:solidFill>
              <a:srgbClr val="FFFF00"/>
            </a:solidFill>
            <a:prstDash val="dash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58" name="Connecteur : en angle 357">
            <a:extLst>
              <a:ext uri="{FF2B5EF4-FFF2-40B4-BE49-F238E27FC236}">
                <a16:creationId xmlns:a16="http://schemas.microsoft.com/office/drawing/2014/main" id="{BE822842-D05F-420A-A69A-DF949BDC749D}"/>
              </a:ext>
            </a:extLst>
          </p:cNvPr>
          <p:cNvCxnSpPr>
            <a:cxnSpLocks/>
            <a:stCxn id="67" idx="0"/>
            <a:endCxn id="281" idx="1"/>
          </p:cNvCxnSpPr>
          <p:nvPr/>
        </p:nvCxnSpPr>
        <p:spPr>
          <a:xfrm rot="16200000" flipH="1">
            <a:off x="4350010" y="-270259"/>
            <a:ext cx="693327" cy="4076416"/>
          </a:xfrm>
          <a:prstGeom prst="bentConnector4">
            <a:avLst>
              <a:gd name="adj1" fmla="val -32971"/>
              <a:gd name="adj2" fmla="val 90598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ectangle 372">
            <a:extLst>
              <a:ext uri="{FF2B5EF4-FFF2-40B4-BE49-F238E27FC236}">
                <a16:creationId xmlns:a16="http://schemas.microsoft.com/office/drawing/2014/main" id="{420AC9D9-A6F5-4B61-9250-1588A22BD5E8}"/>
              </a:ext>
            </a:extLst>
          </p:cNvPr>
          <p:cNvSpPr/>
          <p:nvPr/>
        </p:nvSpPr>
        <p:spPr>
          <a:xfrm>
            <a:off x="6774715" y="4284166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In</a:t>
            </a:r>
          </a:p>
          <a:p>
            <a:pPr algn="ctr"/>
            <a:endParaRPr lang="fr-FR" dirty="0"/>
          </a:p>
        </p:txBody>
      </p:sp>
      <p:cxnSp>
        <p:nvCxnSpPr>
          <p:cNvPr id="374" name="Connecteur : en angle 373">
            <a:extLst>
              <a:ext uri="{FF2B5EF4-FFF2-40B4-BE49-F238E27FC236}">
                <a16:creationId xmlns:a16="http://schemas.microsoft.com/office/drawing/2014/main" id="{57473353-96D1-4378-AB70-5BA4C1AE6235}"/>
              </a:ext>
            </a:extLst>
          </p:cNvPr>
          <p:cNvCxnSpPr>
            <a:cxnSpLocks/>
            <a:stCxn id="158" idx="6"/>
            <a:endCxn id="373" idx="1"/>
          </p:cNvCxnSpPr>
          <p:nvPr/>
        </p:nvCxnSpPr>
        <p:spPr>
          <a:xfrm flipV="1">
            <a:off x="5555808" y="4419417"/>
            <a:ext cx="1218907" cy="657494"/>
          </a:xfrm>
          <a:prstGeom prst="bentConnector3">
            <a:avLst>
              <a:gd name="adj1" fmla="val 50000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Connecteur : en angle 374">
            <a:extLst>
              <a:ext uri="{FF2B5EF4-FFF2-40B4-BE49-F238E27FC236}">
                <a16:creationId xmlns:a16="http://schemas.microsoft.com/office/drawing/2014/main" id="{2A303C1B-96AB-4B61-925C-27A077B1D4D8}"/>
              </a:ext>
            </a:extLst>
          </p:cNvPr>
          <p:cNvCxnSpPr>
            <a:cxnSpLocks/>
            <a:stCxn id="166" idx="6"/>
          </p:cNvCxnSpPr>
          <p:nvPr/>
        </p:nvCxnSpPr>
        <p:spPr>
          <a:xfrm>
            <a:off x="5577661" y="5561325"/>
            <a:ext cx="1310505" cy="125591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2B3D5B27-729F-46F3-9904-0836C3D12FC6}"/>
              </a:ext>
            </a:extLst>
          </p:cNvPr>
          <p:cNvSpPr/>
          <p:nvPr/>
        </p:nvSpPr>
        <p:spPr>
          <a:xfrm>
            <a:off x="6769415" y="3880803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#1 Enable</a:t>
            </a:r>
          </a:p>
          <a:p>
            <a:pPr algn="ctr"/>
            <a:endParaRPr lang="fr-FR" dirty="0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9A21658-CC51-4EF3-A5F1-9ABEA5DAC86D}"/>
              </a:ext>
            </a:extLst>
          </p:cNvPr>
          <p:cNvSpPr/>
          <p:nvPr/>
        </p:nvSpPr>
        <p:spPr>
          <a:xfrm>
            <a:off x="6770251" y="5101040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Enable</a:t>
            </a:r>
          </a:p>
          <a:p>
            <a:pPr algn="ctr"/>
            <a:endParaRPr lang="fr-FR" dirty="0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4FDD1D3C-F954-4F93-97E7-1C573E5686BF}"/>
              </a:ext>
            </a:extLst>
          </p:cNvPr>
          <p:cNvSpPr/>
          <p:nvPr/>
        </p:nvSpPr>
        <p:spPr>
          <a:xfrm>
            <a:off x="6787151" y="5533401"/>
            <a:ext cx="1566471" cy="2705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1200" dirty="0" err="1"/>
              <a:t>Motor</a:t>
            </a:r>
            <a:r>
              <a:rPr lang="fr-FR" sz="1200" dirty="0"/>
              <a:t> </a:t>
            </a:r>
            <a:r>
              <a:rPr lang="fr-FR" sz="1200" dirty="0" err="1"/>
              <a:t>left</a:t>
            </a:r>
            <a:r>
              <a:rPr lang="fr-FR" sz="1200" dirty="0"/>
              <a:t> #2 In</a:t>
            </a:r>
          </a:p>
          <a:p>
            <a:pPr algn="ctr"/>
            <a:endParaRPr lang="fr-FR" dirty="0"/>
          </a:p>
        </p:txBody>
      </p:sp>
      <p:sp>
        <p:nvSpPr>
          <p:cNvPr id="381" name="Ellipse 380">
            <a:extLst>
              <a:ext uri="{FF2B5EF4-FFF2-40B4-BE49-F238E27FC236}">
                <a16:creationId xmlns:a16="http://schemas.microsoft.com/office/drawing/2014/main" id="{915C7131-4ADF-47A5-AB2F-A2606FFC4771}"/>
              </a:ext>
            </a:extLst>
          </p:cNvPr>
          <p:cNvSpPr/>
          <p:nvPr/>
        </p:nvSpPr>
        <p:spPr>
          <a:xfrm>
            <a:off x="10478936" y="5164938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#2</a:t>
            </a:r>
          </a:p>
          <a:p>
            <a:pPr algn="ctr"/>
            <a:r>
              <a:rPr lang="en-US" dirty="0"/>
              <a:t>(rear)</a:t>
            </a:r>
          </a:p>
        </p:txBody>
      </p:sp>
      <p:sp>
        <p:nvSpPr>
          <p:cNvPr id="382" name="Ellipse 381">
            <a:extLst>
              <a:ext uri="{FF2B5EF4-FFF2-40B4-BE49-F238E27FC236}">
                <a16:creationId xmlns:a16="http://schemas.microsoft.com/office/drawing/2014/main" id="{2048F7A5-9C7E-4B79-8A25-96398846C664}"/>
              </a:ext>
            </a:extLst>
          </p:cNvPr>
          <p:cNvSpPr/>
          <p:nvPr/>
        </p:nvSpPr>
        <p:spPr>
          <a:xfrm>
            <a:off x="10463399" y="3656016"/>
            <a:ext cx="1259983" cy="8617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Motor left #1 (front)</a:t>
            </a:r>
          </a:p>
        </p:txBody>
      </p:sp>
      <p:cxnSp>
        <p:nvCxnSpPr>
          <p:cNvPr id="384" name="Connecteur : en angle 383">
            <a:extLst>
              <a:ext uri="{FF2B5EF4-FFF2-40B4-BE49-F238E27FC236}">
                <a16:creationId xmlns:a16="http://schemas.microsoft.com/office/drawing/2014/main" id="{74AE99B0-A73D-4A1A-99B1-E22BA0C9F9C6}"/>
              </a:ext>
            </a:extLst>
          </p:cNvPr>
          <p:cNvCxnSpPr>
            <a:cxnSpLocks/>
            <a:stCxn id="381" idx="4"/>
          </p:cNvCxnSpPr>
          <p:nvPr/>
        </p:nvCxnSpPr>
        <p:spPr>
          <a:xfrm rot="5400000" flipH="1">
            <a:off x="9835240" y="4753005"/>
            <a:ext cx="493292" cy="2054084"/>
          </a:xfrm>
          <a:prstGeom prst="bentConnector4">
            <a:avLst>
              <a:gd name="adj1" fmla="val -46342"/>
              <a:gd name="adj2" fmla="val 65335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Connecteur : en angle 384">
            <a:extLst>
              <a:ext uri="{FF2B5EF4-FFF2-40B4-BE49-F238E27FC236}">
                <a16:creationId xmlns:a16="http://schemas.microsoft.com/office/drawing/2014/main" id="{484985E9-23DC-44EF-95C9-1D408612B200}"/>
              </a:ext>
            </a:extLst>
          </p:cNvPr>
          <p:cNvCxnSpPr>
            <a:cxnSpLocks/>
            <a:stCxn id="381" idx="0"/>
            <a:endCxn id="386" idx="3"/>
          </p:cNvCxnSpPr>
          <p:nvPr/>
        </p:nvCxnSpPr>
        <p:spPr>
          <a:xfrm rot="16200000" flipH="1" flipV="1">
            <a:off x="9941027" y="4264910"/>
            <a:ext cx="267874" cy="2067929"/>
          </a:xfrm>
          <a:prstGeom prst="bentConnector4">
            <a:avLst>
              <a:gd name="adj1" fmla="val -85339"/>
              <a:gd name="adj2" fmla="val 6523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Rectangle 385">
            <a:extLst>
              <a:ext uri="{FF2B5EF4-FFF2-40B4-BE49-F238E27FC236}">
                <a16:creationId xmlns:a16="http://schemas.microsoft.com/office/drawing/2014/main" id="{DDDBFEDC-888C-49DC-9C90-6306A70336FA}"/>
              </a:ext>
            </a:extLst>
          </p:cNvPr>
          <p:cNvSpPr/>
          <p:nvPr/>
        </p:nvSpPr>
        <p:spPr>
          <a:xfrm>
            <a:off x="8648223" y="531127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5A6E39E5-42E5-481A-8F0D-6C225276ABF4}"/>
              </a:ext>
            </a:extLst>
          </p:cNvPr>
          <p:cNvSpPr/>
          <p:nvPr/>
        </p:nvSpPr>
        <p:spPr>
          <a:xfrm>
            <a:off x="8679085" y="4060915"/>
            <a:ext cx="392776" cy="24307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dirty="0"/>
          </a:p>
        </p:txBody>
      </p:sp>
      <p:cxnSp>
        <p:nvCxnSpPr>
          <p:cNvPr id="388" name="Connecteur : en angle 387">
            <a:extLst>
              <a:ext uri="{FF2B5EF4-FFF2-40B4-BE49-F238E27FC236}">
                <a16:creationId xmlns:a16="http://schemas.microsoft.com/office/drawing/2014/main" id="{14E3F705-ECD4-40A4-BAF3-943E7D009605}"/>
              </a:ext>
            </a:extLst>
          </p:cNvPr>
          <p:cNvCxnSpPr>
            <a:cxnSpLocks/>
            <a:endCxn id="382" idx="4"/>
          </p:cNvCxnSpPr>
          <p:nvPr/>
        </p:nvCxnSpPr>
        <p:spPr>
          <a:xfrm>
            <a:off x="9054152" y="4261283"/>
            <a:ext cx="2039239" cy="256488"/>
          </a:xfrm>
          <a:prstGeom prst="bentConnector4">
            <a:avLst>
              <a:gd name="adj1" fmla="val 34553"/>
              <a:gd name="adj2" fmla="val 189127"/>
            </a:avLst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eur : en angle 388">
            <a:extLst>
              <a:ext uri="{FF2B5EF4-FFF2-40B4-BE49-F238E27FC236}">
                <a16:creationId xmlns:a16="http://schemas.microsoft.com/office/drawing/2014/main" id="{4B0DF1A3-4F22-47B2-A5C7-F43FE13F03EA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9819407" y="2875018"/>
            <a:ext cx="526436" cy="2021530"/>
          </a:xfrm>
          <a:prstGeom prst="bentConnector4">
            <a:avLst>
              <a:gd name="adj1" fmla="val -43424"/>
              <a:gd name="adj2" fmla="val 65582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Connecteur : en angle 391">
            <a:extLst>
              <a:ext uri="{FF2B5EF4-FFF2-40B4-BE49-F238E27FC236}">
                <a16:creationId xmlns:a16="http://schemas.microsoft.com/office/drawing/2014/main" id="{50070C9F-476C-413C-B487-94D7D49FAC3D}"/>
              </a:ext>
            </a:extLst>
          </p:cNvPr>
          <p:cNvCxnSpPr>
            <a:cxnSpLocks/>
            <a:stCxn id="191" idx="0"/>
          </p:cNvCxnSpPr>
          <p:nvPr/>
        </p:nvCxnSpPr>
        <p:spPr>
          <a:xfrm rot="16200000" flipH="1">
            <a:off x="2521317" y="-259138"/>
            <a:ext cx="2566743" cy="5964922"/>
          </a:xfrm>
          <a:prstGeom prst="bentConnector4">
            <a:avLst>
              <a:gd name="adj1" fmla="val -34298"/>
              <a:gd name="adj2" fmla="val 86123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cteur : en angle 397">
            <a:extLst>
              <a:ext uri="{FF2B5EF4-FFF2-40B4-BE49-F238E27FC236}">
                <a16:creationId xmlns:a16="http://schemas.microsoft.com/office/drawing/2014/main" id="{334E7B64-6162-44A3-AD6C-6A6B029BB3BF}"/>
              </a:ext>
            </a:extLst>
          </p:cNvPr>
          <p:cNvCxnSpPr>
            <a:cxnSpLocks/>
            <a:stCxn id="190" idx="0"/>
            <a:endCxn id="379" idx="1"/>
          </p:cNvCxnSpPr>
          <p:nvPr/>
        </p:nvCxnSpPr>
        <p:spPr>
          <a:xfrm rot="16200000" flipH="1">
            <a:off x="2356129" y="822169"/>
            <a:ext cx="3802203" cy="5026040"/>
          </a:xfrm>
          <a:prstGeom prst="bentConnector4">
            <a:avLst>
              <a:gd name="adj1" fmla="val -18548"/>
              <a:gd name="adj2" fmla="val 8203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ZoneTexte 407">
            <a:extLst>
              <a:ext uri="{FF2B5EF4-FFF2-40B4-BE49-F238E27FC236}">
                <a16:creationId xmlns:a16="http://schemas.microsoft.com/office/drawing/2014/main" id="{79787717-57FB-4747-B7B5-1D81B6AF248C}"/>
              </a:ext>
            </a:extLst>
          </p:cNvPr>
          <p:cNvSpPr txBox="1"/>
          <p:nvPr/>
        </p:nvSpPr>
        <p:spPr>
          <a:xfrm>
            <a:off x="7254263" y="3077121"/>
            <a:ext cx="858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</a:t>
            </a:r>
            <a:r>
              <a:rPr lang="fr-FR" dirty="0">
                <a:solidFill>
                  <a:srgbClr val="FF0000"/>
                </a:solidFill>
              </a:rPr>
              <a:t>11.1v</a:t>
            </a:r>
            <a:endParaRPr lang="fr-FR" sz="1200" dirty="0">
              <a:solidFill>
                <a:srgbClr val="FF0000"/>
              </a:solidFill>
            </a:endParaRPr>
          </a:p>
        </p:txBody>
      </p:sp>
      <p:cxnSp>
        <p:nvCxnSpPr>
          <p:cNvPr id="410" name="Connecteur : en angle 409">
            <a:extLst>
              <a:ext uri="{FF2B5EF4-FFF2-40B4-BE49-F238E27FC236}">
                <a16:creationId xmlns:a16="http://schemas.microsoft.com/office/drawing/2014/main" id="{666688CA-8916-4EB2-B637-26090C19E526}"/>
              </a:ext>
            </a:extLst>
          </p:cNvPr>
          <p:cNvCxnSpPr>
            <a:cxnSpLocks/>
          </p:cNvCxnSpPr>
          <p:nvPr/>
        </p:nvCxnSpPr>
        <p:spPr>
          <a:xfrm flipV="1">
            <a:off x="7731445" y="2799645"/>
            <a:ext cx="951489" cy="328086"/>
          </a:xfrm>
          <a:prstGeom prst="bentConnector3">
            <a:avLst>
              <a:gd name="adj1" fmla="val 10023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Connecteur : en angle 411">
            <a:extLst>
              <a:ext uri="{FF2B5EF4-FFF2-40B4-BE49-F238E27FC236}">
                <a16:creationId xmlns:a16="http://schemas.microsoft.com/office/drawing/2014/main" id="{84C84E06-30F4-4A81-956E-94CE05B381A5}"/>
              </a:ext>
            </a:extLst>
          </p:cNvPr>
          <p:cNvCxnSpPr>
            <a:cxnSpLocks/>
          </p:cNvCxnSpPr>
          <p:nvPr/>
        </p:nvCxnSpPr>
        <p:spPr>
          <a:xfrm>
            <a:off x="7709136" y="3409444"/>
            <a:ext cx="969949" cy="325272"/>
          </a:xfrm>
          <a:prstGeom prst="bentConnector3">
            <a:avLst>
              <a:gd name="adj1" fmla="val 98565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3" name="ZoneTexte 432">
            <a:extLst>
              <a:ext uri="{FF2B5EF4-FFF2-40B4-BE49-F238E27FC236}">
                <a16:creationId xmlns:a16="http://schemas.microsoft.com/office/drawing/2014/main" id="{840EE321-8DD6-4F04-8CC4-A398DE980BB5}"/>
              </a:ext>
            </a:extLst>
          </p:cNvPr>
          <p:cNvSpPr txBox="1"/>
          <p:nvPr/>
        </p:nvSpPr>
        <p:spPr>
          <a:xfrm>
            <a:off x="6491768" y="3087607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+0v</a:t>
            </a:r>
            <a:endParaRPr lang="fr-FR" sz="1200" dirty="0"/>
          </a:p>
        </p:txBody>
      </p:sp>
      <p:cxnSp>
        <p:nvCxnSpPr>
          <p:cNvPr id="434" name="Connecteur : en angle 433">
            <a:extLst>
              <a:ext uri="{FF2B5EF4-FFF2-40B4-BE49-F238E27FC236}">
                <a16:creationId xmlns:a16="http://schemas.microsoft.com/office/drawing/2014/main" id="{9C3DEE59-061C-4F23-9E21-5B3DB2591270}"/>
              </a:ext>
            </a:extLst>
          </p:cNvPr>
          <p:cNvCxnSpPr>
            <a:cxnSpLocks/>
          </p:cNvCxnSpPr>
          <p:nvPr/>
        </p:nvCxnSpPr>
        <p:spPr>
          <a:xfrm flipV="1">
            <a:off x="6769473" y="2815086"/>
            <a:ext cx="474781" cy="314429"/>
          </a:xfrm>
          <a:prstGeom prst="bentConnector3">
            <a:avLst>
              <a:gd name="adj1" fmla="val 99608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Connecteur : en angle 438">
            <a:extLst>
              <a:ext uri="{FF2B5EF4-FFF2-40B4-BE49-F238E27FC236}">
                <a16:creationId xmlns:a16="http://schemas.microsoft.com/office/drawing/2014/main" id="{3F1DD5BB-C4D4-44C9-B69D-9BABDB4CAF87}"/>
              </a:ext>
            </a:extLst>
          </p:cNvPr>
          <p:cNvCxnSpPr>
            <a:cxnSpLocks/>
          </p:cNvCxnSpPr>
          <p:nvPr/>
        </p:nvCxnSpPr>
        <p:spPr>
          <a:xfrm>
            <a:off x="6771399" y="3431653"/>
            <a:ext cx="481357" cy="311980"/>
          </a:xfrm>
          <a:prstGeom prst="bentConnector3">
            <a:avLst>
              <a:gd name="adj1" fmla="val 100369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Connecteur : en angle 456">
            <a:extLst>
              <a:ext uri="{FF2B5EF4-FFF2-40B4-BE49-F238E27FC236}">
                <a16:creationId xmlns:a16="http://schemas.microsoft.com/office/drawing/2014/main" id="{DD1FF013-1869-43C9-AF8C-513A388A7994}"/>
              </a:ext>
            </a:extLst>
          </p:cNvPr>
          <p:cNvCxnSpPr>
            <a:cxnSpLocks/>
            <a:stCxn id="137" idx="2"/>
            <a:endCxn id="461" idx="1"/>
          </p:cNvCxnSpPr>
          <p:nvPr/>
        </p:nvCxnSpPr>
        <p:spPr>
          <a:xfrm rot="5400000" flipH="1" flipV="1">
            <a:off x="2015924" y="1978567"/>
            <a:ext cx="3036127" cy="5602996"/>
          </a:xfrm>
          <a:prstGeom prst="bentConnector4">
            <a:avLst>
              <a:gd name="adj1" fmla="val -7529"/>
              <a:gd name="adj2" fmla="val 8780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ZoneTexte 461">
            <a:extLst>
              <a:ext uri="{FF2B5EF4-FFF2-40B4-BE49-F238E27FC236}">
                <a16:creationId xmlns:a16="http://schemas.microsoft.com/office/drawing/2014/main" id="{5B2F5E68-3D06-4261-B9DA-17D6ADC912E2}"/>
              </a:ext>
            </a:extLst>
          </p:cNvPr>
          <p:cNvSpPr txBox="1"/>
          <p:nvPr/>
        </p:nvSpPr>
        <p:spPr>
          <a:xfrm>
            <a:off x="8067614" y="3066695"/>
            <a:ext cx="2048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Lipo</a:t>
            </a:r>
            <a:r>
              <a:rPr lang="en-US" dirty="0">
                <a:solidFill>
                  <a:srgbClr val="FF0000"/>
                </a:solidFill>
              </a:rPr>
              <a:t> 2200mAh</a:t>
            </a:r>
          </a:p>
        </p:txBody>
      </p:sp>
      <p:sp>
        <p:nvSpPr>
          <p:cNvPr id="470" name="ZoneTexte 469">
            <a:extLst>
              <a:ext uri="{FF2B5EF4-FFF2-40B4-BE49-F238E27FC236}">
                <a16:creationId xmlns:a16="http://schemas.microsoft.com/office/drawing/2014/main" id="{443371C7-E1C8-4900-AD8B-521C8C9B2DC4}"/>
              </a:ext>
            </a:extLst>
          </p:cNvPr>
          <p:cNvSpPr txBox="1"/>
          <p:nvPr/>
        </p:nvSpPr>
        <p:spPr>
          <a:xfrm>
            <a:off x="9428051" y="73970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DC26D7C4-6EE8-44A8-AC43-01551523B6D7}"/>
              </a:ext>
            </a:extLst>
          </p:cNvPr>
          <p:cNvSpPr/>
          <p:nvPr/>
        </p:nvSpPr>
        <p:spPr>
          <a:xfrm>
            <a:off x="9407955" y="201384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FC0546C-7D49-4197-AD4D-C4422D6C4D48}"/>
              </a:ext>
            </a:extLst>
          </p:cNvPr>
          <p:cNvSpPr/>
          <p:nvPr/>
        </p:nvSpPr>
        <p:spPr>
          <a:xfrm>
            <a:off x="9449757" y="379542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999DF084-CB0E-4696-8E70-3C60790BC689}"/>
              </a:ext>
            </a:extLst>
          </p:cNvPr>
          <p:cNvSpPr/>
          <p:nvPr/>
        </p:nvSpPr>
        <p:spPr>
          <a:xfrm>
            <a:off x="9502271" y="510889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7B12063-1C01-47C0-8C09-8DF2CA245586}"/>
              </a:ext>
            </a:extLst>
          </p:cNvPr>
          <p:cNvSpPr/>
          <p:nvPr/>
        </p:nvSpPr>
        <p:spPr>
          <a:xfrm>
            <a:off x="9477632" y="5561324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BEAFE042-BFBA-4A8F-B55C-A2D90751F2B5}"/>
              </a:ext>
            </a:extLst>
          </p:cNvPr>
          <p:cNvSpPr/>
          <p:nvPr/>
        </p:nvSpPr>
        <p:spPr>
          <a:xfrm>
            <a:off x="9500251" y="4269341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5A72ABC9-CCC9-4AD0-A17E-CC4011D45328}"/>
              </a:ext>
            </a:extLst>
          </p:cNvPr>
          <p:cNvSpPr/>
          <p:nvPr/>
        </p:nvSpPr>
        <p:spPr>
          <a:xfrm>
            <a:off x="9435651" y="2469250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E7064332-48CA-4CF8-B560-93D8A2393BA4}"/>
              </a:ext>
            </a:extLst>
          </p:cNvPr>
          <p:cNvSpPr/>
          <p:nvPr/>
        </p:nvSpPr>
        <p:spPr>
          <a:xfrm>
            <a:off x="9477632" y="1172565"/>
            <a:ext cx="2551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9890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391450"/>
              </p:ext>
            </p:extLst>
          </p:nvPr>
        </p:nvGraphicFramePr>
        <p:xfrm>
          <a:off x="897467" y="1464733"/>
          <a:ext cx="10524065" cy="542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458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2103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47873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365818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#1</a:t>
                      </a:r>
                    </a:p>
                    <a:p>
                      <a:r>
                        <a:rPr lang="fr-FR" dirty="0"/>
                        <a:t>Right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Enable pin 4</a:t>
                      </a:r>
                    </a:p>
                    <a:p>
                      <a:r>
                        <a:rPr lang="en-US" noProof="0" dirty="0"/>
                        <a:t>In Digital pin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right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Right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front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7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#2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Left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rear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Enable pin 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 Digital pin 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Contact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Sharp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GP2Y0A21Y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Analogic pin 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Servo for 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PWM pin 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ToF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, Front and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VL53L0X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0x30,</a:t>
                      </a:r>
                      <a:r>
                        <a:rPr lang="fr-FR" baseline="0" dirty="0"/>
                        <a:t> 0x31, 0x32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Compass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CMPS12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9755461"/>
              </p:ext>
            </p:extLst>
          </p:nvPr>
        </p:nvGraphicFramePr>
        <p:xfrm>
          <a:off x="838200" y="1410759"/>
          <a:ext cx="10523219" cy="545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LiquidCrystal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Led 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Digital pin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Led bleue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Buzzer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LSY201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Serial3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Tilt&amp;Pan servos for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PWM pin 44&amp;45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RTC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Brightness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BH1720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I2C 0x23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/>
                        <a:t>Temperature &amp; Humidity sensor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DHT22</a:t>
                      </a: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Digital pin 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/>
                        <a:t>Motion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Interrupt #0 pin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rgbClr val="FF0000"/>
                          </a:solidFill>
                        </a:rPr>
                        <a:t>Sound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Detect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955" y="237550"/>
            <a:ext cx="10515600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242" y="629806"/>
            <a:ext cx="10515600" cy="5612721"/>
          </a:xfrm>
        </p:spPr>
        <p:txBody>
          <a:bodyPr>
            <a:normAutofit fontScale="25000" lnSpcReduction="20000"/>
          </a:bodyPr>
          <a:lstStyle/>
          <a:p>
            <a:r>
              <a:rPr lang="fr-FR" sz="4000" dirty="0"/>
              <a:t>SBN1 (0xFA)</a:t>
            </a:r>
          </a:p>
          <a:p>
            <a:r>
              <a:rPr lang="fr-FR" sz="4000" dirty="0" err="1"/>
              <a:t>Length</a:t>
            </a:r>
            <a:r>
              <a:rPr lang="fr-FR" sz="4000" dirty="0"/>
              <a:t> = 8+(4*</a:t>
            </a:r>
            <a:r>
              <a:rPr lang="fr-FR" sz="4000" dirty="0" err="1"/>
              <a:t>paramlen</a:t>
            </a:r>
            <a:r>
              <a:rPr lang="fr-FR" sz="4000" dirty="0"/>
              <a:t>). NOTA: Arduino </a:t>
            </a:r>
            <a:r>
              <a:rPr lang="fr-FR" sz="4000" dirty="0" err="1"/>
              <a:t>HardwareSerial.h</a:t>
            </a:r>
            <a:r>
              <a:rPr lang="fr-FR" sz="4000" dirty="0"/>
              <a:t> has been </a:t>
            </a:r>
            <a:r>
              <a:rPr lang="fr-FR" sz="4000" dirty="0" err="1"/>
              <a:t>changed</a:t>
            </a:r>
            <a:r>
              <a:rPr lang="fr-FR" sz="4000" dirty="0"/>
              <a:t> in </a:t>
            </a:r>
            <a:r>
              <a:rPr lang="fr-FR" sz="4000" dirty="0" err="1"/>
              <a:t>order</a:t>
            </a:r>
            <a:r>
              <a:rPr lang="fr-FR" sz="4000" dirty="0"/>
              <a:t> to </a:t>
            </a:r>
            <a:r>
              <a:rPr lang="fr-FR" sz="4000" dirty="0" err="1"/>
              <a:t>increase</a:t>
            </a:r>
            <a:r>
              <a:rPr lang="fr-FR" sz="4000" dirty="0"/>
              <a:t> the buffers </a:t>
            </a:r>
            <a:r>
              <a:rPr lang="en-US" sz="4000" dirty="0"/>
              <a:t>SERIAL_TX_BUFFER_SIZE and SERIAL_RX_BUFFER_SIZE  from 64 to </a:t>
            </a:r>
            <a:r>
              <a:rPr lang="en-US" sz="4000" b="1" dirty="0"/>
              <a:t>128 (</a:t>
            </a:r>
            <a:r>
              <a:rPr lang="en-US" sz="4000" dirty="0"/>
              <a:t>same as ESP8266). The serial messages greater than 128 bytes fail.</a:t>
            </a:r>
            <a:endParaRPr lang="fr-FR" sz="4000" dirty="0"/>
          </a:p>
          <a:p>
            <a:r>
              <a:rPr lang="fr-FR" sz="4000" dirty="0"/>
              <a:t>SBN2 (0xFB)</a:t>
            </a:r>
          </a:p>
          <a:p>
            <a:r>
              <a:rPr lang="fr-FR" sz="4000" b="1" dirty="0"/>
              <a:t>TAGSYMBOL (0x23 - ‘#’)</a:t>
            </a:r>
          </a:p>
          <a:p>
            <a:r>
              <a:rPr lang="fr-FR" sz="4000" dirty="0"/>
              <a:t>TAG_CMDID (0x49 - ‘I’)</a:t>
            </a:r>
          </a:p>
          <a:p>
            <a:r>
              <a:rPr lang="fr-FR" sz="4000" dirty="0"/>
              <a:t>0</a:t>
            </a:r>
          </a:p>
          <a:p>
            <a:r>
              <a:rPr lang="fr-FR" sz="4000" dirty="0" err="1"/>
              <a:t>cmdId</a:t>
            </a:r>
            <a:r>
              <a:rPr lang="fr-FR" sz="4000" dirty="0"/>
              <a:t> : id of the command (1,2,3….) </a:t>
            </a:r>
            <a:r>
              <a:rPr lang="fr-FR" sz="4000" dirty="0" err="1"/>
              <a:t>provided</a:t>
            </a:r>
            <a:r>
              <a:rPr lang="fr-FR" sz="4000" dirty="0"/>
              <a:t> </a:t>
            </a:r>
            <a:r>
              <a:rPr lang="fr-FR" sz="4000" dirty="0" err="1"/>
              <a:t>only</a:t>
            </a:r>
            <a:r>
              <a:rPr lang="fr-FR" sz="4000" dirty="0"/>
              <a:t> for CMD and RESP_OK.	</a:t>
            </a:r>
          </a:p>
          <a:p>
            <a:r>
              <a:rPr lang="fr-FR" sz="4000" b="1" dirty="0"/>
              <a:t>TAGSYMBOL (0x23 - ‘#’)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4000" dirty="0"/>
              <a:t>For </a:t>
            </a:r>
            <a:r>
              <a:rPr lang="fr-FR" sz="4000" dirty="0" err="1"/>
              <a:t>each</a:t>
            </a:r>
            <a:r>
              <a:rPr lang="fr-FR" sz="4000" dirty="0"/>
              <a:t> </a:t>
            </a:r>
            <a:r>
              <a:rPr lang="fr-FR" sz="4000" dirty="0" err="1"/>
              <a:t>parameter</a:t>
            </a:r>
            <a:r>
              <a:rPr lang="fr-FR" sz="4000" dirty="0"/>
              <a:t> i:</a:t>
            </a:r>
          </a:p>
          <a:p>
            <a:pPr lvl="1" fontAlgn="t"/>
            <a:r>
              <a:rPr lang="fr-FR" sz="4000" b="1" dirty="0"/>
              <a:t>TAGSYMBOL (0x23 - ‘#’)</a:t>
            </a:r>
          </a:p>
          <a:p>
            <a:pPr lvl="1" fontAlgn="t"/>
            <a:r>
              <a:rPr lang="fr-FR" sz="4000" dirty="0"/>
              <a:t>TAGPARAM (0x50 - ‘P’)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(high byte)</a:t>
            </a:r>
          </a:p>
          <a:p>
            <a:pPr lvl="1" fontAlgn="t"/>
            <a:r>
              <a:rPr lang="fr-FR" sz="4000" dirty="0" err="1"/>
              <a:t>Parameter</a:t>
            </a:r>
            <a:r>
              <a:rPr lang="fr-FR" sz="4000" dirty="0"/>
              <a:t> i (</a:t>
            </a:r>
            <a:r>
              <a:rPr lang="fr-FR" sz="4000" dirty="0" err="1"/>
              <a:t>low</a:t>
            </a:r>
            <a:r>
              <a:rPr lang="fr-FR" sz="4000" dirty="0"/>
              <a:t> byte)</a:t>
            </a:r>
          </a:p>
          <a:p>
            <a:endParaRPr lang="fr-FR" sz="4000" dirty="0"/>
          </a:p>
          <a:p>
            <a:r>
              <a:rPr lang="fr-FR" sz="4000" dirty="0"/>
              <a:t>EBN1 (0xFE)</a:t>
            </a:r>
          </a:p>
          <a:p>
            <a:r>
              <a:rPr lang="fr-FR" sz="4000" dirty="0"/>
              <a:t>EBN2 (0xFF)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B3D0016E-CDE3-41C4-90CE-864BCAC70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98887"/>
              </p:ext>
            </p:extLst>
          </p:nvPr>
        </p:nvGraphicFramePr>
        <p:xfrm>
          <a:off x="673075" y="2614630"/>
          <a:ext cx="921115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91">
                  <a:extLst>
                    <a:ext uri="{9D8B030D-6E8A-4147-A177-3AD203B41FA5}">
                      <a16:colId xmlns:a16="http://schemas.microsoft.com/office/drawing/2014/main" val="3246951078"/>
                    </a:ext>
                  </a:extLst>
                </a:gridCol>
                <a:gridCol w="2309563">
                  <a:extLst>
                    <a:ext uri="{9D8B030D-6E8A-4147-A177-3AD203B41FA5}">
                      <a16:colId xmlns:a16="http://schemas.microsoft.com/office/drawing/2014/main" val="4211024026"/>
                    </a:ext>
                  </a:extLst>
                </a:gridCol>
                <a:gridCol w="1491342">
                  <a:extLst>
                    <a:ext uri="{9D8B030D-6E8A-4147-A177-3AD203B41FA5}">
                      <a16:colId xmlns:a16="http://schemas.microsoft.com/office/drawing/2014/main" val="2407025767"/>
                    </a:ext>
                  </a:extLst>
                </a:gridCol>
                <a:gridCol w="1595362">
                  <a:extLst>
                    <a:ext uri="{9D8B030D-6E8A-4147-A177-3AD203B41FA5}">
                      <a16:colId xmlns:a16="http://schemas.microsoft.com/office/drawing/2014/main" val="657158528"/>
                    </a:ext>
                  </a:extLst>
                </a:gridCol>
                <a:gridCol w="1942496">
                  <a:extLst>
                    <a:ext uri="{9D8B030D-6E8A-4147-A177-3AD203B41FA5}">
                      <a16:colId xmlns:a16="http://schemas.microsoft.com/office/drawing/2014/main" val="115202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RESP_OK or RESP_KO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CMD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SLEEP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693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TAG_RESP (0x52 - ‘R’)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TAG_CMD (0x43 - ‘C’)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TAG_INFOS (0x46 - ‘F’)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TAG_PICTURE (0x55 - ‘U’)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/>
                        <a:t>TAG_SLEEP (0x53 - ‘</a:t>
                      </a:r>
                      <a:r>
                        <a:rPr lang="fr-FR" sz="1000"/>
                        <a:t>S’)</a:t>
                      </a:r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764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1278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000" dirty="0"/>
                        <a:t>RESP_OK      2</a:t>
                      </a:r>
                    </a:p>
                    <a:p>
                      <a:r>
                        <a:rPr lang="fr-FR" sz="1000" dirty="0"/>
                        <a:t>RESP_KO      3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>
                          <a:latin typeface="+mn-lt"/>
                        </a:rPr>
                        <a:t>CMD_START                         0x01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CMD_STOP                           0x02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CMD_GET_INFOS                0x03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CMD_PICTURE                     0x04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CMD_TURN                          0x05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CMD_CHECK_AROUND      0x06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CMD_MOVE_TILT_PAN      0x07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CMD_GO                               0x08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CMD_ALERT                         0x09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CMD_CHECK                        0x0A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CMD_PI                                 0x0B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CMD_TEST                            0x0C</a:t>
                      </a:r>
                    </a:p>
                    <a:p>
                      <a:r>
                        <a:rPr lang="fr-FR" sz="1000" dirty="0">
                          <a:latin typeface="+mn-lt"/>
                        </a:rPr>
                        <a:t>CMD_RUN                             0x0D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dirty="0" err="1"/>
                        <a:t>paramlen</a:t>
                      </a:r>
                      <a:endParaRPr lang="fr-FR" sz="1000" dirty="0"/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0700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3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F1268BC-C444-44ED-8A77-4D9E86E97815}"/>
              </a:ext>
            </a:extLst>
          </p:cNvPr>
          <p:cNvSpPr/>
          <p:nvPr/>
        </p:nvSpPr>
        <p:spPr>
          <a:xfrm>
            <a:off x="579120" y="3876474"/>
            <a:ext cx="11317808" cy="272860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5AF5CA-93FD-41AD-BF8E-15E7F94493E4}"/>
              </a:ext>
            </a:extLst>
          </p:cNvPr>
          <p:cNvSpPr/>
          <p:nvPr/>
        </p:nvSpPr>
        <p:spPr>
          <a:xfrm>
            <a:off x="579120" y="957897"/>
            <a:ext cx="11317808" cy="2918577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2BFAC6-4D4C-43D7-98B0-B4FBA0DB4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6309" cy="45021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Serial IOT messages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329F29-2556-4E07-A011-393CBF179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120" y="957897"/>
            <a:ext cx="11317808" cy="5832370"/>
          </a:xfrm>
        </p:spPr>
        <p:txBody>
          <a:bodyPr>
            <a:normAutofit/>
          </a:bodyPr>
          <a:lstStyle/>
          <a:p>
            <a:r>
              <a:rPr lang="fr-FR" sz="3000" dirty="0"/>
              <a:t>Server </a:t>
            </a:r>
            <a:r>
              <a:rPr lang="fr-FR" sz="3000" dirty="0" err="1"/>
              <a:t>send</a:t>
            </a:r>
            <a:r>
              <a:rPr lang="fr-FR" sz="3000" dirty="0"/>
              <a:t> the command (CMD) to the Robot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CMD, </a:t>
            </a:r>
            <a:r>
              <a:rPr lang="en-US" sz="1200" dirty="0" err="1"/>
              <a:t>cmd</a:t>
            </a:r>
            <a:r>
              <a:rPr lang="en-US" sz="1200" dirty="0"/>
              <a:t>, param, </a:t>
            </a:r>
            <a:r>
              <a:rPr lang="en-US" sz="1200" dirty="0" err="1"/>
              <a:t>paramlen</a:t>
            </a:r>
            <a:r>
              <a:rPr lang="en-US" sz="1200" dirty="0"/>
              <a:t>, _</a:t>
            </a:r>
            <a:r>
              <a:rPr lang="en-US" sz="1200" dirty="0" err="1"/>
              <a:t>cmdId</a:t>
            </a:r>
            <a:r>
              <a:rPr lang="en-US" sz="1200" dirty="0"/>
              <a:t>); // send the command to the Robot</a:t>
            </a:r>
          </a:p>
          <a:p>
            <a:endParaRPr lang="fr-FR" sz="1200" dirty="0"/>
          </a:p>
          <a:p>
            <a:r>
              <a:rPr lang="fr-FR" sz="3000" dirty="0"/>
              <a:t>Robot </a:t>
            </a:r>
            <a:r>
              <a:rPr lang="fr-FR" sz="3000" dirty="0" err="1"/>
              <a:t>send</a:t>
            </a:r>
            <a:r>
              <a:rPr lang="fr-FR" sz="3000" dirty="0"/>
              <a:t> (RESP) to the Server </a:t>
            </a:r>
            <a:r>
              <a:rPr lang="fr-FR" sz="3000" dirty="0" err="1"/>
              <a:t>following</a:t>
            </a:r>
            <a:r>
              <a:rPr lang="fr-FR" sz="3000" dirty="0"/>
              <a:t> the </a:t>
            </a:r>
            <a:r>
              <a:rPr lang="fr-FR" sz="3000" dirty="0" err="1"/>
              <a:t>reception</a:t>
            </a:r>
            <a:r>
              <a:rPr lang="fr-FR" sz="3000" dirty="0"/>
              <a:t> of the command (CMD)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RESP_KO);</a:t>
            </a:r>
          </a:p>
          <a:p>
            <a:r>
              <a:rPr lang="fr-FR" sz="1200" dirty="0" err="1"/>
              <a:t>IOTSsend</a:t>
            </a:r>
            <a:r>
              <a:rPr lang="fr-FR" sz="1200" dirty="0"/>
              <a:t>(2, RESP_OK, </a:t>
            </a:r>
            <a:r>
              <a:rPr lang="fr-FR" sz="1200" dirty="0" err="1"/>
              <a:t>resp</a:t>
            </a:r>
            <a:r>
              <a:rPr lang="fr-FR" sz="1200" dirty="0"/>
              <a:t>, </a:t>
            </a:r>
            <a:r>
              <a:rPr lang="fr-FR" sz="1200" dirty="0" err="1"/>
              <a:t>resplen</a:t>
            </a:r>
            <a:r>
              <a:rPr lang="fr-FR" sz="1200" dirty="0"/>
              <a:t>, </a:t>
            </a:r>
            <a:r>
              <a:rPr lang="fr-FR" sz="1200" dirty="0" err="1"/>
              <a:t>cmdId</a:t>
            </a:r>
            <a:r>
              <a:rPr lang="fr-FR" sz="1200" dirty="0"/>
              <a:t>);</a:t>
            </a:r>
          </a:p>
          <a:p>
            <a:endParaRPr lang="fr-FR" sz="1200" dirty="0"/>
          </a:p>
          <a:p>
            <a:r>
              <a:rPr lang="fr-FR" dirty="0"/>
              <a:t>Robot </a:t>
            </a:r>
            <a:r>
              <a:rPr lang="fr-FR" dirty="0" err="1"/>
              <a:t>send</a:t>
            </a:r>
            <a:r>
              <a:rPr lang="fr-FR" dirty="0"/>
              <a:t> INFOS and PICTURE to the Client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 (1, INFOS, resp, </a:t>
            </a:r>
            <a:r>
              <a:rPr lang="en-US" sz="1200" dirty="0" err="1"/>
              <a:t>resplen</a:t>
            </a:r>
            <a:r>
              <a:rPr lang="en-US" sz="1200" dirty="0"/>
              <a:t>); </a:t>
            </a:r>
            <a:r>
              <a:rPr lang="fr-FR" sz="1200" dirty="0"/>
              <a:t>the </a:t>
            </a:r>
            <a:r>
              <a:rPr lang="fr-FR" sz="1200" dirty="0" err="1"/>
              <a:t>response</a:t>
            </a:r>
            <a:r>
              <a:rPr lang="fr-FR" sz="1200" dirty="0"/>
              <a:t> </a:t>
            </a:r>
            <a:endParaRPr lang="en-US" sz="1200" dirty="0"/>
          </a:p>
          <a:p>
            <a:r>
              <a:rPr lang="en-US" sz="1200" dirty="0" err="1"/>
              <a:t>IOTSsend</a:t>
            </a:r>
            <a:r>
              <a:rPr lang="en-US" sz="1200" dirty="0"/>
              <a:t>(1, PICTURE, param, </a:t>
            </a:r>
            <a:r>
              <a:rPr lang="en-US" sz="1200" dirty="0" err="1"/>
              <a:t>paramlen</a:t>
            </a:r>
            <a:r>
              <a:rPr lang="en-US" sz="1200" dirty="0"/>
              <a:t>); </a:t>
            </a:r>
          </a:p>
          <a:p>
            <a:pPr marL="0" indent="0">
              <a:buNone/>
            </a:pPr>
            <a:endParaRPr lang="fr-FR" sz="1200" dirty="0"/>
          </a:p>
          <a:p>
            <a:r>
              <a:rPr lang="fr-FR" dirty="0"/>
              <a:t>Client </a:t>
            </a:r>
            <a:r>
              <a:rPr lang="fr-FR" dirty="0" err="1"/>
              <a:t>send</a:t>
            </a:r>
            <a:r>
              <a:rPr lang="fr-FR" dirty="0"/>
              <a:t> the </a:t>
            </a:r>
            <a:r>
              <a:rPr lang="fr-FR" dirty="0" err="1"/>
              <a:t>response</a:t>
            </a:r>
            <a:r>
              <a:rPr lang="fr-FR" dirty="0"/>
              <a:t> (RESP) to the Robot </a:t>
            </a:r>
            <a:r>
              <a:rPr lang="fr-FR" dirty="0" err="1"/>
              <a:t>following</a:t>
            </a:r>
            <a:r>
              <a:rPr lang="fr-FR" dirty="0"/>
              <a:t> the </a:t>
            </a:r>
            <a:r>
              <a:rPr lang="fr-FR" dirty="0" err="1"/>
              <a:t>reception</a:t>
            </a:r>
            <a:r>
              <a:rPr lang="fr-FR" dirty="0"/>
              <a:t> of the PICTURE</a:t>
            </a:r>
          </a:p>
          <a:p>
            <a:r>
              <a:rPr lang="en-US" sz="1200" dirty="0" err="1"/>
              <a:t>IOTSsend</a:t>
            </a:r>
            <a:r>
              <a:rPr lang="en-US" sz="1200" dirty="0"/>
              <a:t>(0, RESP_OK);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5526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 err="1"/>
              <a:t>Bluetooh</a:t>
            </a:r>
            <a:r>
              <a:rPr lang="en-US" dirty="0"/>
              <a:t> Commands 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218016"/>
              </p:ext>
            </p:extLst>
          </p:nvPr>
        </p:nvGraphicFramePr>
        <p:xfrm>
          <a:off x="723901" y="829734"/>
          <a:ext cx="10132364" cy="5289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637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5320862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083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BLE message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88874">
                <a:tc>
                  <a:txBody>
                    <a:bodyPr/>
                    <a:lstStyle/>
                    <a:p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Run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forward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CMD=START|&gt;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410312">
                <a:tc>
                  <a:txBody>
                    <a:bodyPr/>
                    <a:lstStyle/>
                    <a:p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left</a:t>
                      </a:r>
                      <a:r>
                        <a:rPr lang="fr-FR" dirty="0"/>
                        <a:t>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CMD=TURN|P=-45|&gt;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415984">
                <a:tc>
                  <a:txBody>
                    <a:bodyPr/>
                    <a:lstStyle/>
                    <a:p>
                      <a:r>
                        <a:rPr lang="fr-FR" dirty="0"/>
                        <a:t>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Turn</a:t>
                      </a:r>
                      <a:r>
                        <a:rPr lang="fr-FR" dirty="0"/>
                        <a:t> right 45°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CMD=TURN|P=45|&gt;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242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CMD=STOP|&gt;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472966">
                <a:tc>
                  <a:txBody>
                    <a:bodyPr/>
                    <a:lstStyle/>
                    <a:p>
                      <a:r>
                        <a:rPr lang="fr-FR" dirty="0"/>
                        <a:t>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Go in </a:t>
                      </a:r>
                      <a:r>
                        <a:rPr lang="fr-FR" dirty="0" err="1"/>
                        <a:t>autonomous</a:t>
                      </a:r>
                      <a:r>
                        <a:rPr lang="fr-FR" dirty="0"/>
                        <a:t> mode, timeout</a:t>
                      </a:r>
                      <a:r>
                        <a:rPr lang="fr-FR" baseline="0" dirty="0"/>
                        <a:t> 20 seconds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CMD=GO|P=20|&gt;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414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CMD=PICTURE|&gt;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CMD=GET_INFOS|&gt;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103537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PI Communication mode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</a:t>
                      </a:r>
                      <a:r>
                        <a:rPr lang="fr-FR" dirty="0" err="1"/>
                        <a:t>Raspberry</a:t>
                      </a:r>
                      <a:r>
                        <a:rPr lang="fr-FR" dirty="0"/>
                        <a:t> PI: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300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CMD=PI|P=2|300|&gt;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CMD=M|P=</a:t>
                      </a:r>
                      <a:r>
                        <a:rPr lang="fr-FR" dirty="0" err="1"/>
                        <a:t>x|y</a:t>
                      </a:r>
                      <a:r>
                        <a:rPr lang="fr-FR" dirty="0"/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CMD=T|P=2|1|0|3|4|&gt;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18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WIFI Commands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0469735"/>
              </p:ext>
            </p:extLst>
          </p:nvPr>
        </p:nvGraphicFramePr>
        <p:xfrm>
          <a:off x="723901" y="829734"/>
          <a:ext cx="10515599" cy="5936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95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8246413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323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Commande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Test IOT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Send</a:t>
                      </a:r>
                      <a:r>
                        <a:rPr lang="fr-FR" dirty="0"/>
                        <a:t> a test command and check the 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Picture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and return the </a:t>
                      </a:r>
                      <a:r>
                        <a:rPr lang="fr-FR" dirty="0" err="1"/>
                        <a:t>picture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number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Move </a:t>
                      </a:r>
                      <a:r>
                        <a:rPr lang="fr-FR" dirty="0" err="1"/>
                        <a:t>Tilt&amp;Pan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Horizontaly</a:t>
                      </a:r>
                      <a:r>
                        <a:rPr lang="fr-FR" dirty="0"/>
                        <a:t> and </a:t>
                      </a:r>
                      <a:r>
                        <a:rPr lang="fr-FR" dirty="0" err="1"/>
                        <a:t>Verticaly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Check </a:t>
                      </a:r>
                      <a:r>
                        <a:rPr lang="fr-FR" dirty="0" err="1"/>
                        <a:t>around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Check if </a:t>
                      </a:r>
                      <a:r>
                        <a:rPr lang="fr-FR" dirty="0" err="1"/>
                        <a:t>there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an obstacle and return the </a:t>
                      </a:r>
                      <a:r>
                        <a:rPr lang="fr-FR" dirty="0" err="1"/>
                        <a:t>result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Get</a:t>
                      </a:r>
                      <a:r>
                        <a:rPr lang="fr-FR" dirty="0"/>
                        <a:t> infos and return </a:t>
                      </a:r>
                      <a:r>
                        <a:rPr lang="fr-FR" dirty="0" err="1"/>
                        <a:t>them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PI Communication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Define</a:t>
                      </a:r>
                      <a:r>
                        <a:rPr lang="fr-FR" dirty="0"/>
                        <a:t> the communication mode </a:t>
                      </a:r>
                      <a:r>
                        <a:rPr lang="fr-FR" dirty="0" err="1"/>
                        <a:t>between</a:t>
                      </a:r>
                      <a:r>
                        <a:rPr lang="fr-FR" dirty="0"/>
                        <a:t> the Robot and the Raspberry PI: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0: None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1: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fr-FR" dirty="0"/>
                        <a:t>2: </a:t>
                      </a:r>
                      <a:r>
                        <a:rPr lang="fr-FR" dirty="0" err="1"/>
                        <a:t>Alert</a:t>
                      </a:r>
                      <a:r>
                        <a:rPr lang="fr-FR" dirty="0"/>
                        <a:t> and Infos </a:t>
                      </a:r>
                      <a:r>
                        <a:rPr lang="fr-FR" dirty="0" err="1"/>
                        <a:t>every</a:t>
                      </a:r>
                      <a:r>
                        <a:rPr lang="fr-FR" dirty="0"/>
                        <a:t> n seconds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: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122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51287</TotalTime>
  <Words>1323</Words>
  <Application>Microsoft Office PowerPoint</Application>
  <PresentationFormat>Grand écran</PresentationFormat>
  <Paragraphs>546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Montserrat</vt:lpstr>
      <vt:lpstr>Wingdings</vt:lpstr>
      <vt:lpstr>Thème Office</vt:lpstr>
      <vt:lpstr>Présentation PowerPoint</vt:lpstr>
      <vt:lpstr>Présentation PowerPoint</vt:lpstr>
      <vt:lpstr>Présentation PowerPoint</vt:lpstr>
      <vt:lpstr>Devices (1/2)</vt:lpstr>
      <vt:lpstr>Devices (2/2)</vt:lpstr>
      <vt:lpstr>Serial IOT message</vt:lpstr>
      <vt:lpstr>Serial IOT messages</vt:lpstr>
      <vt:lpstr>Bluetooh Commands </vt:lpstr>
      <vt:lpstr>WIFI Commands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525</cp:revision>
  <cp:lastPrinted>2019-01-06T16:28:08Z</cp:lastPrinted>
  <dcterms:created xsi:type="dcterms:W3CDTF">2018-10-08T20:02:04Z</dcterms:created>
  <dcterms:modified xsi:type="dcterms:W3CDTF">2019-02-26T20:35:39Z</dcterms:modified>
</cp:coreProperties>
</file>