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61" r:id="rId3"/>
    <p:sldId id="262" r:id="rId4"/>
    <p:sldId id="269" r:id="rId5"/>
    <p:sldId id="272" r:id="rId6"/>
    <p:sldId id="273" r:id="rId7"/>
    <p:sldId id="270" r:id="rId8"/>
    <p:sldId id="271" r:id="rId9"/>
    <p:sldId id="274" r:id="rId10"/>
    <p:sldId id="275" r:id="rId11"/>
    <p:sldId id="277" r:id="rId12"/>
    <p:sldId id="279" r:id="rId13"/>
    <p:sldId id="278" r:id="rId14"/>
    <p:sldId id="280" r:id="rId15"/>
    <p:sldId id="276" r:id="rId16"/>
    <p:sldId id="281" r:id="rId17"/>
    <p:sldId id="284" r:id="rId18"/>
    <p:sldId id="282" r:id="rId19"/>
    <p:sldId id="283" r:id="rId20"/>
    <p:sldId id="260" r:id="rId21"/>
  </p:sldIdLst>
  <p:sldSz cx="12192000" cy="6858000"/>
  <p:notesSz cx="6888163" cy="100203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edh" initials="e" lastIdx="1" clrIdx="0">
    <p:extLst>
      <p:ext uri="{19B8F6BF-5375-455C-9EA6-DF929625EA0E}">
        <p15:presenceInfo xmlns:p15="http://schemas.microsoft.com/office/powerpoint/2012/main" userId="edh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49" autoAdjust="0"/>
    <p:restoredTop sz="94660"/>
  </p:normalViewPr>
  <p:slideViewPr>
    <p:cSldViewPr snapToGrid="0">
      <p:cViewPr varScale="1">
        <p:scale>
          <a:sx n="86" d="100"/>
          <a:sy n="86" d="100"/>
        </p:scale>
        <p:origin x="504" y="5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ommentAuthors" Target="commentAuthor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EDD1834-3720-4192-9126-C138F897A55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5" csCatId="colorful" phldr="1"/>
      <dgm:spPr/>
      <dgm:t>
        <a:bodyPr/>
        <a:lstStyle/>
        <a:p>
          <a:endParaRPr lang="en-US"/>
        </a:p>
      </dgm:t>
    </dgm:pt>
    <dgm:pt modelId="{26A777A5-A00A-463D-8866-274D3717AC8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RPM</a:t>
          </a:r>
          <a:endParaRPr lang="en-US"/>
        </a:p>
      </dgm:t>
    </dgm:pt>
    <dgm:pt modelId="{A93E626F-B0FC-4002-8833-9EC25D7D6151}" type="parTrans" cxnId="{0CD54DCB-0E71-4C30-A28A-BA28F70E6F77}">
      <dgm:prSet/>
      <dgm:spPr/>
      <dgm:t>
        <a:bodyPr/>
        <a:lstStyle/>
        <a:p>
          <a:endParaRPr lang="en-US"/>
        </a:p>
      </dgm:t>
    </dgm:pt>
    <dgm:pt modelId="{A9534C83-28D5-44F2-B016-9C88ED4D0713}" type="sibTrans" cxnId="{0CD54DCB-0E71-4C30-A28A-BA28F70E6F77}">
      <dgm:prSet/>
      <dgm:spPr/>
      <dgm:t>
        <a:bodyPr/>
        <a:lstStyle/>
        <a:p>
          <a:endParaRPr lang="en-US"/>
        </a:p>
      </dgm:t>
    </dgm:pt>
    <dgm:pt modelId="{390BC8E4-BC6A-4712-920D-DAF0B31B219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8 000 rpm max for stable flight ( ie video)</a:t>
          </a:r>
          <a:endParaRPr lang="en-US"/>
        </a:p>
      </dgm:t>
    </dgm:pt>
    <dgm:pt modelId="{A09CD60C-4A84-4D70-AF4E-29465264FAAC}" type="parTrans" cxnId="{1ED7E6DF-CD95-4C3C-800C-F6E6E8D002CA}">
      <dgm:prSet/>
      <dgm:spPr/>
      <dgm:t>
        <a:bodyPr/>
        <a:lstStyle/>
        <a:p>
          <a:endParaRPr lang="en-US"/>
        </a:p>
      </dgm:t>
    </dgm:pt>
    <dgm:pt modelId="{0C79BFCC-2B7A-46C5-B71D-DA170826C221}" type="sibTrans" cxnId="{1ED7E6DF-CD95-4C3C-800C-F6E6E8D002CA}">
      <dgm:prSet/>
      <dgm:spPr/>
      <dgm:t>
        <a:bodyPr/>
        <a:lstStyle/>
        <a:p>
          <a:endParaRPr lang="en-US"/>
        </a:p>
      </dgm:t>
    </dgm:pt>
    <dgm:pt modelId="{F48F76DE-384A-48D8-A117-E5D0FC773D34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10 000 rpm max for standard flight </a:t>
          </a:r>
          <a:endParaRPr lang="en-US"/>
        </a:p>
      </dgm:t>
    </dgm:pt>
    <dgm:pt modelId="{5E22A0A0-39D1-45C0-B7E5-14791B2AF9E7}" type="parTrans" cxnId="{D07B56AA-677B-4908-8FC8-F8C32026A9F8}">
      <dgm:prSet/>
      <dgm:spPr/>
      <dgm:t>
        <a:bodyPr/>
        <a:lstStyle/>
        <a:p>
          <a:endParaRPr lang="en-US"/>
        </a:p>
      </dgm:t>
    </dgm:pt>
    <dgm:pt modelId="{C752368C-CA44-4CFD-966A-14FF1AAF4803}" type="sibTrans" cxnId="{D07B56AA-677B-4908-8FC8-F8C32026A9F8}">
      <dgm:prSet/>
      <dgm:spPr/>
      <dgm:t>
        <a:bodyPr/>
        <a:lstStyle/>
        <a:p>
          <a:endParaRPr lang="en-US"/>
        </a:p>
      </dgm:t>
    </dgm:pt>
    <dgm:pt modelId="{92AFC9C8-B2C4-4844-ABF5-F7F0D4AC5AB3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12 000 rpm max for race</a:t>
          </a:r>
          <a:endParaRPr lang="en-US"/>
        </a:p>
      </dgm:t>
    </dgm:pt>
    <dgm:pt modelId="{6BB2F43D-143A-402F-9027-8B48CA8B5423}" type="parTrans" cxnId="{E626FD22-AB9D-4888-B7AC-C10292AA439C}">
      <dgm:prSet/>
      <dgm:spPr/>
      <dgm:t>
        <a:bodyPr/>
        <a:lstStyle/>
        <a:p>
          <a:endParaRPr lang="en-US"/>
        </a:p>
      </dgm:t>
    </dgm:pt>
    <dgm:pt modelId="{62AF8092-1E14-429C-A92F-9D436B2BBCF7}" type="sibTrans" cxnId="{E626FD22-AB9D-4888-B7AC-C10292AA439C}">
      <dgm:prSet/>
      <dgm:spPr/>
      <dgm:t>
        <a:bodyPr/>
        <a:lstStyle/>
        <a:p>
          <a:endParaRPr lang="en-US"/>
        </a:p>
      </dgm:t>
    </dgm:pt>
    <dgm:pt modelId="{81D087F0-A577-44B1-98CB-273002FECA29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Using 3S Lipo of 11,1V</a:t>
          </a:r>
          <a:endParaRPr lang="en-US" dirty="0"/>
        </a:p>
      </dgm:t>
    </dgm:pt>
    <dgm:pt modelId="{76A6E8B9-ACB9-4BD6-A865-6D003B6839C9}" type="parTrans" cxnId="{868827C1-CE7A-4DCF-82BB-B94DA9F07E68}">
      <dgm:prSet/>
      <dgm:spPr/>
      <dgm:t>
        <a:bodyPr/>
        <a:lstStyle/>
        <a:p>
          <a:endParaRPr lang="en-US"/>
        </a:p>
      </dgm:t>
    </dgm:pt>
    <dgm:pt modelId="{DF61428B-3A40-4D3E-A9F5-2BCA81DEB211}" type="sibTrans" cxnId="{868827C1-CE7A-4DCF-82BB-B94DA9F07E68}">
      <dgm:prSet/>
      <dgm:spPr/>
      <dgm:t>
        <a:bodyPr/>
        <a:lstStyle/>
        <a:p>
          <a:endParaRPr lang="en-US"/>
        </a:p>
      </dgm:t>
    </dgm:pt>
    <dgm:pt modelId="{89A1F5AF-C5E4-4CE5-A447-B88DAF56032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8000 tours / 11.1V ≈ 720KV</a:t>
          </a:r>
          <a:endParaRPr lang="en-US"/>
        </a:p>
      </dgm:t>
    </dgm:pt>
    <dgm:pt modelId="{7C4860BC-74C0-48AA-BC10-A336B27BBBD7}" type="parTrans" cxnId="{8688D127-64A1-405C-B92A-D5DFD02623E8}">
      <dgm:prSet/>
      <dgm:spPr/>
      <dgm:t>
        <a:bodyPr/>
        <a:lstStyle/>
        <a:p>
          <a:endParaRPr lang="en-US"/>
        </a:p>
      </dgm:t>
    </dgm:pt>
    <dgm:pt modelId="{CDC8D5D8-6618-4AEB-B060-9B8E88A47FF0}" type="sibTrans" cxnId="{8688D127-64A1-405C-B92A-D5DFD02623E8}">
      <dgm:prSet/>
      <dgm:spPr/>
      <dgm:t>
        <a:bodyPr/>
        <a:lstStyle/>
        <a:p>
          <a:endParaRPr lang="en-US"/>
        </a:p>
      </dgm:t>
    </dgm:pt>
    <dgm:pt modelId="{21837502-76EF-4D21-BAC9-944AFC960435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10000 tours /11.1V ≈ 900KV</a:t>
          </a:r>
          <a:endParaRPr lang="en-US"/>
        </a:p>
      </dgm:t>
    </dgm:pt>
    <dgm:pt modelId="{46C47E26-B70D-487A-8BD2-699A2A26AF05}" type="parTrans" cxnId="{076F75F8-919A-4C43-8005-3F90466A9AE7}">
      <dgm:prSet/>
      <dgm:spPr/>
      <dgm:t>
        <a:bodyPr/>
        <a:lstStyle/>
        <a:p>
          <a:endParaRPr lang="en-US"/>
        </a:p>
      </dgm:t>
    </dgm:pt>
    <dgm:pt modelId="{036E54EB-B23A-49EE-A1E3-1C3E8B1DC960}" type="sibTrans" cxnId="{076F75F8-919A-4C43-8005-3F90466A9AE7}">
      <dgm:prSet/>
      <dgm:spPr/>
      <dgm:t>
        <a:bodyPr/>
        <a:lstStyle/>
        <a:p>
          <a:endParaRPr lang="en-US"/>
        </a:p>
      </dgm:t>
    </dgm:pt>
    <dgm:pt modelId="{EF4C32E6-206F-4AA9-A07C-16343AAE060E}">
      <dgm:prSet/>
      <dgm:spPr/>
      <dgm:t>
        <a:bodyPr/>
        <a:lstStyle/>
        <a:p>
          <a:pPr>
            <a:lnSpc>
              <a:spcPct val="100000"/>
            </a:lnSpc>
          </a:pPr>
          <a:r>
            <a:rPr lang="fr-FR"/>
            <a:t>12000 tours / 11.1V ≈ 1100KV</a:t>
          </a:r>
          <a:endParaRPr lang="en-US"/>
        </a:p>
      </dgm:t>
    </dgm:pt>
    <dgm:pt modelId="{E2270A99-1294-4058-A530-133510815AFF}" type="parTrans" cxnId="{9BD7687A-69CC-4BCD-A551-BA7B19183343}">
      <dgm:prSet/>
      <dgm:spPr/>
      <dgm:t>
        <a:bodyPr/>
        <a:lstStyle/>
        <a:p>
          <a:endParaRPr lang="en-US"/>
        </a:p>
      </dgm:t>
    </dgm:pt>
    <dgm:pt modelId="{B0CD0208-C02C-40F1-8A7E-FB9FF9240C05}" type="sibTrans" cxnId="{9BD7687A-69CC-4BCD-A551-BA7B19183343}">
      <dgm:prSet/>
      <dgm:spPr/>
      <dgm:t>
        <a:bodyPr/>
        <a:lstStyle/>
        <a:p>
          <a:endParaRPr lang="en-US"/>
        </a:p>
      </dgm:t>
    </dgm:pt>
    <dgm:pt modelId="{6CA69B28-26F5-4F0B-81DC-5CC3FECA396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I have </a:t>
          </a:r>
          <a:r>
            <a:rPr lang="fr-FR" dirty="0" err="1"/>
            <a:t>selected</a:t>
          </a:r>
          <a:r>
            <a:rPr lang="fr-FR" dirty="0"/>
            <a:t>:</a:t>
          </a:r>
          <a:r>
            <a:rPr lang="en-US" dirty="0"/>
            <a:t> </a:t>
          </a:r>
          <a:r>
            <a:rPr lang="en-US" b="1" dirty="0"/>
            <a:t>920kv</a:t>
          </a:r>
          <a:endParaRPr lang="en-US" dirty="0"/>
        </a:p>
      </dgm:t>
    </dgm:pt>
    <dgm:pt modelId="{F4B0B5F5-D9C7-435E-969F-4A539CA84FB3}" type="parTrans" cxnId="{4054E9F1-CBA2-43DD-98A9-E1C1066C76EA}">
      <dgm:prSet/>
      <dgm:spPr/>
      <dgm:t>
        <a:bodyPr/>
        <a:lstStyle/>
        <a:p>
          <a:endParaRPr lang="en-US"/>
        </a:p>
      </dgm:t>
    </dgm:pt>
    <dgm:pt modelId="{D93701C5-8FFC-485F-8028-4F2D1A8F6B5F}" type="sibTrans" cxnId="{4054E9F1-CBA2-43DD-98A9-E1C1066C76EA}">
      <dgm:prSet/>
      <dgm:spPr/>
      <dgm:t>
        <a:bodyPr/>
        <a:lstStyle/>
        <a:p>
          <a:endParaRPr lang="en-US"/>
        </a:p>
      </dgm:t>
    </dgm:pt>
    <dgm:pt modelId="{260DDCFA-6FC4-4F50-9AEF-6AE9EDB402EC}" type="pres">
      <dgm:prSet presAssocID="{CEDD1834-3720-4192-9126-C138F897A55A}" presName="root" presStyleCnt="0">
        <dgm:presLayoutVars>
          <dgm:dir/>
          <dgm:resizeHandles val="exact"/>
        </dgm:presLayoutVars>
      </dgm:prSet>
      <dgm:spPr/>
    </dgm:pt>
    <dgm:pt modelId="{4B99E8C1-5BA0-4D69-858C-744D96580A53}" type="pres">
      <dgm:prSet presAssocID="{26A777A5-A00A-463D-8866-274D3717AC89}" presName="compNode" presStyleCnt="0"/>
      <dgm:spPr/>
    </dgm:pt>
    <dgm:pt modelId="{37B45CC2-3BBF-4C41-87F7-9F2B42FBB350}" type="pres">
      <dgm:prSet presAssocID="{26A777A5-A00A-463D-8866-274D3717AC89}" presName="bgRect" presStyleLbl="bgShp" presStyleIdx="0" presStyleCnt="3"/>
      <dgm:spPr/>
    </dgm:pt>
    <dgm:pt modelId="{8F6E7228-D986-4E61-A897-28C4242C8E5F}" type="pres">
      <dgm:prSet presAssocID="{26A777A5-A00A-463D-8866-274D3717AC89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lur"/>
        </a:ext>
      </dgm:extLst>
    </dgm:pt>
    <dgm:pt modelId="{29C5672D-C9CA-46CF-A8C0-5E462F6477FE}" type="pres">
      <dgm:prSet presAssocID="{26A777A5-A00A-463D-8866-274D3717AC89}" presName="spaceRect" presStyleCnt="0"/>
      <dgm:spPr/>
    </dgm:pt>
    <dgm:pt modelId="{6C6B33F6-12CA-41EB-BBB0-0C8EEB56CFBD}" type="pres">
      <dgm:prSet presAssocID="{26A777A5-A00A-463D-8866-274D3717AC89}" presName="parTx" presStyleLbl="revTx" presStyleIdx="0" presStyleCnt="5">
        <dgm:presLayoutVars>
          <dgm:chMax val="0"/>
          <dgm:chPref val="0"/>
        </dgm:presLayoutVars>
      </dgm:prSet>
      <dgm:spPr/>
    </dgm:pt>
    <dgm:pt modelId="{01992465-03D9-4655-AA46-BE7385CC2FC8}" type="pres">
      <dgm:prSet presAssocID="{26A777A5-A00A-463D-8866-274D3717AC89}" presName="desTx" presStyleLbl="revTx" presStyleIdx="1" presStyleCnt="5">
        <dgm:presLayoutVars/>
      </dgm:prSet>
      <dgm:spPr/>
    </dgm:pt>
    <dgm:pt modelId="{2F37613A-F320-41E5-8818-936433D5FED6}" type="pres">
      <dgm:prSet presAssocID="{A9534C83-28D5-44F2-B016-9C88ED4D0713}" presName="sibTrans" presStyleCnt="0"/>
      <dgm:spPr/>
    </dgm:pt>
    <dgm:pt modelId="{AF236100-7C1B-4D3C-A444-46688F9A3240}" type="pres">
      <dgm:prSet presAssocID="{81D087F0-A577-44B1-98CB-273002FECA29}" presName="compNode" presStyleCnt="0"/>
      <dgm:spPr/>
    </dgm:pt>
    <dgm:pt modelId="{151FA4D2-2C97-4933-A330-A63D2A65F354}" type="pres">
      <dgm:prSet presAssocID="{81D087F0-A577-44B1-98CB-273002FECA29}" presName="bgRect" presStyleLbl="bgShp" presStyleIdx="1" presStyleCnt="3"/>
      <dgm:spPr/>
    </dgm:pt>
    <dgm:pt modelId="{8FBEB701-1841-4361-A085-836834B0BAEA}" type="pres">
      <dgm:prSet presAssocID="{81D087F0-A577-44B1-98CB-273002FECA2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Outline"/>
        </a:ext>
      </dgm:extLst>
    </dgm:pt>
    <dgm:pt modelId="{99FC3ECE-D2EA-48A4-917F-378AEFF4B34B}" type="pres">
      <dgm:prSet presAssocID="{81D087F0-A577-44B1-98CB-273002FECA29}" presName="spaceRect" presStyleCnt="0"/>
      <dgm:spPr/>
    </dgm:pt>
    <dgm:pt modelId="{B6A7F929-C7E0-49AC-B005-D2BA3C6F1923}" type="pres">
      <dgm:prSet presAssocID="{81D087F0-A577-44B1-98CB-273002FECA29}" presName="parTx" presStyleLbl="revTx" presStyleIdx="2" presStyleCnt="5">
        <dgm:presLayoutVars>
          <dgm:chMax val="0"/>
          <dgm:chPref val="0"/>
        </dgm:presLayoutVars>
      </dgm:prSet>
      <dgm:spPr/>
    </dgm:pt>
    <dgm:pt modelId="{4391638E-98E0-4235-9346-4844A62AA748}" type="pres">
      <dgm:prSet presAssocID="{81D087F0-A577-44B1-98CB-273002FECA29}" presName="desTx" presStyleLbl="revTx" presStyleIdx="3" presStyleCnt="5">
        <dgm:presLayoutVars/>
      </dgm:prSet>
      <dgm:spPr/>
    </dgm:pt>
    <dgm:pt modelId="{35A1D78C-5191-470D-A36E-D6DACC2CF62D}" type="pres">
      <dgm:prSet presAssocID="{DF61428B-3A40-4D3E-A9F5-2BCA81DEB211}" presName="sibTrans" presStyleCnt="0"/>
      <dgm:spPr/>
    </dgm:pt>
    <dgm:pt modelId="{58700C0A-7A3E-48C5-9093-2D879B935205}" type="pres">
      <dgm:prSet presAssocID="{6CA69B28-26F5-4F0B-81DC-5CC3FECA3966}" presName="compNode" presStyleCnt="0"/>
      <dgm:spPr/>
    </dgm:pt>
    <dgm:pt modelId="{53309874-C3A5-4299-BF2C-6CDC8522AB06}" type="pres">
      <dgm:prSet presAssocID="{6CA69B28-26F5-4F0B-81DC-5CC3FECA3966}" presName="bgRect" presStyleLbl="bgShp" presStyleIdx="2" presStyleCnt="3"/>
      <dgm:spPr/>
    </dgm:pt>
    <dgm:pt modelId="{5DEB4701-63C5-44BF-8B64-8ADF35CFF57F}" type="pres">
      <dgm:prSet presAssocID="{6CA69B28-26F5-4F0B-81DC-5CC3FECA3966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TwoColumn"/>
        </a:ext>
      </dgm:extLst>
    </dgm:pt>
    <dgm:pt modelId="{09088EC7-DCCC-4E31-A599-3B927899ECE4}" type="pres">
      <dgm:prSet presAssocID="{6CA69B28-26F5-4F0B-81DC-5CC3FECA3966}" presName="spaceRect" presStyleCnt="0"/>
      <dgm:spPr/>
    </dgm:pt>
    <dgm:pt modelId="{68D345E8-5387-415D-8159-A48702A62606}" type="pres">
      <dgm:prSet presAssocID="{6CA69B28-26F5-4F0B-81DC-5CC3FECA3966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54BD5A06-7CF0-41F6-BF60-7CE3B3C0FD4F}" type="presOf" srcId="{390BC8E4-BC6A-4712-920D-DAF0B31B219E}" destId="{01992465-03D9-4655-AA46-BE7385CC2FC8}" srcOrd="0" destOrd="0" presId="urn:microsoft.com/office/officeart/2018/2/layout/IconVerticalSolidList"/>
    <dgm:cxn modelId="{FEEEA906-B21D-4190-B656-46495C268832}" type="presOf" srcId="{81D087F0-A577-44B1-98CB-273002FECA29}" destId="{B6A7F929-C7E0-49AC-B005-D2BA3C6F1923}" srcOrd="0" destOrd="0" presId="urn:microsoft.com/office/officeart/2018/2/layout/IconVerticalSolidList"/>
    <dgm:cxn modelId="{B7779016-1B5B-4173-846B-8519B50F3A89}" type="presOf" srcId="{21837502-76EF-4D21-BAC9-944AFC960435}" destId="{4391638E-98E0-4235-9346-4844A62AA748}" srcOrd="0" destOrd="1" presId="urn:microsoft.com/office/officeart/2018/2/layout/IconVerticalSolidList"/>
    <dgm:cxn modelId="{AD36DE16-D0A4-45EF-8449-D5FD15B45079}" type="presOf" srcId="{26A777A5-A00A-463D-8866-274D3717AC89}" destId="{6C6B33F6-12CA-41EB-BBB0-0C8EEB56CFBD}" srcOrd="0" destOrd="0" presId="urn:microsoft.com/office/officeart/2018/2/layout/IconVerticalSolidList"/>
    <dgm:cxn modelId="{E626FD22-AB9D-4888-B7AC-C10292AA439C}" srcId="{26A777A5-A00A-463D-8866-274D3717AC89}" destId="{92AFC9C8-B2C4-4844-ABF5-F7F0D4AC5AB3}" srcOrd="2" destOrd="0" parTransId="{6BB2F43D-143A-402F-9027-8B48CA8B5423}" sibTransId="{62AF8092-1E14-429C-A92F-9D436B2BBCF7}"/>
    <dgm:cxn modelId="{8688D127-64A1-405C-B92A-D5DFD02623E8}" srcId="{81D087F0-A577-44B1-98CB-273002FECA29}" destId="{89A1F5AF-C5E4-4CE5-A447-B88DAF560325}" srcOrd="0" destOrd="0" parTransId="{7C4860BC-74C0-48AA-BC10-A336B27BBBD7}" sibTransId="{CDC8D5D8-6618-4AEB-B060-9B8E88A47FF0}"/>
    <dgm:cxn modelId="{C555DA32-C89C-41B9-8E47-A16A0B3DAD54}" type="presOf" srcId="{EF4C32E6-206F-4AA9-A07C-16343AAE060E}" destId="{4391638E-98E0-4235-9346-4844A62AA748}" srcOrd="0" destOrd="2" presId="urn:microsoft.com/office/officeart/2018/2/layout/IconVerticalSolidList"/>
    <dgm:cxn modelId="{27CEE64D-0CB7-43FB-8E4F-B3902F438DC3}" type="presOf" srcId="{CEDD1834-3720-4192-9126-C138F897A55A}" destId="{260DDCFA-6FC4-4F50-9AEF-6AE9EDB402EC}" srcOrd="0" destOrd="0" presId="urn:microsoft.com/office/officeart/2018/2/layout/IconVerticalSolidList"/>
    <dgm:cxn modelId="{4F200E58-2948-41A3-B3BC-E374AE043E7D}" type="presOf" srcId="{F48F76DE-384A-48D8-A117-E5D0FC773D34}" destId="{01992465-03D9-4655-AA46-BE7385CC2FC8}" srcOrd="0" destOrd="1" presId="urn:microsoft.com/office/officeart/2018/2/layout/IconVerticalSolidList"/>
    <dgm:cxn modelId="{9BD7687A-69CC-4BCD-A551-BA7B19183343}" srcId="{81D087F0-A577-44B1-98CB-273002FECA29}" destId="{EF4C32E6-206F-4AA9-A07C-16343AAE060E}" srcOrd="2" destOrd="0" parTransId="{E2270A99-1294-4058-A530-133510815AFF}" sibTransId="{B0CD0208-C02C-40F1-8A7E-FB9FF9240C05}"/>
    <dgm:cxn modelId="{3E8E0F9F-E2A2-435C-8FF1-00543BCB15CD}" type="presOf" srcId="{89A1F5AF-C5E4-4CE5-A447-B88DAF560325}" destId="{4391638E-98E0-4235-9346-4844A62AA748}" srcOrd="0" destOrd="0" presId="urn:microsoft.com/office/officeart/2018/2/layout/IconVerticalSolidList"/>
    <dgm:cxn modelId="{D07B56AA-677B-4908-8FC8-F8C32026A9F8}" srcId="{26A777A5-A00A-463D-8866-274D3717AC89}" destId="{F48F76DE-384A-48D8-A117-E5D0FC773D34}" srcOrd="1" destOrd="0" parTransId="{5E22A0A0-39D1-45C0-B7E5-14791B2AF9E7}" sibTransId="{C752368C-CA44-4CFD-966A-14FF1AAF4803}"/>
    <dgm:cxn modelId="{868827C1-CE7A-4DCF-82BB-B94DA9F07E68}" srcId="{CEDD1834-3720-4192-9126-C138F897A55A}" destId="{81D087F0-A577-44B1-98CB-273002FECA29}" srcOrd="1" destOrd="0" parTransId="{76A6E8B9-ACB9-4BD6-A865-6D003B6839C9}" sibTransId="{DF61428B-3A40-4D3E-A9F5-2BCA81DEB211}"/>
    <dgm:cxn modelId="{733A15C4-EE9C-4CE6-B885-37C694015A7E}" type="presOf" srcId="{92AFC9C8-B2C4-4844-ABF5-F7F0D4AC5AB3}" destId="{01992465-03D9-4655-AA46-BE7385CC2FC8}" srcOrd="0" destOrd="2" presId="urn:microsoft.com/office/officeart/2018/2/layout/IconVerticalSolidList"/>
    <dgm:cxn modelId="{0CD54DCB-0E71-4C30-A28A-BA28F70E6F77}" srcId="{CEDD1834-3720-4192-9126-C138F897A55A}" destId="{26A777A5-A00A-463D-8866-274D3717AC89}" srcOrd="0" destOrd="0" parTransId="{A93E626F-B0FC-4002-8833-9EC25D7D6151}" sibTransId="{A9534C83-28D5-44F2-B016-9C88ED4D0713}"/>
    <dgm:cxn modelId="{1ED7E6DF-CD95-4C3C-800C-F6E6E8D002CA}" srcId="{26A777A5-A00A-463D-8866-274D3717AC89}" destId="{390BC8E4-BC6A-4712-920D-DAF0B31B219E}" srcOrd="0" destOrd="0" parTransId="{A09CD60C-4A84-4D70-AF4E-29465264FAAC}" sibTransId="{0C79BFCC-2B7A-46C5-B71D-DA170826C221}"/>
    <dgm:cxn modelId="{845D4AE0-ED2F-43AF-9587-A6F46F5DB891}" type="presOf" srcId="{6CA69B28-26F5-4F0B-81DC-5CC3FECA3966}" destId="{68D345E8-5387-415D-8159-A48702A62606}" srcOrd="0" destOrd="0" presId="urn:microsoft.com/office/officeart/2018/2/layout/IconVerticalSolidList"/>
    <dgm:cxn modelId="{4054E9F1-CBA2-43DD-98A9-E1C1066C76EA}" srcId="{CEDD1834-3720-4192-9126-C138F897A55A}" destId="{6CA69B28-26F5-4F0B-81DC-5CC3FECA3966}" srcOrd="2" destOrd="0" parTransId="{F4B0B5F5-D9C7-435E-969F-4A539CA84FB3}" sibTransId="{D93701C5-8FFC-485F-8028-4F2D1A8F6B5F}"/>
    <dgm:cxn modelId="{076F75F8-919A-4C43-8005-3F90466A9AE7}" srcId="{81D087F0-A577-44B1-98CB-273002FECA29}" destId="{21837502-76EF-4D21-BAC9-944AFC960435}" srcOrd="1" destOrd="0" parTransId="{46C47E26-B70D-487A-8BD2-699A2A26AF05}" sibTransId="{036E54EB-B23A-49EE-A1E3-1C3E8B1DC960}"/>
    <dgm:cxn modelId="{17A7A5A3-98AC-4DAB-A97A-4F5A2EEC77E5}" type="presParOf" srcId="{260DDCFA-6FC4-4F50-9AEF-6AE9EDB402EC}" destId="{4B99E8C1-5BA0-4D69-858C-744D96580A53}" srcOrd="0" destOrd="0" presId="urn:microsoft.com/office/officeart/2018/2/layout/IconVerticalSolidList"/>
    <dgm:cxn modelId="{7A0353FC-F44D-4086-9B40-881A27DA7C98}" type="presParOf" srcId="{4B99E8C1-5BA0-4D69-858C-744D96580A53}" destId="{37B45CC2-3BBF-4C41-87F7-9F2B42FBB350}" srcOrd="0" destOrd="0" presId="urn:microsoft.com/office/officeart/2018/2/layout/IconVerticalSolidList"/>
    <dgm:cxn modelId="{25AD5456-3522-43B2-AE83-766DA1125739}" type="presParOf" srcId="{4B99E8C1-5BA0-4D69-858C-744D96580A53}" destId="{8F6E7228-D986-4E61-A897-28C4242C8E5F}" srcOrd="1" destOrd="0" presId="urn:microsoft.com/office/officeart/2018/2/layout/IconVerticalSolidList"/>
    <dgm:cxn modelId="{D0FEF404-2935-4D6C-9436-F233FE443170}" type="presParOf" srcId="{4B99E8C1-5BA0-4D69-858C-744D96580A53}" destId="{29C5672D-C9CA-46CF-A8C0-5E462F6477FE}" srcOrd="2" destOrd="0" presId="urn:microsoft.com/office/officeart/2018/2/layout/IconVerticalSolidList"/>
    <dgm:cxn modelId="{09B62B5C-49DC-463A-BE60-74D88471685C}" type="presParOf" srcId="{4B99E8C1-5BA0-4D69-858C-744D96580A53}" destId="{6C6B33F6-12CA-41EB-BBB0-0C8EEB56CFBD}" srcOrd="3" destOrd="0" presId="urn:microsoft.com/office/officeart/2018/2/layout/IconVerticalSolidList"/>
    <dgm:cxn modelId="{50332680-7717-4C3F-ABEF-8A3F20304EF5}" type="presParOf" srcId="{4B99E8C1-5BA0-4D69-858C-744D96580A53}" destId="{01992465-03D9-4655-AA46-BE7385CC2FC8}" srcOrd="4" destOrd="0" presId="urn:microsoft.com/office/officeart/2018/2/layout/IconVerticalSolidList"/>
    <dgm:cxn modelId="{B61D4584-6C5E-4552-8DB1-55E070E0804E}" type="presParOf" srcId="{260DDCFA-6FC4-4F50-9AEF-6AE9EDB402EC}" destId="{2F37613A-F320-41E5-8818-936433D5FED6}" srcOrd="1" destOrd="0" presId="urn:microsoft.com/office/officeart/2018/2/layout/IconVerticalSolidList"/>
    <dgm:cxn modelId="{B6059BC3-932D-4A2B-BE29-40E5B6361E39}" type="presParOf" srcId="{260DDCFA-6FC4-4F50-9AEF-6AE9EDB402EC}" destId="{AF236100-7C1B-4D3C-A444-46688F9A3240}" srcOrd="2" destOrd="0" presId="urn:microsoft.com/office/officeart/2018/2/layout/IconVerticalSolidList"/>
    <dgm:cxn modelId="{FF135C8B-B674-4844-9BC5-FE82501E53DE}" type="presParOf" srcId="{AF236100-7C1B-4D3C-A444-46688F9A3240}" destId="{151FA4D2-2C97-4933-A330-A63D2A65F354}" srcOrd="0" destOrd="0" presId="urn:microsoft.com/office/officeart/2018/2/layout/IconVerticalSolidList"/>
    <dgm:cxn modelId="{61700F62-AFB4-4E04-9973-EB7C83571491}" type="presParOf" srcId="{AF236100-7C1B-4D3C-A444-46688F9A3240}" destId="{8FBEB701-1841-4361-A085-836834B0BAEA}" srcOrd="1" destOrd="0" presId="urn:microsoft.com/office/officeart/2018/2/layout/IconVerticalSolidList"/>
    <dgm:cxn modelId="{F4F651F4-B56C-4F38-AC05-11E6CBD52A6E}" type="presParOf" srcId="{AF236100-7C1B-4D3C-A444-46688F9A3240}" destId="{99FC3ECE-D2EA-48A4-917F-378AEFF4B34B}" srcOrd="2" destOrd="0" presId="urn:microsoft.com/office/officeart/2018/2/layout/IconVerticalSolidList"/>
    <dgm:cxn modelId="{0D910DC8-01B1-437A-8845-8CE746F81DC2}" type="presParOf" srcId="{AF236100-7C1B-4D3C-A444-46688F9A3240}" destId="{B6A7F929-C7E0-49AC-B005-D2BA3C6F1923}" srcOrd="3" destOrd="0" presId="urn:microsoft.com/office/officeart/2018/2/layout/IconVerticalSolidList"/>
    <dgm:cxn modelId="{01516528-44F8-452A-8983-5850145B90F5}" type="presParOf" srcId="{AF236100-7C1B-4D3C-A444-46688F9A3240}" destId="{4391638E-98E0-4235-9346-4844A62AA748}" srcOrd="4" destOrd="0" presId="urn:microsoft.com/office/officeart/2018/2/layout/IconVerticalSolidList"/>
    <dgm:cxn modelId="{E3A7CF71-7796-4A5E-AF04-C3157355918E}" type="presParOf" srcId="{260DDCFA-6FC4-4F50-9AEF-6AE9EDB402EC}" destId="{35A1D78C-5191-470D-A36E-D6DACC2CF62D}" srcOrd="3" destOrd="0" presId="urn:microsoft.com/office/officeart/2018/2/layout/IconVerticalSolidList"/>
    <dgm:cxn modelId="{BF974151-4F15-419F-89EA-49E34C7AD182}" type="presParOf" srcId="{260DDCFA-6FC4-4F50-9AEF-6AE9EDB402EC}" destId="{58700C0A-7A3E-48C5-9093-2D879B935205}" srcOrd="4" destOrd="0" presId="urn:microsoft.com/office/officeart/2018/2/layout/IconVerticalSolidList"/>
    <dgm:cxn modelId="{CF9630C8-EAC8-469D-BE65-9C872919C602}" type="presParOf" srcId="{58700C0A-7A3E-48C5-9093-2D879B935205}" destId="{53309874-C3A5-4299-BF2C-6CDC8522AB06}" srcOrd="0" destOrd="0" presId="urn:microsoft.com/office/officeart/2018/2/layout/IconVerticalSolidList"/>
    <dgm:cxn modelId="{B776B799-44EB-4E72-B8BB-F00E0DB92BDB}" type="presParOf" srcId="{58700C0A-7A3E-48C5-9093-2D879B935205}" destId="{5DEB4701-63C5-44BF-8B64-8ADF35CFF57F}" srcOrd="1" destOrd="0" presId="urn:microsoft.com/office/officeart/2018/2/layout/IconVerticalSolidList"/>
    <dgm:cxn modelId="{B421C9CD-72E7-42E7-BC6E-58334E9EB37A}" type="presParOf" srcId="{58700C0A-7A3E-48C5-9093-2D879B935205}" destId="{09088EC7-DCCC-4E31-A599-3B927899ECE4}" srcOrd="2" destOrd="0" presId="urn:microsoft.com/office/officeart/2018/2/layout/IconVerticalSolidList"/>
    <dgm:cxn modelId="{874E85BC-C898-443B-986F-74610158AB83}" type="presParOf" srcId="{58700C0A-7A3E-48C5-9093-2D879B935205}" destId="{68D345E8-5387-415D-8159-A48702A6260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B45CC2-3BBF-4C41-87F7-9F2B42FBB350}">
      <dsp:nvSpPr>
        <dsp:cNvPr id="0" name=""/>
        <dsp:cNvSpPr/>
      </dsp:nvSpPr>
      <dsp:spPr>
        <a:xfrm>
          <a:off x="0" y="53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6E7228-D986-4E61-A897-28C4242C8E5F}">
      <dsp:nvSpPr>
        <dsp:cNvPr id="0" name=""/>
        <dsp:cNvSpPr/>
      </dsp:nvSpPr>
      <dsp:spPr>
        <a:xfrm>
          <a:off x="375988" y="280191"/>
          <a:ext cx="683614" cy="68361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6B33F6-12CA-41EB-BBB0-0C8EEB56CFBD}">
      <dsp:nvSpPr>
        <dsp:cNvPr id="0" name=""/>
        <dsp:cNvSpPr/>
      </dsp:nvSpPr>
      <dsp:spPr>
        <a:xfrm>
          <a:off x="1435590" y="53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RPM</a:t>
          </a:r>
          <a:endParaRPr lang="en-US" sz="2500" kern="1200"/>
        </a:p>
      </dsp:txBody>
      <dsp:txXfrm>
        <a:off x="1435590" y="531"/>
        <a:ext cx="4732020" cy="1242935"/>
      </dsp:txXfrm>
    </dsp:sp>
    <dsp:sp modelId="{01992465-03D9-4655-AA46-BE7385CC2FC8}">
      <dsp:nvSpPr>
        <dsp:cNvPr id="0" name=""/>
        <dsp:cNvSpPr/>
      </dsp:nvSpPr>
      <dsp:spPr>
        <a:xfrm>
          <a:off x="6167610" y="53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8 000 rpm max for stable flight ( ie video)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10 000 rpm max for standard flight 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12 000 rpm max for race</a:t>
          </a:r>
          <a:endParaRPr lang="en-US" sz="1700" kern="1200"/>
        </a:p>
      </dsp:txBody>
      <dsp:txXfrm>
        <a:off x="6167610" y="531"/>
        <a:ext cx="4347989" cy="1242935"/>
      </dsp:txXfrm>
    </dsp:sp>
    <dsp:sp modelId="{151FA4D2-2C97-4933-A330-A63D2A65F354}">
      <dsp:nvSpPr>
        <dsp:cNvPr id="0" name=""/>
        <dsp:cNvSpPr/>
      </dsp:nvSpPr>
      <dsp:spPr>
        <a:xfrm>
          <a:off x="0" y="1554201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3379271"/>
            <a:satOff val="-8710"/>
            <a:lumOff val="-588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BEB701-1841-4361-A085-836834B0BAEA}">
      <dsp:nvSpPr>
        <dsp:cNvPr id="0" name=""/>
        <dsp:cNvSpPr/>
      </dsp:nvSpPr>
      <dsp:spPr>
        <a:xfrm>
          <a:off x="375988" y="1833861"/>
          <a:ext cx="683614" cy="68361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6A7F929-C7E0-49AC-B005-D2BA3C6F1923}">
      <dsp:nvSpPr>
        <dsp:cNvPr id="0" name=""/>
        <dsp:cNvSpPr/>
      </dsp:nvSpPr>
      <dsp:spPr>
        <a:xfrm>
          <a:off x="1435590" y="1554201"/>
          <a:ext cx="4732020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2500" kern="1200"/>
            <a:t>Using 3S Lipo of 11,1V</a:t>
          </a:r>
          <a:endParaRPr lang="en-US" sz="2500" kern="1200" dirty="0"/>
        </a:p>
      </dsp:txBody>
      <dsp:txXfrm>
        <a:off x="1435590" y="1554201"/>
        <a:ext cx="4732020" cy="1242935"/>
      </dsp:txXfrm>
    </dsp:sp>
    <dsp:sp modelId="{4391638E-98E0-4235-9346-4844A62AA748}">
      <dsp:nvSpPr>
        <dsp:cNvPr id="0" name=""/>
        <dsp:cNvSpPr/>
      </dsp:nvSpPr>
      <dsp:spPr>
        <a:xfrm>
          <a:off x="6167610" y="1554201"/>
          <a:ext cx="434798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8000 tours / 11.1V ≈ 720KV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10000 tours /11.1V ≈ 900KV</a:t>
          </a:r>
          <a:endParaRPr lang="en-US" sz="1700" kern="1200"/>
        </a:p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fr-FR" sz="1700" kern="1200"/>
            <a:t>12000 tours / 11.1V ≈ 1100KV</a:t>
          </a:r>
          <a:endParaRPr lang="en-US" sz="1700" kern="1200"/>
        </a:p>
      </dsp:txBody>
      <dsp:txXfrm>
        <a:off x="6167610" y="1554201"/>
        <a:ext cx="4347989" cy="1242935"/>
      </dsp:txXfrm>
    </dsp:sp>
    <dsp:sp modelId="{53309874-C3A5-4299-BF2C-6CDC8522AB06}">
      <dsp:nvSpPr>
        <dsp:cNvPr id="0" name=""/>
        <dsp:cNvSpPr/>
      </dsp:nvSpPr>
      <dsp:spPr>
        <a:xfrm>
          <a:off x="0" y="3107870"/>
          <a:ext cx="10515600" cy="1242935"/>
        </a:xfrm>
        <a:prstGeom prst="roundRect">
          <a:avLst>
            <a:gd name="adj" fmla="val 10000"/>
          </a:avLst>
        </a:prstGeom>
        <a:solidFill>
          <a:schemeClr val="accent5">
            <a:hueOff val="-6758543"/>
            <a:satOff val="-17419"/>
            <a:lumOff val="-1176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DEB4701-63C5-44BF-8B64-8ADF35CFF57F}">
      <dsp:nvSpPr>
        <dsp:cNvPr id="0" name=""/>
        <dsp:cNvSpPr/>
      </dsp:nvSpPr>
      <dsp:spPr>
        <a:xfrm>
          <a:off x="375988" y="3387531"/>
          <a:ext cx="683614" cy="68361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45E8-5387-415D-8159-A48702A62606}">
      <dsp:nvSpPr>
        <dsp:cNvPr id="0" name=""/>
        <dsp:cNvSpPr/>
      </dsp:nvSpPr>
      <dsp:spPr>
        <a:xfrm>
          <a:off x="1435590" y="3107870"/>
          <a:ext cx="9080009" cy="12429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44" tIns="131544" rIns="131544" bIns="131544" numCol="1" spcCol="1270" anchor="ctr" anchorCtr="0">
          <a:noAutofit/>
        </a:bodyPr>
        <a:lstStyle/>
        <a:p>
          <a:pPr marL="0" lvl="0" indent="0" algn="l" defTabSz="11112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I have </a:t>
          </a:r>
          <a:r>
            <a:rPr lang="fr-FR" sz="2500" kern="1200" dirty="0" err="1"/>
            <a:t>selected</a:t>
          </a:r>
          <a:r>
            <a:rPr lang="fr-FR" sz="2500" kern="1200" dirty="0"/>
            <a:t>:</a:t>
          </a:r>
          <a:r>
            <a:rPr lang="en-US" sz="2500" kern="1200" dirty="0"/>
            <a:t> </a:t>
          </a:r>
          <a:r>
            <a:rPr lang="en-US" sz="2500" b="1" kern="1200" dirty="0"/>
            <a:t>920kv</a:t>
          </a:r>
          <a:endParaRPr lang="en-US" sz="2500" kern="1200" dirty="0"/>
        </a:p>
      </dsp:txBody>
      <dsp:txXfrm>
        <a:off x="1435590" y="3107870"/>
        <a:ext cx="9080009" cy="12429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2F2BF23-3BD4-4DB9-AB69-A20E9348F0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9CBF2C32-9AA0-4BC9-8296-5ECCD4602D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BF158CD2-D2C7-4909-A17E-5FDA5E0DAB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4574FFD-3917-4D5D-A57C-CBBCF2C222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8DE357AB-CECA-4E39-9B33-BF3917B2F1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89223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3EE72AF-8CE8-4961-AE56-4014D773E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7EC6808C-90B3-40B3-824F-0DBDA5446B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051F8989-E312-47E3-964F-4EC444B873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3CA649D0-6C2D-45F7-B05D-28EBC6055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70853218-BF96-4B7C-9B3A-4D31A2282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246533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3B98E2F4-6A3E-4A5A-8986-2DBC303887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C0F9346F-8EF0-429E-9C2C-A68B3DF3FD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99192607-4FD8-4628-9044-B86EDD986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2F23AA7-0F6C-4DF3-878A-1A540CB8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49D4CF9-B1EB-42DF-ADCA-7B640B5F3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7098922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60EFC288-1E48-49D9-8FD4-1C4BDBCBD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071EFF41-B940-4205-90A9-31A0DC764D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B059E5-BE6B-4268-BA41-CF8535146A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6EBD889-985E-4D7C-992F-C5F1A4098F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9885CD9E-02DF-4166-9D3D-F697435E64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571051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DBCAEF3-2014-4E7B-BE97-53DE02AF5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AADB57C-CFC2-4839-8069-72CC945EC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288AFFEB-8D36-42FA-8F5B-87DF296BC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0CEF7E66-B595-49BC-B25F-C42DA152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178E2A10-8C7B-4BFF-A32C-9402BCF88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9158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52C6A58-8CF2-46BD-BC49-C5DA86580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55BB1BA-B9AD-4205-92AF-B582E58222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7F9AC192-4836-42D3-A548-DCDF314D25E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A4E28A11-6314-46FA-98BB-A56087EE2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B5940242-BCE3-45B9-8D43-83744EDA7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4E32D28-1C42-44F2-A8D0-90D069CD6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676582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0F61FEE6-218A-4AED-B46A-B11770BE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113CC13E-1AF8-4A35-8FD0-2310BC3778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E3E70AD9-564D-41F7-9563-2AFA55F6AC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BD22F172-32B4-4211-A81D-69CB711E32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C61AB31A-E540-4051-B9D8-10A00B609D5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EDCDAE95-7F71-409F-93F3-645A49B72F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D644BD9A-754B-4845-94AB-B4ED933EE1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0C48F6EC-75CA-4FC1-BB78-A387DEDA06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80383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5E1ECE0-D96F-42D8-819C-54594CD77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7096923F-E4B2-411C-BF28-8DF514DB4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C7276F71-9E62-4B3E-A909-46A412F08E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3C3FFFDC-5E90-4395-9973-EBBB73FDD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432738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D0201AC3-876D-4212-A50A-05814C85A8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90DF7950-2FEB-418F-A068-483216BD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0824DAB9-DB53-4CA5-BF59-986135048B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563892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3248B0C-1535-4232-8F32-C8DE0B3C7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73CF1F30-D3C7-463B-8102-ECF1BE866F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64C441EE-9867-44EE-BD9F-3FFAA5E652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0D45BA81-388D-4DBD-943A-8C42CC8E5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644A2C28-991B-458B-9045-DC1DAD0328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3DD3E11B-06A9-4309-B20A-AE701F0157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14429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1935FD8-04D5-4E72-AE86-D49FFC0FC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4F2C2E7B-9193-4A62-9A56-19B646A465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DC36EF10-9A38-4A7F-B901-38B51F617B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8B6AD81-0CC3-4F56-A065-482AFC0490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7F367FCD-43A6-4EB2-8C88-FA202F1CE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A448652-F086-436A-B8E0-6808FE803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589581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FED8BFD7-4190-4B13-B298-C22224AEE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9AD79112-23A4-4848-B438-202251AE4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DB5E0E9F-7A16-450B-85EA-748C2344DC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17AEF8-1597-4679-8926-916E82E12B07}" type="datetimeFigureOut">
              <a:rPr lang="fr-FR" smtClean="0"/>
              <a:t>13/06/2019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A090008-ECF9-408F-9679-36555FD0AE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B906F1DD-77B8-4830-A384-FE51492C70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05B48F-54CA-446F-AE3D-55E0AACAA01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76615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Rectangle : coins arrondis 460">
            <a:extLst>
              <a:ext uri="{FF2B5EF4-FFF2-40B4-BE49-F238E27FC236}">
                <a16:creationId xmlns:a16="http://schemas.microsoft.com/office/drawing/2014/main" id="{22F974BE-8145-4E19-ABA2-26A4C27E9EE9}"/>
              </a:ext>
            </a:extLst>
          </p:cNvPr>
          <p:cNvSpPr/>
          <p:nvPr/>
        </p:nvSpPr>
        <p:spPr>
          <a:xfrm>
            <a:off x="8348706" y="340394"/>
            <a:ext cx="1363602" cy="621305"/>
          </a:xfrm>
          <a:prstGeom prst="roundRect">
            <a:avLst/>
          </a:prstGeom>
          <a:pattFill prst="pct25">
            <a:fgClr>
              <a:srgbClr val="FF0000"/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Lipo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3000 mAh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6A19F59-DE5C-47E6-918B-27D303F45183}"/>
              </a:ext>
            </a:extLst>
          </p:cNvPr>
          <p:cNvSpPr/>
          <p:nvPr/>
        </p:nvSpPr>
        <p:spPr>
          <a:xfrm>
            <a:off x="47768" y="1907248"/>
            <a:ext cx="9621214" cy="3409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/>
              <a:t>Arduino MEGA2560</a:t>
            </a:r>
          </a:p>
        </p:txBody>
      </p:sp>
      <p:sp>
        <p:nvSpPr>
          <p:cNvPr id="78" name="Rectangle : carré corné 77">
            <a:extLst>
              <a:ext uri="{FF2B5EF4-FFF2-40B4-BE49-F238E27FC236}">
                <a16:creationId xmlns:a16="http://schemas.microsoft.com/office/drawing/2014/main" id="{2F527EAB-A695-4A0E-903E-433C17D1BC32}"/>
              </a:ext>
            </a:extLst>
          </p:cNvPr>
          <p:cNvSpPr/>
          <p:nvPr/>
        </p:nvSpPr>
        <p:spPr>
          <a:xfrm>
            <a:off x="199960" y="346448"/>
            <a:ext cx="1609220" cy="997921"/>
          </a:xfrm>
          <a:prstGeom prst="foldedCorner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SD card</a:t>
            </a:r>
          </a:p>
        </p:txBody>
      </p:sp>
      <p:sp>
        <p:nvSpPr>
          <p:cNvPr id="94" name="Ellipse 93">
            <a:extLst>
              <a:ext uri="{FF2B5EF4-FFF2-40B4-BE49-F238E27FC236}">
                <a16:creationId xmlns:a16="http://schemas.microsoft.com/office/drawing/2014/main" id="{EB756666-05BE-4405-9752-D513848A6A45}"/>
              </a:ext>
            </a:extLst>
          </p:cNvPr>
          <p:cNvSpPr/>
          <p:nvPr/>
        </p:nvSpPr>
        <p:spPr>
          <a:xfrm>
            <a:off x="8929576" y="4420807"/>
            <a:ext cx="447558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50</a:t>
            </a:r>
          </a:p>
        </p:txBody>
      </p:sp>
      <p:sp>
        <p:nvSpPr>
          <p:cNvPr id="95" name="Ellipse 94">
            <a:extLst>
              <a:ext uri="{FF2B5EF4-FFF2-40B4-BE49-F238E27FC236}">
                <a16:creationId xmlns:a16="http://schemas.microsoft.com/office/drawing/2014/main" id="{62D41DE6-E423-4F2A-9635-1894D9255C80}"/>
              </a:ext>
            </a:extLst>
          </p:cNvPr>
          <p:cNvSpPr/>
          <p:nvPr/>
        </p:nvSpPr>
        <p:spPr>
          <a:xfrm>
            <a:off x="8920960" y="4653745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51</a:t>
            </a:r>
          </a:p>
        </p:txBody>
      </p:sp>
      <p:sp>
        <p:nvSpPr>
          <p:cNvPr id="101" name="Ellipse 100">
            <a:extLst>
              <a:ext uri="{FF2B5EF4-FFF2-40B4-BE49-F238E27FC236}">
                <a16:creationId xmlns:a16="http://schemas.microsoft.com/office/drawing/2014/main" id="{43C4EA2C-5B45-4167-880E-CCCC10CC0255}"/>
              </a:ext>
            </a:extLst>
          </p:cNvPr>
          <p:cNvSpPr/>
          <p:nvPr/>
        </p:nvSpPr>
        <p:spPr>
          <a:xfrm>
            <a:off x="8933864" y="4897647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52</a:t>
            </a:r>
          </a:p>
        </p:txBody>
      </p:sp>
      <p:cxnSp>
        <p:nvCxnSpPr>
          <p:cNvPr id="114" name="Connecteur droit avec flèche 113">
            <a:extLst>
              <a:ext uri="{FF2B5EF4-FFF2-40B4-BE49-F238E27FC236}">
                <a16:creationId xmlns:a16="http://schemas.microsoft.com/office/drawing/2014/main" id="{303F5BDC-AD2F-4215-A0CB-27EBECA7AAE5}"/>
              </a:ext>
            </a:extLst>
          </p:cNvPr>
          <p:cNvCxnSpPr>
            <a:cxnSpLocks/>
          </p:cNvCxnSpPr>
          <p:nvPr/>
        </p:nvCxnSpPr>
        <p:spPr>
          <a:xfrm flipH="1">
            <a:off x="8796501" y="1109230"/>
            <a:ext cx="1" cy="518718"/>
          </a:xfrm>
          <a:prstGeom prst="straightConnector1">
            <a:avLst/>
          </a:prstGeom>
          <a:ln w="38100" cap="flat" cmpd="sng" algn="ctr">
            <a:solidFill>
              <a:schemeClr val="accent1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15" name="Connecteur droit avec flèche 114">
            <a:extLst>
              <a:ext uri="{FF2B5EF4-FFF2-40B4-BE49-F238E27FC236}">
                <a16:creationId xmlns:a16="http://schemas.microsoft.com/office/drawing/2014/main" id="{84E1737C-8DD2-4B4F-BB53-59A3C68D3F05}"/>
              </a:ext>
            </a:extLst>
          </p:cNvPr>
          <p:cNvCxnSpPr>
            <a:cxnSpLocks/>
          </p:cNvCxnSpPr>
          <p:nvPr/>
        </p:nvCxnSpPr>
        <p:spPr>
          <a:xfrm>
            <a:off x="9494668" y="1224493"/>
            <a:ext cx="0" cy="388732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8" name="Rectangle 117">
            <a:extLst>
              <a:ext uri="{FF2B5EF4-FFF2-40B4-BE49-F238E27FC236}">
                <a16:creationId xmlns:a16="http://schemas.microsoft.com/office/drawing/2014/main" id="{88502AE4-0F7A-4C90-ACA1-4837522915ED}"/>
              </a:ext>
            </a:extLst>
          </p:cNvPr>
          <p:cNvSpPr/>
          <p:nvPr/>
        </p:nvSpPr>
        <p:spPr>
          <a:xfrm>
            <a:off x="8467414" y="1912236"/>
            <a:ext cx="11997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I2C</a:t>
            </a:r>
          </a:p>
        </p:txBody>
      </p:sp>
      <p:sp>
        <p:nvSpPr>
          <p:cNvPr id="119" name="Ellipse 118">
            <a:extLst>
              <a:ext uri="{FF2B5EF4-FFF2-40B4-BE49-F238E27FC236}">
                <a16:creationId xmlns:a16="http://schemas.microsoft.com/office/drawing/2014/main" id="{9FD95D9F-4269-4A40-B637-A40637C4BE77}"/>
              </a:ext>
            </a:extLst>
          </p:cNvPr>
          <p:cNvSpPr/>
          <p:nvPr/>
        </p:nvSpPr>
        <p:spPr>
          <a:xfrm>
            <a:off x="8510105" y="1601918"/>
            <a:ext cx="557168" cy="312108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20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SDA</a:t>
            </a:r>
          </a:p>
        </p:txBody>
      </p:sp>
      <p:sp>
        <p:nvSpPr>
          <p:cNvPr id="120" name="Ellipse 119">
            <a:extLst>
              <a:ext uri="{FF2B5EF4-FFF2-40B4-BE49-F238E27FC236}">
                <a16:creationId xmlns:a16="http://schemas.microsoft.com/office/drawing/2014/main" id="{EDFA5D41-E4BA-4494-96CB-CEAC352CA53C}"/>
              </a:ext>
            </a:extLst>
          </p:cNvPr>
          <p:cNvSpPr/>
          <p:nvPr/>
        </p:nvSpPr>
        <p:spPr>
          <a:xfrm>
            <a:off x="9107340" y="1601310"/>
            <a:ext cx="542777" cy="295833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21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SCL</a:t>
            </a:r>
          </a:p>
        </p:txBody>
      </p:sp>
      <p:sp>
        <p:nvSpPr>
          <p:cNvPr id="128" name="Rectangle 127">
            <a:extLst>
              <a:ext uri="{FF2B5EF4-FFF2-40B4-BE49-F238E27FC236}">
                <a16:creationId xmlns:a16="http://schemas.microsoft.com/office/drawing/2014/main" id="{6F4CB3D7-09C5-4B32-9601-5122FA8C1D58}"/>
              </a:ext>
            </a:extLst>
          </p:cNvPr>
          <p:cNvSpPr/>
          <p:nvPr/>
        </p:nvSpPr>
        <p:spPr>
          <a:xfrm>
            <a:off x="9372350" y="4384203"/>
            <a:ext cx="294784" cy="830997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  <a:p>
            <a:pPr algn="ctr"/>
            <a:endParaRPr lang="en-US" sz="120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43127" y="1907248"/>
            <a:ext cx="1842619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SPI</a:t>
            </a:r>
          </a:p>
        </p:txBody>
      </p:sp>
      <p:cxnSp>
        <p:nvCxnSpPr>
          <p:cNvPr id="5" name="Connecteur : en angle 4">
            <a:extLst>
              <a:ext uri="{FF2B5EF4-FFF2-40B4-BE49-F238E27FC236}">
                <a16:creationId xmlns:a16="http://schemas.microsoft.com/office/drawing/2014/main" id="{5355DACF-D8DB-4160-875D-0B6FB9A32429}"/>
              </a:ext>
            </a:extLst>
          </p:cNvPr>
          <p:cNvCxnSpPr>
            <a:cxnSpLocks/>
            <a:stCxn id="85" idx="4"/>
            <a:endCxn id="94" idx="2"/>
          </p:cNvCxnSpPr>
          <p:nvPr/>
        </p:nvCxnSpPr>
        <p:spPr>
          <a:xfrm rot="16200000" flipH="1">
            <a:off x="3769057" y="-629693"/>
            <a:ext cx="2110567" cy="8210471"/>
          </a:xfrm>
          <a:prstGeom prst="bentConnector2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65" name="ZoneTexte 64">
            <a:extLst>
              <a:ext uri="{FF2B5EF4-FFF2-40B4-BE49-F238E27FC236}">
                <a16:creationId xmlns:a16="http://schemas.microsoft.com/office/drawing/2014/main" id="{7CD742EF-B51C-485A-8681-F1A7A57756CD}"/>
              </a:ext>
            </a:extLst>
          </p:cNvPr>
          <p:cNvSpPr txBox="1"/>
          <p:nvPr/>
        </p:nvSpPr>
        <p:spPr>
          <a:xfrm rot="16049897">
            <a:off x="596450" y="1637061"/>
            <a:ext cx="447558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MISO</a:t>
            </a:r>
          </a:p>
        </p:txBody>
      </p:sp>
      <p:sp>
        <p:nvSpPr>
          <p:cNvPr id="66" name="ZoneTexte 65">
            <a:extLst>
              <a:ext uri="{FF2B5EF4-FFF2-40B4-BE49-F238E27FC236}">
                <a16:creationId xmlns:a16="http://schemas.microsoft.com/office/drawing/2014/main" id="{2FFED979-B420-413C-96C0-F8A0094358C3}"/>
              </a:ext>
            </a:extLst>
          </p:cNvPr>
          <p:cNvSpPr txBox="1"/>
          <p:nvPr/>
        </p:nvSpPr>
        <p:spPr>
          <a:xfrm rot="16200000" flipH="1">
            <a:off x="1066577" y="1607862"/>
            <a:ext cx="48706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MOSI</a:t>
            </a:r>
          </a:p>
        </p:txBody>
      </p:sp>
      <p:sp>
        <p:nvSpPr>
          <p:cNvPr id="67" name="Ellipse 66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95264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11</a:t>
            </a:r>
          </a:p>
        </p:txBody>
      </p:sp>
      <p:sp>
        <p:nvSpPr>
          <p:cNvPr id="77" name="ZoneTexte 76">
            <a:extLst>
              <a:ext uri="{FF2B5EF4-FFF2-40B4-BE49-F238E27FC236}">
                <a16:creationId xmlns:a16="http://schemas.microsoft.com/office/drawing/2014/main" id="{DD9FA8B0-1E97-4AE1-B2D4-5670CD21D70D}"/>
              </a:ext>
            </a:extLst>
          </p:cNvPr>
          <p:cNvSpPr txBox="1"/>
          <p:nvPr/>
        </p:nvSpPr>
        <p:spPr>
          <a:xfrm rot="16200000">
            <a:off x="86900" y="1578037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SCLK</a:t>
            </a:r>
          </a:p>
        </p:txBody>
      </p:sp>
      <p:sp>
        <p:nvSpPr>
          <p:cNvPr id="85" name="Ellipse 84">
            <a:extLst>
              <a:ext uri="{FF2B5EF4-FFF2-40B4-BE49-F238E27FC236}">
                <a16:creationId xmlns:a16="http://schemas.microsoft.com/office/drawing/2014/main" id="{14868AD4-595A-4478-A7B2-81ABAE62EEB5}"/>
              </a:ext>
            </a:extLst>
          </p:cNvPr>
          <p:cNvSpPr/>
          <p:nvPr/>
        </p:nvSpPr>
        <p:spPr>
          <a:xfrm>
            <a:off x="495326" y="2197865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12</a:t>
            </a:r>
          </a:p>
        </p:txBody>
      </p:sp>
      <p:sp>
        <p:nvSpPr>
          <p:cNvPr id="87" name="Ellipse 86">
            <a:extLst>
              <a:ext uri="{FF2B5EF4-FFF2-40B4-BE49-F238E27FC236}">
                <a16:creationId xmlns:a16="http://schemas.microsoft.com/office/drawing/2014/main" id="{94EDBF9E-FC8D-4967-934C-359E89DDE4D2}"/>
              </a:ext>
            </a:extLst>
          </p:cNvPr>
          <p:cNvSpPr/>
          <p:nvPr/>
        </p:nvSpPr>
        <p:spPr>
          <a:xfrm>
            <a:off x="47768" y="2191344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13</a:t>
            </a:r>
          </a:p>
        </p:txBody>
      </p:sp>
      <p:sp>
        <p:nvSpPr>
          <p:cNvPr id="116" name="Ellipse 115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1417832" y="22123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10</a:t>
            </a:r>
          </a:p>
        </p:txBody>
      </p:sp>
      <p:cxnSp>
        <p:nvCxnSpPr>
          <p:cNvPr id="27" name="Connecteur droit avec flèche 26">
            <a:extLst>
              <a:ext uri="{FF2B5EF4-FFF2-40B4-BE49-F238E27FC236}">
                <a16:creationId xmlns:a16="http://schemas.microsoft.com/office/drawing/2014/main" id="{A50C47A9-3AC5-48E4-8DDB-A1081DB8C971}"/>
              </a:ext>
            </a:extLst>
          </p:cNvPr>
          <p:cNvCxnSpPr>
            <a:stCxn id="85" idx="0"/>
          </p:cNvCxnSpPr>
          <p:nvPr/>
        </p:nvCxnSpPr>
        <p:spPr>
          <a:xfrm flipH="1" flipV="1">
            <a:off x="716882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eur droit avec flèche 116">
            <a:extLst>
              <a:ext uri="{FF2B5EF4-FFF2-40B4-BE49-F238E27FC236}">
                <a16:creationId xmlns:a16="http://schemas.microsoft.com/office/drawing/2014/main" id="{16B5F0AC-7605-4919-92AE-67248AA19FFF}"/>
              </a:ext>
            </a:extLst>
          </p:cNvPr>
          <p:cNvCxnSpPr/>
          <p:nvPr/>
        </p:nvCxnSpPr>
        <p:spPr>
          <a:xfrm flipH="1" flipV="1">
            <a:off x="271547" y="1358886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Connecteur droit avec flèche 123">
            <a:extLst>
              <a:ext uri="{FF2B5EF4-FFF2-40B4-BE49-F238E27FC236}">
                <a16:creationId xmlns:a16="http://schemas.microsoft.com/office/drawing/2014/main" id="{ABC5A925-7C63-497A-BB76-C587CE08CACA}"/>
              </a:ext>
            </a:extLst>
          </p:cNvPr>
          <p:cNvCxnSpPr/>
          <p:nvPr/>
        </p:nvCxnSpPr>
        <p:spPr>
          <a:xfrm flipH="1" flipV="1">
            <a:off x="1176421" y="1344369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Connecteur droit avec flèche 12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H="1" flipV="1">
            <a:off x="1637572" y="1354457"/>
            <a:ext cx="2223" cy="85349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Connecteur : en angle 125">
            <a:extLst>
              <a:ext uri="{FF2B5EF4-FFF2-40B4-BE49-F238E27FC236}">
                <a16:creationId xmlns:a16="http://schemas.microsoft.com/office/drawing/2014/main" id="{92ABEDFE-05FC-430D-B247-D9FCCD74136D}"/>
              </a:ext>
            </a:extLst>
          </p:cNvPr>
          <p:cNvCxnSpPr>
            <a:cxnSpLocks/>
            <a:endCxn id="95" idx="2"/>
          </p:cNvCxnSpPr>
          <p:nvPr/>
        </p:nvCxnSpPr>
        <p:spPr>
          <a:xfrm>
            <a:off x="1168035" y="2460058"/>
            <a:ext cx="7752925" cy="2303707"/>
          </a:xfrm>
          <a:prstGeom prst="bentConnector3">
            <a:avLst>
              <a:gd name="adj1" fmla="val -3"/>
            </a:avLst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131" name="Connecteur : en angle 130">
            <a:extLst>
              <a:ext uri="{FF2B5EF4-FFF2-40B4-BE49-F238E27FC236}">
                <a16:creationId xmlns:a16="http://schemas.microsoft.com/office/drawing/2014/main" id="{F1FE6CBB-4B27-4231-90F2-511E35B5FA81}"/>
              </a:ext>
            </a:extLst>
          </p:cNvPr>
          <p:cNvCxnSpPr>
            <a:cxnSpLocks/>
            <a:stCxn id="87" idx="4"/>
            <a:endCxn id="101" idx="2"/>
          </p:cNvCxnSpPr>
          <p:nvPr/>
        </p:nvCxnSpPr>
        <p:spPr>
          <a:xfrm rot="16200000" flipH="1">
            <a:off x="3305741" y="-620456"/>
            <a:ext cx="2593928" cy="8662317"/>
          </a:xfrm>
          <a:prstGeom prst="bentConnector2">
            <a:avLst/>
          </a:prstGeom>
          <a:ln w="38100" cap="flat" cmpd="sng" algn="ctr">
            <a:solidFill>
              <a:schemeClr val="accent2">
                <a:lumMod val="20000"/>
                <a:lumOff val="80000"/>
              </a:schemeClr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2" name="ZoneTexte 131">
            <a:extLst>
              <a:ext uri="{FF2B5EF4-FFF2-40B4-BE49-F238E27FC236}">
                <a16:creationId xmlns:a16="http://schemas.microsoft.com/office/drawing/2014/main" id="{E233F5F0-4652-47F8-B2F7-41515FAA3231}"/>
              </a:ext>
            </a:extLst>
          </p:cNvPr>
          <p:cNvSpPr txBox="1"/>
          <p:nvPr/>
        </p:nvSpPr>
        <p:spPr>
          <a:xfrm rot="16200000">
            <a:off x="1437574" y="1538084"/>
            <a:ext cx="558068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>
                <a:latin typeface="Arial" panose="020B0604020202020204" pitchFamily="34" charset="0"/>
                <a:cs typeface="Arial" panose="020B0604020202020204" pitchFamily="34" charset="0"/>
              </a:rPr>
              <a:t>CS</a:t>
            </a:r>
          </a:p>
        </p:txBody>
      </p:sp>
      <p:cxnSp>
        <p:nvCxnSpPr>
          <p:cNvPr id="146" name="Connecteur : en angle 145">
            <a:extLst>
              <a:ext uri="{FF2B5EF4-FFF2-40B4-BE49-F238E27FC236}">
                <a16:creationId xmlns:a16="http://schemas.microsoft.com/office/drawing/2014/main" id="{DA9BCBDD-6011-4340-AA13-8D1B13114BDA}"/>
              </a:ext>
            </a:extLst>
          </p:cNvPr>
          <p:cNvCxnSpPr>
            <a:cxnSpLocks/>
          </p:cNvCxnSpPr>
          <p:nvPr/>
        </p:nvCxnSpPr>
        <p:spPr>
          <a:xfrm rot="10800000" flipV="1">
            <a:off x="8796506" y="785172"/>
            <a:ext cx="1530503" cy="338556"/>
          </a:xfrm>
          <a:prstGeom prst="bentConnector3">
            <a:avLst>
              <a:gd name="adj1" fmla="val -1210"/>
            </a:avLst>
          </a:prstGeom>
          <a:ln w="19050">
            <a:solidFill>
              <a:srgbClr val="0070C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Connecteur : en angle 146">
            <a:extLst>
              <a:ext uri="{FF2B5EF4-FFF2-40B4-BE49-F238E27FC236}">
                <a16:creationId xmlns:a16="http://schemas.microsoft.com/office/drawing/2014/main" id="{DA63929A-C6F5-467A-80B6-44209B830BA2}"/>
              </a:ext>
            </a:extLst>
          </p:cNvPr>
          <p:cNvCxnSpPr>
            <a:cxnSpLocks/>
          </p:cNvCxnSpPr>
          <p:nvPr/>
        </p:nvCxnSpPr>
        <p:spPr>
          <a:xfrm rot="10800000" flipV="1">
            <a:off x="9494671" y="785173"/>
            <a:ext cx="1309709" cy="523013"/>
          </a:xfrm>
          <a:prstGeom prst="bentConnector3">
            <a:avLst>
              <a:gd name="adj1" fmla="val 8442"/>
            </a:avLst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ZoneTexte 169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9636313" y="2987017"/>
            <a:ext cx="717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+7.5</a:t>
            </a:r>
            <a:r>
              <a:rPr lang="en-US" sz="1200" b="1">
                <a:solidFill>
                  <a:srgbClr val="FF0000"/>
                </a:solidFill>
              </a:rPr>
              <a:t>V</a:t>
            </a:r>
          </a:p>
        </p:txBody>
      </p:sp>
      <p:sp>
        <p:nvSpPr>
          <p:cNvPr id="171" name="ZoneTexte 170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9667133" y="3506431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</a:t>
            </a:r>
            <a:r>
              <a:rPr lang="en-US" sz="1200" b="1"/>
              <a:t>V</a:t>
            </a:r>
          </a:p>
        </p:txBody>
      </p:sp>
      <p:cxnSp>
        <p:nvCxnSpPr>
          <p:cNvPr id="176" name="Connecteur droit 17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H="1" flipV="1">
            <a:off x="2086899" y="86372"/>
            <a:ext cx="9918312" cy="777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Ellipse 189">
            <a:extLst>
              <a:ext uri="{FF2B5EF4-FFF2-40B4-BE49-F238E27FC236}">
                <a16:creationId xmlns:a16="http://schemas.microsoft.com/office/drawing/2014/main" id="{7CB799CF-F9B6-4A8A-99A5-62031BA23683}"/>
              </a:ext>
            </a:extLst>
          </p:cNvPr>
          <p:cNvSpPr/>
          <p:nvPr/>
        </p:nvSpPr>
        <p:spPr>
          <a:xfrm>
            <a:off x="2156546" y="5075739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A4</a:t>
            </a:r>
          </a:p>
        </p:txBody>
      </p:sp>
      <p:sp>
        <p:nvSpPr>
          <p:cNvPr id="191" name="Ellipse 190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2790675" y="5075108"/>
            <a:ext cx="479833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A5</a:t>
            </a:r>
          </a:p>
        </p:txBody>
      </p:sp>
      <p:cxnSp>
        <p:nvCxnSpPr>
          <p:cNvPr id="194" name="Connecteur droit avec flèche 193">
            <a:extLst>
              <a:ext uri="{FF2B5EF4-FFF2-40B4-BE49-F238E27FC236}">
                <a16:creationId xmlns:a16="http://schemas.microsoft.com/office/drawing/2014/main" id="{B84946B0-A863-470B-916B-8F7E26EAD3BC}"/>
              </a:ext>
            </a:extLst>
          </p:cNvPr>
          <p:cNvCxnSpPr>
            <a:cxnSpLocks/>
            <a:endCxn id="191" idx="0"/>
          </p:cNvCxnSpPr>
          <p:nvPr/>
        </p:nvCxnSpPr>
        <p:spPr>
          <a:xfrm>
            <a:off x="3030499" y="3981747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FF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695128D4-DEA0-4499-96A2-401622C9BA92}"/>
              </a:ext>
            </a:extLst>
          </p:cNvPr>
          <p:cNvSpPr/>
          <p:nvPr/>
        </p:nvSpPr>
        <p:spPr>
          <a:xfrm>
            <a:off x="2086899" y="3610442"/>
            <a:ext cx="1331202" cy="390849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RTC</a:t>
            </a:r>
          </a:p>
          <a:p>
            <a:pPr algn="ctr"/>
            <a:r>
              <a:rPr lang="en-US" sz="1200"/>
              <a:t>DS1307</a:t>
            </a:r>
          </a:p>
          <a:p>
            <a:pPr algn="ctr"/>
            <a:endParaRPr lang="en-US" sz="1200"/>
          </a:p>
        </p:txBody>
      </p:sp>
      <p:cxnSp>
        <p:nvCxnSpPr>
          <p:cNvPr id="203" name="Connecteur droit avec flèche 202">
            <a:extLst>
              <a:ext uri="{FF2B5EF4-FFF2-40B4-BE49-F238E27FC236}">
                <a16:creationId xmlns:a16="http://schemas.microsoft.com/office/drawing/2014/main" id="{20A76E23-665E-4E89-A56B-1BF6F02365B5}"/>
              </a:ext>
            </a:extLst>
          </p:cNvPr>
          <p:cNvCxnSpPr>
            <a:cxnSpLocks/>
          </p:cNvCxnSpPr>
          <p:nvPr/>
        </p:nvCxnSpPr>
        <p:spPr>
          <a:xfrm>
            <a:off x="2395010" y="4007670"/>
            <a:ext cx="93" cy="1093361"/>
          </a:xfrm>
          <a:prstGeom prst="straightConnector1">
            <a:avLst/>
          </a:prstGeom>
          <a:ln w="38100" cap="flat" cmpd="sng" algn="ctr">
            <a:solidFill>
              <a:srgbClr val="FFC000"/>
            </a:solidFill>
            <a:prstDash val="solid"/>
            <a:round/>
            <a:headEnd type="triangle" w="med" len="med"/>
            <a:tailEnd type="triangl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04" name="ZoneTexte 203">
            <a:extLst>
              <a:ext uri="{FF2B5EF4-FFF2-40B4-BE49-F238E27FC236}">
                <a16:creationId xmlns:a16="http://schemas.microsoft.com/office/drawing/2014/main" id="{F26AA089-304E-4D4E-8A3C-1525E7661437}"/>
              </a:ext>
            </a:extLst>
          </p:cNvPr>
          <p:cNvSpPr txBox="1"/>
          <p:nvPr/>
        </p:nvSpPr>
        <p:spPr>
          <a:xfrm>
            <a:off x="2991307" y="4221714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SCL</a:t>
            </a:r>
          </a:p>
        </p:txBody>
      </p:sp>
      <p:sp>
        <p:nvSpPr>
          <p:cNvPr id="207" name="ZoneTexte 206">
            <a:extLst>
              <a:ext uri="{FF2B5EF4-FFF2-40B4-BE49-F238E27FC236}">
                <a16:creationId xmlns:a16="http://schemas.microsoft.com/office/drawing/2014/main" id="{AC3F41CA-CE5A-4195-BB4A-A0A7A71DB0BC}"/>
              </a:ext>
            </a:extLst>
          </p:cNvPr>
          <p:cNvSpPr txBox="1"/>
          <p:nvPr/>
        </p:nvSpPr>
        <p:spPr>
          <a:xfrm>
            <a:off x="2035441" y="4198533"/>
            <a:ext cx="5907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/>
              <a:t>SDA</a:t>
            </a:r>
          </a:p>
        </p:txBody>
      </p:sp>
      <p:sp>
        <p:nvSpPr>
          <p:cNvPr id="192" name="ZoneTexte 191">
            <a:extLst>
              <a:ext uri="{FF2B5EF4-FFF2-40B4-BE49-F238E27FC236}">
                <a16:creationId xmlns:a16="http://schemas.microsoft.com/office/drawing/2014/main" id="{F5631320-CDB1-4D41-92D4-168177CC2A48}"/>
              </a:ext>
            </a:extLst>
          </p:cNvPr>
          <p:cNvSpPr txBox="1"/>
          <p:nvPr/>
        </p:nvSpPr>
        <p:spPr>
          <a:xfrm>
            <a:off x="2496843" y="4041436"/>
            <a:ext cx="100358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/>
              <a:t>Address</a:t>
            </a:r>
          </a:p>
          <a:p>
            <a:r>
              <a:rPr lang="en-US" sz="800"/>
              <a:t>0x68 </a:t>
            </a:r>
          </a:p>
        </p:txBody>
      </p:sp>
      <p:sp>
        <p:nvSpPr>
          <p:cNvPr id="196" name="ZoneTexte 195">
            <a:extLst>
              <a:ext uri="{FF2B5EF4-FFF2-40B4-BE49-F238E27FC236}">
                <a16:creationId xmlns:a16="http://schemas.microsoft.com/office/drawing/2014/main" id="{52938325-F99A-47EF-95B0-0AA75A8F758B}"/>
              </a:ext>
            </a:extLst>
          </p:cNvPr>
          <p:cNvSpPr txBox="1"/>
          <p:nvPr/>
        </p:nvSpPr>
        <p:spPr>
          <a:xfrm>
            <a:off x="10069096" y="789766"/>
            <a:ext cx="9289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Address</a:t>
            </a:r>
          </a:p>
          <a:p>
            <a:pPr algn="ctr"/>
            <a:r>
              <a:rPr lang="en-US" sz="800" dirty="0"/>
              <a:t>0x60 </a:t>
            </a:r>
          </a:p>
        </p:txBody>
      </p:sp>
      <p:sp>
        <p:nvSpPr>
          <p:cNvPr id="148" name="Rectangle 147">
            <a:extLst>
              <a:ext uri="{FF2B5EF4-FFF2-40B4-BE49-F238E27FC236}">
                <a16:creationId xmlns:a16="http://schemas.microsoft.com/office/drawing/2014/main" id="{71B0C61D-3C33-44AE-994E-9D1DFD3977BE}"/>
              </a:ext>
            </a:extLst>
          </p:cNvPr>
          <p:cNvSpPr/>
          <p:nvPr/>
        </p:nvSpPr>
        <p:spPr>
          <a:xfrm>
            <a:off x="1944044" y="1912809"/>
            <a:ext cx="6167921" cy="276999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/>
              <a:t>PWM</a:t>
            </a:r>
          </a:p>
        </p:txBody>
      </p:sp>
      <p:sp>
        <p:nvSpPr>
          <p:cNvPr id="149" name="Ellipse 148">
            <a:extLst>
              <a:ext uri="{FF2B5EF4-FFF2-40B4-BE49-F238E27FC236}">
                <a16:creationId xmlns:a16="http://schemas.microsoft.com/office/drawing/2014/main" id="{8FE1DB04-8A7C-4DF6-B7CC-303CADF3B2B8}"/>
              </a:ext>
            </a:extLst>
          </p:cNvPr>
          <p:cNvSpPr/>
          <p:nvPr/>
        </p:nvSpPr>
        <p:spPr>
          <a:xfrm>
            <a:off x="5186026" y="1665573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6</a:t>
            </a:r>
          </a:p>
        </p:txBody>
      </p:sp>
      <p:sp>
        <p:nvSpPr>
          <p:cNvPr id="150" name="Ellipse 149">
            <a:extLst>
              <a:ext uri="{FF2B5EF4-FFF2-40B4-BE49-F238E27FC236}">
                <a16:creationId xmlns:a16="http://schemas.microsoft.com/office/drawing/2014/main" id="{C11933AE-2467-4012-9A41-8804A34032AC}"/>
              </a:ext>
            </a:extLst>
          </p:cNvPr>
          <p:cNvSpPr/>
          <p:nvPr/>
        </p:nvSpPr>
        <p:spPr>
          <a:xfrm>
            <a:off x="6825168" y="1666882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5</a:t>
            </a:r>
          </a:p>
        </p:txBody>
      </p:sp>
      <p:sp>
        <p:nvSpPr>
          <p:cNvPr id="151" name="Ellipse 150">
            <a:extLst>
              <a:ext uri="{FF2B5EF4-FFF2-40B4-BE49-F238E27FC236}">
                <a16:creationId xmlns:a16="http://schemas.microsoft.com/office/drawing/2014/main" id="{697B9FF0-5431-4A43-ADEB-EFA05234393D}"/>
              </a:ext>
            </a:extLst>
          </p:cNvPr>
          <p:cNvSpPr/>
          <p:nvPr/>
        </p:nvSpPr>
        <p:spPr>
          <a:xfrm>
            <a:off x="3575723" y="1664727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7</a:t>
            </a:r>
          </a:p>
        </p:txBody>
      </p:sp>
      <p:sp>
        <p:nvSpPr>
          <p:cNvPr id="152" name="Ellipse 151">
            <a:extLst>
              <a:ext uri="{FF2B5EF4-FFF2-40B4-BE49-F238E27FC236}">
                <a16:creationId xmlns:a16="http://schemas.microsoft.com/office/drawing/2014/main" id="{0EFED12E-57AE-42F8-8089-B5CEAD9D40AB}"/>
              </a:ext>
            </a:extLst>
          </p:cNvPr>
          <p:cNvSpPr/>
          <p:nvPr/>
        </p:nvSpPr>
        <p:spPr>
          <a:xfrm>
            <a:off x="1944044" y="1670591"/>
            <a:ext cx="447558" cy="222395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8</a:t>
            </a:r>
          </a:p>
        </p:txBody>
      </p:sp>
      <p:sp>
        <p:nvSpPr>
          <p:cNvPr id="155" name="Ellipse 15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268017" y="5336803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A10</a:t>
            </a:r>
          </a:p>
        </p:txBody>
      </p:sp>
      <p:sp>
        <p:nvSpPr>
          <p:cNvPr id="163" name="Ellipse 162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5884449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A11</a:t>
            </a:r>
          </a:p>
        </p:txBody>
      </p:sp>
      <p:sp>
        <p:nvSpPr>
          <p:cNvPr id="164" name="Ellipse 16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642481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A9</a:t>
            </a:r>
          </a:p>
        </p:txBody>
      </p:sp>
      <p:sp>
        <p:nvSpPr>
          <p:cNvPr id="169" name="Ellipse 168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6512257" y="5339075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A12</a:t>
            </a:r>
          </a:p>
        </p:txBody>
      </p:sp>
      <p:sp>
        <p:nvSpPr>
          <p:cNvPr id="174" name="Ellipse 173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4014673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A8</a:t>
            </a:r>
          </a:p>
        </p:txBody>
      </p:sp>
      <p:sp>
        <p:nvSpPr>
          <p:cNvPr id="175" name="Ellipse 174">
            <a:extLst>
              <a:ext uri="{FF2B5EF4-FFF2-40B4-BE49-F238E27FC236}">
                <a16:creationId xmlns:a16="http://schemas.microsoft.com/office/drawing/2014/main" id="{8EDDAE58-BEDF-44AE-BA4E-BE96BE126CF9}"/>
              </a:ext>
            </a:extLst>
          </p:cNvPr>
          <p:cNvSpPr/>
          <p:nvPr/>
        </p:nvSpPr>
        <p:spPr>
          <a:xfrm>
            <a:off x="7140065" y="5345899"/>
            <a:ext cx="530910" cy="220039"/>
          </a:xfrm>
          <a:prstGeom prst="ellipse">
            <a:avLst/>
          </a:prstGeom>
          <a:solidFill>
            <a:schemeClr val="bg2">
              <a:lumMod val="9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A13</a:t>
            </a:r>
          </a:p>
        </p:txBody>
      </p:sp>
      <p:sp>
        <p:nvSpPr>
          <p:cNvPr id="180" name="Rectangle 179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3500427" y="5708345"/>
            <a:ext cx="4853460" cy="558501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endParaRPr lang="en-US" sz="1200"/>
          </a:p>
        </p:txBody>
      </p:sp>
      <p:sp>
        <p:nvSpPr>
          <p:cNvPr id="6" name="Rectangle à coins arrondis 5"/>
          <p:cNvSpPr/>
          <p:nvPr/>
        </p:nvSpPr>
        <p:spPr>
          <a:xfrm>
            <a:off x="3977732" y="5807018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Throttle</a:t>
            </a:r>
          </a:p>
        </p:txBody>
      </p:sp>
      <p:sp>
        <p:nvSpPr>
          <p:cNvPr id="184" name="Rectangle à coins arrondis 183"/>
          <p:cNvSpPr/>
          <p:nvPr/>
        </p:nvSpPr>
        <p:spPr>
          <a:xfrm>
            <a:off x="4602718" y="5815184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Roll</a:t>
            </a:r>
          </a:p>
        </p:txBody>
      </p:sp>
      <p:sp>
        <p:nvSpPr>
          <p:cNvPr id="187" name="Rectangle à coins arrondis 186"/>
          <p:cNvSpPr/>
          <p:nvPr/>
        </p:nvSpPr>
        <p:spPr>
          <a:xfrm>
            <a:off x="5229578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Pitch</a:t>
            </a:r>
          </a:p>
        </p:txBody>
      </p:sp>
      <p:sp>
        <p:nvSpPr>
          <p:cNvPr id="188" name="Rectangle à coins arrondis 187"/>
          <p:cNvSpPr/>
          <p:nvPr/>
        </p:nvSpPr>
        <p:spPr>
          <a:xfrm>
            <a:off x="5851022" y="5814187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Yaw</a:t>
            </a:r>
          </a:p>
        </p:txBody>
      </p:sp>
      <p:sp>
        <p:nvSpPr>
          <p:cNvPr id="197" name="Rectangle à coins arrondis 196"/>
          <p:cNvSpPr/>
          <p:nvPr/>
        </p:nvSpPr>
        <p:spPr>
          <a:xfrm>
            <a:off x="6478322" y="5812106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Aux1</a:t>
            </a:r>
          </a:p>
        </p:txBody>
      </p:sp>
      <p:sp>
        <p:nvSpPr>
          <p:cNvPr id="198" name="Rectangle à coins arrondis 197"/>
          <p:cNvSpPr/>
          <p:nvPr/>
        </p:nvSpPr>
        <p:spPr>
          <a:xfrm>
            <a:off x="7105264" y="5814629"/>
            <a:ext cx="599564" cy="254822"/>
          </a:xfrm>
          <a:prstGeom prst="round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Aux2</a:t>
            </a:r>
          </a:p>
        </p:txBody>
      </p:sp>
      <p:cxnSp>
        <p:nvCxnSpPr>
          <p:cNvPr id="215" name="Connecteur droit avec flèche 21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>
            <a:stCxn id="6" idx="0"/>
            <a:endCxn id="174" idx="4"/>
          </p:cNvCxnSpPr>
          <p:nvPr/>
        </p:nvCxnSpPr>
        <p:spPr>
          <a:xfrm flipV="1">
            <a:off x="4277514" y="5565938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eur droit avec flèche 6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4907594" y="5561386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eur droit avec flèche 6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530858" y="5557892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eur droit avec flèche 70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150804" y="5557284"/>
            <a:ext cx="2614" cy="247904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Connecteur droit avec flèche 71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6778104" y="5554398"/>
            <a:ext cx="2614" cy="247904"/>
          </a:xfrm>
          <a:prstGeom prst="straightConnector1">
            <a:avLst/>
          </a:prstGeom>
          <a:ln w="38100"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eur droit avec flèche 7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402432" y="5576117"/>
            <a:ext cx="2614" cy="247904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ZoneTexte 6"/>
          <p:cNvSpPr txBox="1"/>
          <p:nvPr/>
        </p:nvSpPr>
        <p:spPr>
          <a:xfrm>
            <a:off x="3509602" y="5774413"/>
            <a:ext cx="5345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RC</a:t>
            </a:r>
          </a:p>
        </p:txBody>
      </p:sp>
      <p:cxnSp>
        <p:nvCxnSpPr>
          <p:cNvPr id="79" name="Connecteur droit 78">
            <a:extLst>
              <a:ext uri="{FF2B5EF4-FFF2-40B4-BE49-F238E27FC236}">
                <a16:creationId xmlns:a16="http://schemas.microsoft.com/office/drawing/2014/main" id="{4ECA0ED2-79E0-4D5A-917E-31115CBBF56D}"/>
              </a:ext>
            </a:extLst>
          </p:cNvPr>
          <p:cNvCxnSpPr>
            <a:cxnSpLocks/>
          </p:cNvCxnSpPr>
          <p:nvPr/>
        </p:nvCxnSpPr>
        <p:spPr>
          <a:xfrm>
            <a:off x="702841" y="6644332"/>
            <a:ext cx="11268072" cy="42118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eur droit 79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1093985" y="6424165"/>
            <a:ext cx="10718311" cy="6802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eur droit 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154407" y="6068667"/>
            <a:ext cx="0" cy="38950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eur droit 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4780584" y="6070007"/>
            <a:ext cx="0" cy="388169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eur droit 83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41483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eur droit 8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5990909" y="6078191"/>
            <a:ext cx="0" cy="3799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eur droit 8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6652595" y="6061841"/>
            <a:ext cx="0" cy="39633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eur droit 8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</p:cNvCxnSpPr>
          <p:nvPr/>
        </p:nvCxnSpPr>
        <p:spPr>
          <a:xfrm flipV="1">
            <a:off x="7295666" y="6075490"/>
            <a:ext cx="0" cy="382686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eur droit 89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277514" y="6061841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eur droit 9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4911423" y="6079362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eur droit 9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34687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Connecteur droit 9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094941" y="6070006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eur droit 95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795581" y="6078189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Connecteur droit 9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405520" y="6061840"/>
            <a:ext cx="0" cy="599832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eur droit avec flèche 98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2167823" y="1444679"/>
            <a:ext cx="2614" cy="24108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0" name="Connecteur droit avec flèche 99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3802623" y="1417309"/>
            <a:ext cx="2614" cy="241080"/>
          </a:xfrm>
          <a:prstGeom prst="straightConnector1">
            <a:avLst/>
          </a:prstGeom>
          <a:ln w="38100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Connecteur droit avec flèche 102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5408612" y="1425973"/>
            <a:ext cx="2614" cy="241080"/>
          </a:xfrm>
          <a:prstGeom prst="straightConnector1">
            <a:avLst/>
          </a:prstGeom>
          <a:ln w="38100">
            <a:solidFill>
              <a:srgbClr val="0070C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eur droit avec flèche 104">
            <a:extLst>
              <a:ext uri="{FF2B5EF4-FFF2-40B4-BE49-F238E27FC236}">
                <a16:creationId xmlns:a16="http://schemas.microsoft.com/office/drawing/2014/main" id="{EE98BCF8-1A62-4845-A133-6B137CABE15D}"/>
              </a:ext>
            </a:extLst>
          </p:cNvPr>
          <p:cNvCxnSpPr/>
          <p:nvPr/>
        </p:nvCxnSpPr>
        <p:spPr>
          <a:xfrm flipV="1">
            <a:off x="7052152" y="1431113"/>
            <a:ext cx="2614" cy="24108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Connecteur droit 10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6953545" y="89697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eur droit 10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249834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eur droit 10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680103" y="92233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eur droit 11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7048946" y="292071"/>
            <a:ext cx="1" cy="756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2" name="Connecteur droit 11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5391757" y="280896"/>
            <a:ext cx="1" cy="756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eur droit 11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3805237" y="280895"/>
            <a:ext cx="1" cy="756785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Connecteur droit 120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>
            <a:cxnSpLocks/>
            <a:stCxn id="10" idx="0"/>
          </p:cNvCxnSpPr>
          <p:nvPr/>
        </p:nvCxnSpPr>
        <p:spPr>
          <a:xfrm flipH="1" flipV="1">
            <a:off x="2164617" y="274550"/>
            <a:ext cx="1" cy="78787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Connecteur droit 126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62181" y="111865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Connecteur droit 12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7251608" y="139990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Connecteur droit 12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stCxn id="106" idx="6"/>
            <a:endCxn id="123" idx="2"/>
          </p:cNvCxnSpPr>
          <p:nvPr/>
        </p:nvCxnSpPr>
        <p:spPr>
          <a:xfrm flipV="1">
            <a:off x="7350131" y="1251933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Connecteur droit 13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59087" y="1097457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eur droit 13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5648514" y="1378699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Connecteur droit 135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3" idx="2"/>
          </p:cNvCxnSpPr>
          <p:nvPr/>
        </p:nvCxnSpPr>
        <p:spPr>
          <a:xfrm flipV="1">
            <a:off x="5747037" y="1230731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eur droit 138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53074" y="110659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Connecteur droit 139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4042501" y="138783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eur droit 140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  <a:endCxn id="137" idx="2"/>
          </p:cNvCxnSpPr>
          <p:nvPr/>
        </p:nvCxnSpPr>
        <p:spPr>
          <a:xfrm flipV="1">
            <a:off x="4141024" y="123986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Connecteur droit 142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25620" y="1133961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eur droit 143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>
            <a:off x="2415047" y="1415203"/>
            <a:ext cx="296313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Connecteur droit 144">
            <a:extLst>
              <a:ext uri="{FF2B5EF4-FFF2-40B4-BE49-F238E27FC236}">
                <a16:creationId xmlns:a16="http://schemas.microsoft.com/office/drawing/2014/main" id="{794305CD-136F-470A-BA5D-6257DD3EB19C}"/>
              </a:ext>
            </a:extLst>
          </p:cNvPr>
          <p:cNvCxnSpPr>
            <a:cxnSpLocks/>
          </p:cNvCxnSpPr>
          <p:nvPr/>
        </p:nvCxnSpPr>
        <p:spPr>
          <a:xfrm flipV="1">
            <a:off x="2513570" y="1267235"/>
            <a:ext cx="177159" cy="173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Connecteur droit 160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03399" y="521918"/>
            <a:ext cx="6036636" cy="1804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eur droit 165">
            <a:extLst>
              <a:ext uri="{FF2B5EF4-FFF2-40B4-BE49-F238E27FC236}">
                <a16:creationId xmlns:a16="http://schemas.microsoft.com/office/drawing/2014/main" id="{498E8255-5918-471C-95B2-454D0D41077B}"/>
              </a:ext>
            </a:extLst>
          </p:cNvPr>
          <p:cNvCxnSpPr>
            <a:cxnSpLocks/>
          </p:cNvCxnSpPr>
          <p:nvPr/>
        </p:nvCxnSpPr>
        <p:spPr>
          <a:xfrm>
            <a:off x="2373788" y="683523"/>
            <a:ext cx="5966247" cy="0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eur droit 16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H="1" flipV="1">
            <a:off x="2388958" y="670463"/>
            <a:ext cx="2644" cy="43841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eur droit 17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2320887" y="525185"/>
            <a:ext cx="0" cy="57251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Connecteur droit 176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77732" y="664985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eur droit 177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613290" y="683523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9" name="Connecteur droit 178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99903" y="692116"/>
            <a:ext cx="0" cy="399814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2" name="Connecteur droit 181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3904262" y="519416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Connecteur droit 182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5529360" y="518884"/>
            <a:ext cx="5327" cy="552577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eur droit 184">
            <a:extLst>
              <a:ext uri="{FF2B5EF4-FFF2-40B4-BE49-F238E27FC236}">
                <a16:creationId xmlns:a16="http://schemas.microsoft.com/office/drawing/2014/main" id="{060C03BF-95D6-4A38-B40E-A2400F099E53}"/>
              </a:ext>
            </a:extLst>
          </p:cNvPr>
          <p:cNvCxnSpPr/>
          <p:nvPr/>
        </p:nvCxnSpPr>
        <p:spPr>
          <a:xfrm flipV="1">
            <a:off x="7131408" y="539964"/>
            <a:ext cx="0" cy="51826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Ellipse 9"/>
          <p:cNvSpPr/>
          <p:nvPr/>
        </p:nvSpPr>
        <p:spPr>
          <a:xfrm>
            <a:off x="1815665" y="1062422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02" name="Ellipse 101"/>
          <p:cNvSpPr/>
          <p:nvPr/>
        </p:nvSpPr>
        <p:spPr>
          <a:xfrm>
            <a:off x="3450465" y="1035052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04" name="Ellipse 103"/>
          <p:cNvSpPr/>
          <p:nvPr/>
        </p:nvSpPr>
        <p:spPr>
          <a:xfrm>
            <a:off x="5049630" y="1043716"/>
            <a:ext cx="697905" cy="409627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06" name="Ellipse 105"/>
          <p:cNvSpPr/>
          <p:nvPr/>
        </p:nvSpPr>
        <p:spPr>
          <a:xfrm>
            <a:off x="6652226" y="1048856"/>
            <a:ext cx="697905" cy="409627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ESC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23" name="Ellipse 122"/>
          <p:cNvSpPr/>
          <p:nvPr/>
        </p:nvSpPr>
        <p:spPr>
          <a:xfrm>
            <a:off x="7527290" y="907884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Left</a:t>
            </a:r>
          </a:p>
        </p:txBody>
      </p:sp>
      <p:sp>
        <p:nvSpPr>
          <p:cNvPr id="133" name="Ellipse 132"/>
          <p:cNvSpPr/>
          <p:nvPr/>
        </p:nvSpPr>
        <p:spPr>
          <a:xfrm>
            <a:off x="5924196" y="886682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Front Right</a:t>
            </a:r>
          </a:p>
        </p:txBody>
      </p:sp>
      <p:sp>
        <p:nvSpPr>
          <p:cNvPr id="137" name="Ellipse 136"/>
          <p:cNvSpPr/>
          <p:nvPr/>
        </p:nvSpPr>
        <p:spPr>
          <a:xfrm>
            <a:off x="4318183" y="895816"/>
            <a:ext cx="697905" cy="688098"/>
          </a:xfrm>
          <a:prstGeom prst="ellipse">
            <a:avLst/>
          </a:prstGeom>
          <a:solidFill>
            <a:srgbClr val="00B05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Right</a:t>
            </a:r>
          </a:p>
        </p:txBody>
      </p:sp>
      <p:sp>
        <p:nvSpPr>
          <p:cNvPr id="142" name="Ellipse 141"/>
          <p:cNvSpPr/>
          <p:nvPr/>
        </p:nvSpPr>
        <p:spPr>
          <a:xfrm>
            <a:off x="2704377" y="923186"/>
            <a:ext cx="697905" cy="688098"/>
          </a:xfrm>
          <a:prstGeom prst="ellipse">
            <a:avLst/>
          </a:prstGeom>
          <a:solidFill>
            <a:srgbClr val="FF000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>
                <a:solidFill>
                  <a:schemeClr val="tx1"/>
                </a:solidFill>
              </a:rPr>
              <a:t>Motor</a:t>
            </a:r>
          </a:p>
          <a:p>
            <a:pPr algn="ctr"/>
            <a:r>
              <a:rPr lang="en-US" sz="900">
                <a:solidFill>
                  <a:schemeClr val="tx1"/>
                </a:solidFill>
              </a:rPr>
              <a:t>Rear Left</a:t>
            </a:r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8564EB00-961B-42CA-8A79-8ED988784335}"/>
              </a:ext>
            </a:extLst>
          </p:cNvPr>
          <p:cNvSpPr/>
          <p:nvPr/>
        </p:nvSpPr>
        <p:spPr>
          <a:xfrm>
            <a:off x="10070071" y="383040"/>
            <a:ext cx="881437" cy="402134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t"/>
          <a:lstStyle/>
          <a:p>
            <a:pPr algn="ctr"/>
            <a:r>
              <a:rPr lang="en-US" sz="1200"/>
              <a:t>IMU</a:t>
            </a:r>
          </a:p>
          <a:p>
            <a:pPr algn="ctr"/>
            <a:r>
              <a:rPr lang="en-US" sz="1200"/>
              <a:t>CMPS12</a:t>
            </a:r>
          </a:p>
        </p:txBody>
      </p:sp>
      <p:sp>
        <p:nvSpPr>
          <p:cNvPr id="186" name="ZoneTexte 185">
            <a:extLst>
              <a:ext uri="{FF2B5EF4-FFF2-40B4-BE49-F238E27FC236}">
                <a16:creationId xmlns:a16="http://schemas.microsoft.com/office/drawing/2014/main" id="{D41E49A1-0558-49C0-9155-5501ABAAF4E6}"/>
              </a:ext>
            </a:extLst>
          </p:cNvPr>
          <p:cNvSpPr txBox="1"/>
          <p:nvPr/>
        </p:nvSpPr>
        <p:spPr>
          <a:xfrm>
            <a:off x="7596624" y="241751"/>
            <a:ext cx="823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>
                <a:solidFill>
                  <a:srgbClr val="FF0000"/>
                </a:solidFill>
              </a:rPr>
              <a:t>+11.1v</a:t>
            </a:r>
          </a:p>
        </p:txBody>
      </p:sp>
      <p:sp>
        <p:nvSpPr>
          <p:cNvPr id="189" name="ZoneTexte 188">
            <a:extLst>
              <a:ext uri="{FF2B5EF4-FFF2-40B4-BE49-F238E27FC236}">
                <a16:creationId xmlns:a16="http://schemas.microsoft.com/office/drawing/2014/main" id="{B8EA2AF4-77C2-405C-BEC9-B64EF350667E}"/>
              </a:ext>
            </a:extLst>
          </p:cNvPr>
          <p:cNvSpPr txBox="1"/>
          <p:nvPr/>
        </p:nvSpPr>
        <p:spPr>
          <a:xfrm>
            <a:off x="7988442" y="625976"/>
            <a:ext cx="4621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/>
              <a:t>0v</a:t>
            </a:r>
            <a:endParaRPr lang="en-US"/>
          </a:p>
        </p:txBody>
      </p:sp>
      <p:sp>
        <p:nvSpPr>
          <p:cNvPr id="153" name="Rectangle : coins arrondis 152">
            <a:extLst>
              <a:ext uri="{FF2B5EF4-FFF2-40B4-BE49-F238E27FC236}">
                <a16:creationId xmlns:a16="http://schemas.microsoft.com/office/drawing/2014/main" id="{16E85F62-4DE0-468D-A635-157A1C4F14EC}"/>
              </a:ext>
            </a:extLst>
          </p:cNvPr>
          <p:cNvSpPr/>
          <p:nvPr/>
        </p:nvSpPr>
        <p:spPr>
          <a:xfrm>
            <a:off x="10371431" y="3078915"/>
            <a:ext cx="1279884" cy="726951"/>
          </a:xfrm>
          <a:prstGeom prst="roundRect">
            <a:avLst/>
          </a:prstGeom>
          <a:pattFill prst="pct30">
            <a:fgClr>
              <a:schemeClr val="accent2">
                <a:lumMod val="60000"/>
                <a:lumOff val="40000"/>
              </a:schemeClr>
            </a:fgClr>
            <a:bgClr>
              <a:schemeClr val="bg1"/>
            </a:bgClr>
          </a:patt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/>
                </a:solidFill>
              </a:rPr>
              <a:t>Li Ion</a:t>
            </a:r>
          </a:p>
          <a:p>
            <a:pPr algn="ctr"/>
            <a:r>
              <a:rPr lang="en-US">
                <a:solidFill>
                  <a:schemeClr val="tx1"/>
                </a:solidFill>
              </a:rPr>
              <a:t> 2600 mAh </a:t>
            </a:r>
          </a:p>
        </p:txBody>
      </p:sp>
      <p:cxnSp>
        <p:nvCxnSpPr>
          <p:cNvPr id="156" name="Connecteur droit 155">
            <a:extLst>
              <a:ext uri="{FF2B5EF4-FFF2-40B4-BE49-F238E27FC236}">
                <a16:creationId xmlns:a16="http://schemas.microsoft.com/office/drawing/2014/main" id="{F4FF97C7-F32D-4A54-ADBB-F4D1EFF44730}"/>
              </a:ext>
            </a:extLst>
          </p:cNvPr>
          <p:cNvCxnSpPr>
            <a:cxnSpLocks/>
          </p:cNvCxnSpPr>
          <p:nvPr/>
        </p:nvCxnSpPr>
        <p:spPr>
          <a:xfrm flipV="1">
            <a:off x="11970913" y="86373"/>
            <a:ext cx="51640" cy="6583467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7" name="Connecteur droit 156">
            <a:extLst>
              <a:ext uri="{FF2B5EF4-FFF2-40B4-BE49-F238E27FC236}">
                <a16:creationId xmlns:a16="http://schemas.microsoft.com/office/drawing/2014/main" id="{A6AD0292-0A98-4A99-BDBB-265EDF0CC217}"/>
              </a:ext>
            </a:extLst>
          </p:cNvPr>
          <p:cNvCxnSpPr>
            <a:cxnSpLocks/>
          </p:cNvCxnSpPr>
          <p:nvPr/>
        </p:nvCxnSpPr>
        <p:spPr>
          <a:xfrm flipV="1">
            <a:off x="11812296" y="692116"/>
            <a:ext cx="67190" cy="5800833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eur droit 167">
            <a:extLst>
              <a:ext uri="{FF2B5EF4-FFF2-40B4-BE49-F238E27FC236}">
                <a16:creationId xmlns:a16="http://schemas.microsoft.com/office/drawing/2014/main" id="{26D53CE7-799C-4F16-A8CE-07BEE28A3493}"/>
              </a:ext>
            </a:extLst>
          </p:cNvPr>
          <p:cNvCxnSpPr>
            <a:cxnSpLocks/>
          </p:cNvCxnSpPr>
          <p:nvPr/>
        </p:nvCxnSpPr>
        <p:spPr>
          <a:xfrm flipV="1">
            <a:off x="694976" y="5316006"/>
            <a:ext cx="0" cy="1324869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5" name="Connecteur droit 194">
            <a:extLst>
              <a:ext uri="{FF2B5EF4-FFF2-40B4-BE49-F238E27FC236}">
                <a16:creationId xmlns:a16="http://schemas.microsoft.com/office/drawing/2014/main" id="{076D2D0F-6397-47ED-9470-5B64DB4C7045}"/>
              </a:ext>
            </a:extLst>
          </p:cNvPr>
          <p:cNvCxnSpPr>
            <a:cxnSpLocks/>
          </p:cNvCxnSpPr>
          <p:nvPr/>
        </p:nvCxnSpPr>
        <p:spPr>
          <a:xfrm flipV="1">
            <a:off x="1093985" y="5330338"/>
            <a:ext cx="0" cy="1093827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ZoneTexte 198">
            <a:extLst>
              <a:ext uri="{FF2B5EF4-FFF2-40B4-BE49-F238E27FC236}">
                <a16:creationId xmlns:a16="http://schemas.microsoft.com/office/drawing/2014/main" id="{CCA39793-AE2B-4EAE-BCB2-64A499F17531}"/>
              </a:ext>
            </a:extLst>
          </p:cNvPr>
          <p:cNvSpPr txBox="1"/>
          <p:nvPr/>
        </p:nvSpPr>
        <p:spPr>
          <a:xfrm>
            <a:off x="701994" y="5316006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0</a:t>
            </a:r>
            <a:r>
              <a:rPr lang="en-US" sz="1200" dirty="0"/>
              <a:t>V</a:t>
            </a:r>
          </a:p>
        </p:txBody>
      </p:sp>
      <p:sp>
        <p:nvSpPr>
          <p:cNvPr id="200" name="ZoneTexte 199">
            <a:extLst>
              <a:ext uri="{FF2B5EF4-FFF2-40B4-BE49-F238E27FC236}">
                <a16:creationId xmlns:a16="http://schemas.microsoft.com/office/drawing/2014/main" id="{4DE4AB41-9E55-4FD1-90CC-D2583A8D1195}"/>
              </a:ext>
            </a:extLst>
          </p:cNvPr>
          <p:cNvSpPr txBox="1"/>
          <p:nvPr/>
        </p:nvSpPr>
        <p:spPr>
          <a:xfrm>
            <a:off x="1021331" y="5321365"/>
            <a:ext cx="5907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+5</a:t>
            </a:r>
            <a:r>
              <a:rPr lang="en-US" sz="1200" dirty="0">
                <a:solidFill>
                  <a:srgbClr val="FF0000"/>
                </a:solidFill>
              </a:rPr>
              <a:t>V</a:t>
            </a:r>
          </a:p>
        </p:txBody>
      </p:sp>
      <p:cxnSp>
        <p:nvCxnSpPr>
          <p:cNvPr id="201" name="Connecteur droit 200">
            <a:extLst>
              <a:ext uri="{FF2B5EF4-FFF2-40B4-BE49-F238E27FC236}">
                <a16:creationId xmlns:a16="http://schemas.microsoft.com/office/drawing/2014/main" id="{7B767736-C5A3-4D7E-B688-6E95CC275971}"/>
              </a:ext>
            </a:extLst>
          </p:cNvPr>
          <p:cNvCxnSpPr>
            <a:cxnSpLocks/>
          </p:cNvCxnSpPr>
          <p:nvPr/>
        </p:nvCxnSpPr>
        <p:spPr>
          <a:xfrm flipV="1">
            <a:off x="9659722" y="3294085"/>
            <a:ext cx="717741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6" name="Connecteur droit 205">
            <a:extLst>
              <a:ext uri="{FF2B5EF4-FFF2-40B4-BE49-F238E27FC236}">
                <a16:creationId xmlns:a16="http://schemas.microsoft.com/office/drawing/2014/main" id="{22FDB33C-EEEF-4350-9E11-C1D83F821A35}"/>
              </a:ext>
            </a:extLst>
          </p:cNvPr>
          <p:cNvCxnSpPr>
            <a:cxnSpLocks/>
          </p:cNvCxnSpPr>
          <p:nvPr/>
        </p:nvCxnSpPr>
        <p:spPr>
          <a:xfrm flipV="1">
            <a:off x="9673623" y="3572990"/>
            <a:ext cx="703840" cy="1"/>
          </a:xfrm>
          <a:prstGeom prst="line">
            <a:avLst/>
          </a:prstGeom>
          <a:ln w="381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eur droit 153">
            <a:extLst>
              <a:ext uri="{FF2B5EF4-FFF2-40B4-BE49-F238E27FC236}">
                <a16:creationId xmlns:a16="http://schemas.microsoft.com/office/drawing/2014/main" id="{E99FD839-50F0-4370-9F1A-F2FC77DEE808}"/>
              </a:ext>
            </a:extLst>
          </p:cNvPr>
          <p:cNvCxnSpPr/>
          <p:nvPr/>
        </p:nvCxnSpPr>
        <p:spPr>
          <a:xfrm flipV="1">
            <a:off x="2086899" y="89696"/>
            <a:ext cx="0" cy="97272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ZoneTexte 158">
            <a:extLst>
              <a:ext uri="{FF2B5EF4-FFF2-40B4-BE49-F238E27FC236}">
                <a16:creationId xmlns:a16="http://schemas.microsoft.com/office/drawing/2014/main" id="{AC62D47C-AAD1-438A-9BBE-43408566D0F1}"/>
              </a:ext>
            </a:extLst>
          </p:cNvPr>
          <p:cNvSpPr txBox="1"/>
          <p:nvPr/>
        </p:nvSpPr>
        <p:spPr>
          <a:xfrm>
            <a:off x="2074856" y="234253"/>
            <a:ext cx="928972" cy="21544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BEC +5v unused </a:t>
            </a:r>
          </a:p>
        </p:txBody>
      </p:sp>
      <p:sp>
        <p:nvSpPr>
          <p:cNvPr id="160" name="ZoneTexte 159">
            <a:extLst>
              <a:ext uri="{FF2B5EF4-FFF2-40B4-BE49-F238E27FC236}">
                <a16:creationId xmlns:a16="http://schemas.microsoft.com/office/drawing/2014/main" id="{8886B4FB-52F8-4A2A-8B61-47C369DECCDE}"/>
              </a:ext>
            </a:extLst>
          </p:cNvPr>
          <p:cNvSpPr txBox="1"/>
          <p:nvPr/>
        </p:nvSpPr>
        <p:spPr>
          <a:xfrm>
            <a:off x="3742152" y="243697"/>
            <a:ext cx="928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BEC +5v unused </a:t>
            </a:r>
          </a:p>
        </p:txBody>
      </p:sp>
      <p:sp>
        <p:nvSpPr>
          <p:cNvPr id="162" name="ZoneTexte 161">
            <a:extLst>
              <a:ext uri="{FF2B5EF4-FFF2-40B4-BE49-F238E27FC236}">
                <a16:creationId xmlns:a16="http://schemas.microsoft.com/office/drawing/2014/main" id="{358AA4DC-4FAD-4D19-8DDF-3DF3FD36E087}"/>
              </a:ext>
            </a:extLst>
          </p:cNvPr>
          <p:cNvSpPr txBox="1"/>
          <p:nvPr/>
        </p:nvSpPr>
        <p:spPr>
          <a:xfrm>
            <a:off x="5279546" y="221168"/>
            <a:ext cx="928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BEC +5v unused </a:t>
            </a:r>
          </a:p>
        </p:txBody>
      </p:sp>
      <p:sp>
        <p:nvSpPr>
          <p:cNvPr id="205" name="ZoneTexte 204">
            <a:extLst>
              <a:ext uri="{FF2B5EF4-FFF2-40B4-BE49-F238E27FC236}">
                <a16:creationId xmlns:a16="http://schemas.microsoft.com/office/drawing/2014/main" id="{9CEF8378-E5C7-4F14-8484-42DCB7431717}"/>
              </a:ext>
            </a:extLst>
          </p:cNvPr>
          <p:cNvSpPr txBox="1"/>
          <p:nvPr/>
        </p:nvSpPr>
        <p:spPr>
          <a:xfrm>
            <a:off x="6951891" y="214278"/>
            <a:ext cx="928972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rgbClr val="FF0000"/>
                </a:solidFill>
              </a:rPr>
              <a:t>BEC +5v unused </a:t>
            </a:r>
          </a:p>
        </p:txBody>
      </p:sp>
      <p:cxnSp>
        <p:nvCxnSpPr>
          <p:cNvPr id="208" name="Connecteur droit 207">
            <a:extLst>
              <a:ext uri="{FF2B5EF4-FFF2-40B4-BE49-F238E27FC236}">
                <a16:creationId xmlns:a16="http://schemas.microsoft.com/office/drawing/2014/main" id="{29D10FC5-55D0-4574-B23B-236C0625047C}"/>
              </a:ext>
            </a:extLst>
          </p:cNvPr>
          <p:cNvCxnSpPr>
            <a:cxnSpLocks/>
          </p:cNvCxnSpPr>
          <p:nvPr/>
        </p:nvCxnSpPr>
        <p:spPr>
          <a:xfrm flipH="1" flipV="1">
            <a:off x="10951509" y="698630"/>
            <a:ext cx="927977" cy="2012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eur droit 208">
            <a:extLst>
              <a:ext uri="{FF2B5EF4-FFF2-40B4-BE49-F238E27FC236}">
                <a16:creationId xmlns:a16="http://schemas.microsoft.com/office/drawing/2014/main" id="{28238C15-937A-4670-A892-DB6A965F6445}"/>
              </a:ext>
            </a:extLst>
          </p:cNvPr>
          <p:cNvCxnSpPr>
            <a:cxnSpLocks/>
          </p:cNvCxnSpPr>
          <p:nvPr/>
        </p:nvCxnSpPr>
        <p:spPr>
          <a:xfrm flipH="1">
            <a:off x="10946685" y="569059"/>
            <a:ext cx="1075868" cy="7806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33739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0651" y="199596"/>
            <a:ext cx="10515600" cy="644809"/>
          </a:xfrm>
        </p:spPr>
        <p:txBody>
          <a:bodyPr>
            <a:normAutofit fontScale="90000"/>
          </a:bodyPr>
          <a:lstStyle/>
          <a:p>
            <a:pPr algn="ctr"/>
            <a:r>
              <a:rPr lang="en-US" dirty="0"/>
              <a:t>RC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2350852" y="3424748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</p:cNvCxnSpPr>
          <p:nvPr/>
        </p:nvCxnSpPr>
        <p:spPr>
          <a:xfrm flipH="1">
            <a:off x="2798326" y="1389129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171655" y="3881948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00893" y="3573902"/>
            <a:ext cx="958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Yaw</a:t>
            </a: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2A9998C9-7194-47CB-88BA-8DC664BAB274}"/>
              </a:ext>
            </a:extLst>
          </p:cNvPr>
          <p:cNvSpPr txBox="1"/>
          <p:nvPr/>
        </p:nvSpPr>
        <p:spPr>
          <a:xfrm>
            <a:off x="4715746" y="3504243"/>
            <a:ext cx="9133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Yaw</a:t>
            </a:r>
          </a:p>
        </p:txBody>
      </p:sp>
      <p:sp>
        <p:nvSpPr>
          <p:cNvPr id="29" name="Ellipse 28">
            <a:extLst>
              <a:ext uri="{FF2B5EF4-FFF2-40B4-BE49-F238E27FC236}">
                <a16:creationId xmlns:a16="http://schemas.microsoft.com/office/drawing/2014/main" id="{C4DF2757-821B-4A29-A902-1F5DC2A1960C}"/>
              </a:ext>
            </a:extLst>
          </p:cNvPr>
          <p:cNvSpPr/>
          <p:nvPr/>
        </p:nvSpPr>
        <p:spPr>
          <a:xfrm rot="900000">
            <a:off x="8583059" y="3421500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B50BB6F-778A-49B2-94BB-9357BE6EBF74}"/>
              </a:ext>
            </a:extLst>
          </p:cNvPr>
          <p:cNvCxnSpPr>
            <a:cxnSpLocks/>
          </p:cNvCxnSpPr>
          <p:nvPr/>
        </p:nvCxnSpPr>
        <p:spPr>
          <a:xfrm flipH="1">
            <a:off x="9030533" y="1385881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eur droit 30">
            <a:extLst>
              <a:ext uri="{FF2B5EF4-FFF2-40B4-BE49-F238E27FC236}">
                <a16:creationId xmlns:a16="http://schemas.microsoft.com/office/drawing/2014/main" id="{8456A9B1-C1B3-49D7-8FCE-572864E1E693}"/>
              </a:ext>
            </a:extLst>
          </p:cNvPr>
          <p:cNvCxnSpPr>
            <a:cxnSpLocks/>
          </p:cNvCxnSpPr>
          <p:nvPr/>
        </p:nvCxnSpPr>
        <p:spPr>
          <a:xfrm flipH="1">
            <a:off x="6403862" y="3878700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31">
            <a:extLst>
              <a:ext uri="{FF2B5EF4-FFF2-40B4-BE49-F238E27FC236}">
                <a16:creationId xmlns:a16="http://schemas.microsoft.com/office/drawing/2014/main" id="{3453DD57-3EF7-4EAA-A431-6029977429E0}"/>
              </a:ext>
            </a:extLst>
          </p:cNvPr>
          <p:cNvSpPr txBox="1"/>
          <p:nvPr/>
        </p:nvSpPr>
        <p:spPr>
          <a:xfrm>
            <a:off x="6633100" y="3570654"/>
            <a:ext cx="139018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Roll</a:t>
            </a:r>
          </a:p>
          <a:p>
            <a:r>
              <a:rPr lang="en-US" dirty="0"/>
              <a:t>+ Front Right</a:t>
            </a:r>
          </a:p>
          <a:p>
            <a:r>
              <a:rPr lang="en-US" dirty="0"/>
              <a:t>+ Rear Right</a:t>
            </a:r>
          </a:p>
        </p:txBody>
      </p:sp>
      <p:sp>
        <p:nvSpPr>
          <p:cNvPr id="33" name="ZoneTexte 32">
            <a:extLst>
              <a:ext uri="{FF2B5EF4-FFF2-40B4-BE49-F238E27FC236}">
                <a16:creationId xmlns:a16="http://schemas.microsoft.com/office/drawing/2014/main" id="{BAA39D9F-2C55-4FB8-82D2-DE05F903CC91}"/>
              </a:ext>
            </a:extLst>
          </p:cNvPr>
          <p:cNvSpPr txBox="1"/>
          <p:nvPr/>
        </p:nvSpPr>
        <p:spPr>
          <a:xfrm>
            <a:off x="10947953" y="3500995"/>
            <a:ext cx="121232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Roll</a:t>
            </a:r>
          </a:p>
          <a:p>
            <a:r>
              <a:rPr lang="en-US" dirty="0"/>
              <a:t>+Front Left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4" name="ZoneTexte 33">
            <a:extLst>
              <a:ext uri="{FF2B5EF4-FFF2-40B4-BE49-F238E27FC236}">
                <a16:creationId xmlns:a16="http://schemas.microsoft.com/office/drawing/2014/main" id="{B149E594-E058-4118-A5DF-7EF88A614800}"/>
              </a:ext>
            </a:extLst>
          </p:cNvPr>
          <p:cNvSpPr txBox="1"/>
          <p:nvPr/>
        </p:nvSpPr>
        <p:spPr>
          <a:xfrm>
            <a:off x="9030533" y="5958159"/>
            <a:ext cx="11058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Throttle</a:t>
            </a:r>
          </a:p>
        </p:txBody>
      </p:sp>
      <p:sp>
        <p:nvSpPr>
          <p:cNvPr id="35" name="ZoneTexte 34">
            <a:extLst>
              <a:ext uri="{FF2B5EF4-FFF2-40B4-BE49-F238E27FC236}">
                <a16:creationId xmlns:a16="http://schemas.microsoft.com/office/drawing/2014/main" id="{805B6CC8-577C-4BCF-9A7A-1358163A8E32}"/>
              </a:ext>
            </a:extLst>
          </p:cNvPr>
          <p:cNvSpPr txBox="1"/>
          <p:nvPr/>
        </p:nvSpPr>
        <p:spPr>
          <a:xfrm>
            <a:off x="9101122" y="1201215"/>
            <a:ext cx="1572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+1920 Throttle</a:t>
            </a:r>
          </a:p>
        </p:txBody>
      </p:sp>
      <p:sp>
        <p:nvSpPr>
          <p:cNvPr id="36" name="ZoneTexte 35">
            <a:extLst>
              <a:ext uri="{FF2B5EF4-FFF2-40B4-BE49-F238E27FC236}">
                <a16:creationId xmlns:a16="http://schemas.microsoft.com/office/drawing/2014/main" id="{549A89FA-9726-4A93-9B69-B7A0992D7379}"/>
              </a:ext>
            </a:extLst>
          </p:cNvPr>
          <p:cNvSpPr txBox="1"/>
          <p:nvPr/>
        </p:nvSpPr>
        <p:spPr>
          <a:xfrm>
            <a:off x="2856818" y="5862849"/>
            <a:ext cx="126374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-90 Pitch</a:t>
            </a:r>
          </a:p>
          <a:p>
            <a:r>
              <a:rPr lang="en-US" dirty="0"/>
              <a:t>+Rear Right</a:t>
            </a:r>
          </a:p>
          <a:p>
            <a:r>
              <a:rPr lang="en-US" dirty="0"/>
              <a:t>+ Rear Left</a:t>
            </a:r>
          </a:p>
        </p:txBody>
      </p:sp>
      <p:sp>
        <p:nvSpPr>
          <p:cNvPr id="37" name="ZoneTexte 36">
            <a:extLst>
              <a:ext uri="{FF2B5EF4-FFF2-40B4-BE49-F238E27FC236}">
                <a16:creationId xmlns:a16="http://schemas.microsoft.com/office/drawing/2014/main" id="{11F4CACF-63DA-4CE8-978E-96FF102E1741}"/>
              </a:ext>
            </a:extLst>
          </p:cNvPr>
          <p:cNvSpPr txBox="1"/>
          <p:nvPr/>
        </p:nvSpPr>
        <p:spPr>
          <a:xfrm>
            <a:off x="2798326" y="1162623"/>
            <a:ext cx="13901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+90 Pitch</a:t>
            </a:r>
          </a:p>
          <a:p>
            <a:r>
              <a:rPr lang="en-US" dirty="0"/>
              <a:t>+ Front Left</a:t>
            </a:r>
          </a:p>
          <a:p>
            <a:r>
              <a:rPr lang="en-US" dirty="0"/>
              <a:t>+ Front Right</a:t>
            </a:r>
          </a:p>
          <a:p>
            <a:endParaRPr lang="en-US" dirty="0"/>
          </a:p>
        </p:txBody>
      </p:sp>
      <p:sp>
        <p:nvSpPr>
          <p:cNvPr id="38" name="ZoneTexte 37">
            <a:extLst>
              <a:ext uri="{FF2B5EF4-FFF2-40B4-BE49-F238E27FC236}">
                <a16:creationId xmlns:a16="http://schemas.microsoft.com/office/drawing/2014/main" id="{59E1DC74-955A-4755-9CC2-65ACACC1E6F7}"/>
              </a:ext>
            </a:extLst>
          </p:cNvPr>
          <p:cNvSpPr txBox="1"/>
          <p:nvPr/>
        </p:nvSpPr>
        <p:spPr>
          <a:xfrm>
            <a:off x="306828" y="793291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Aux1 (0/1)</a:t>
            </a:r>
          </a:p>
        </p:txBody>
      </p:sp>
      <p:sp>
        <p:nvSpPr>
          <p:cNvPr id="39" name="ZoneTexte 38">
            <a:extLst>
              <a:ext uri="{FF2B5EF4-FFF2-40B4-BE49-F238E27FC236}">
                <a16:creationId xmlns:a16="http://schemas.microsoft.com/office/drawing/2014/main" id="{3D647A03-7007-4D80-9827-5D61D411F0C0}"/>
              </a:ext>
            </a:extLst>
          </p:cNvPr>
          <p:cNvSpPr txBox="1"/>
          <p:nvPr/>
        </p:nvSpPr>
        <p:spPr>
          <a:xfrm>
            <a:off x="11111265" y="828310"/>
            <a:ext cx="11737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Aux2 (0/1)</a:t>
            </a:r>
          </a:p>
        </p:txBody>
      </p:sp>
      <p:pic>
        <p:nvPicPr>
          <p:cNvPr id="4" name="Image 3">
            <a:extLst>
              <a:ext uri="{FF2B5EF4-FFF2-40B4-BE49-F238E27FC236}">
                <a16:creationId xmlns:a16="http://schemas.microsoft.com/office/drawing/2014/main" id="{B9876BF1-8DAF-4575-9394-B5F5B549C8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8914" y="882237"/>
            <a:ext cx="4109622" cy="2580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09958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vert="horz" lIns="91440" tIns="45720" rIns="91440" bIns="45720" rtlCol="0">
            <a:normAutofit/>
          </a:bodyPr>
          <a:lstStyle/>
          <a:p>
            <a:br>
              <a:rPr lang="en-US"/>
            </a:br>
            <a:r>
              <a:rPr lang="en-US"/>
              <a:t>Motors</a:t>
            </a:r>
          </a:p>
        </p:txBody>
      </p:sp>
      <p:graphicFrame>
        <p:nvGraphicFramePr>
          <p:cNvPr id="5" name="ZoneTexte 2">
            <a:extLst>
              <a:ext uri="{FF2B5EF4-FFF2-40B4-BE49-F238E27FC236}">
                <a16:creationId xmlns:a16="http://schemas.microsoft.com/office/drawing/2014/main" id="{2FC87C72-0FA2-4748-B865-486A4FF8B3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6545606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30487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7E79103-8489-4D3F-B51C-E2763B0CEB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4 Motors </a:t>
            </a:r>
            <a:r>
              <a:rPr lang="nb-NO" b="1" dirty="0"/>
              <a:t>Turnigy Aerodrive SK3 de Brushless Outrunner </a:t>
            </a:r>
            <a:r>
              <a:rPr lang="nb-NO" dirty="0"/>
              <a:t>(Hobby King </a:t>
            </a:r>
            <a:r>
              <a:rPr lang="en-US" dirty="0"/>
              <a:t>9192000242-0)</a:t>
            </a:r>
            <a:br>
              <a:rPr lang="nb-NO" dirty="0"/>
            </a:b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24AB464A-4857-4FF5-A7D5-D24B4CF440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fr-FR" dirty="0"/>
              <a:t>Tension: </a:t>
            </a:r>
            <a:r>
              <a:rPr lang="fr-FR" b="1" dirty="0"/>
              <a:t>6.4 ~ 12.6V (2 ~ 3S </a:t>
            </a:r>
            <a:r>
              <a:rPr lang="fr-FR" b="1" dirty="0" err="1"/>
              <a:t>LiPoly</a:t>
            </a:r>
            <a:r>
              <a:rPr lang="fr-FR" b="1" dirty="0"/>
              <a:t>)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RPM / V: </a:t>
            </a:r>
            <a:r>
              <a:rPr lang="fr-FR" b="1" dirty="0"/>
              <a:t>920kv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Puissance: </a:t>
            </a:r>
            <a:r>
              <a:rPr lang="fr-FR" b="1" dirty="0"/>
              <a:t>165W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max: </a:t>
            </a:r>
            <a:r>
              <a:rPr lang="fr-FR" b="1" dirty="0"/>
              <a:t>17A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Courant au repos: </a:t>
            </a:r>
            <a:r>
              <a:rPr lang="fr-FR" b="1" dirty="0"/>
              <a:t>0.95A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Résistance: </a:t>
            </a:r>
            <a:r>
              <a:rPr lang="fr-FR" b="1" dirty="0"/>
              <a:t>140mh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 err="1"/>
              <a:t>Shaft</a:t>
            </a:r>
            <a:r>
              <a:rPr lang="fr-FR" dirty="0"/>
              <a:t>: </a:t>
            </a:r>
            <a:r>
              <a:rPr lang="fr-FR" b="1" dirty="0"/>
              <a:t>3mm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L' espacement des trous de boulons: </a:t>
            </a:r>
            <a:r>
              <a:rPr lang="fr-FR" b="1" dirty="0"/>
              <a:t>16 x 19mm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Fil de Bolt: </a:t>
            </a:r>
            <a:r>
              <a:rPr lang="fr-FR" b="1" dirty="0"/>
              <a:t>M2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Fiche: </a:t>
            </a:r>
            <a:r>
              <a:rPr lang="fr-FR" b="1" dirty="0"/>
              <a:t>3.5mm Bullet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ESC suggérée: </a:t>
            </a:r>
            <a:r>
              <a:rPr lang="fr-FR" b="1" dirty="0"/>
              <a:t>20A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Dimensions du moteur: </a:t>
            </a:r>
            <a:r>
              <a:rPr lang="fr-FR" b="1" dirty="0"/>
              <a:t>30 x 28mm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55g</a:t>
            </a:r>
            <a:endParaRPr lang="fr-FR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5291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Propeller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E15610A9-25FD-4D8B-849D-688F981EBF5B}"/>
              </a:ext>
            </a:extLst>
          </p:cNvPr>
          <p:cNvSpPr txBox="1"/>
          <p:nvPr/>
        </p:nvSpPr>
        <p:spPr>
          <a:xfrm>
            <a:off x="723900" y="1166842"/>
            <a:ext cx="10799316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u="sng" dirty="0"/>
              <a:t>Size</a:t>
            </a:r>
          </a:p>
          <a:p>
            <a:endParaRPr lang="fr-FR" dirty="0"/>
          </a:p>
          <a:p>
            <a:pPr lvl="1"/>
            <a:r>
              <a:rPr lang="en-US" dirty="0"/>
              <a:t>A so-called long propeller will spin slower than a short propeller. Its lift capacity, however, will naturally be more important because of its size. Moreover, its size brings stability in flight.</a:t>
            </a:r>
            <a:br>
              <a:rPr lang="en-US" dirty="0"/>
            </a:br>
            <a:r>
              <a:rPr lang="en-US" dirty="0"/>
              <a:t>A short propeller will spin faster than a long propeller. It will have less lift but will bring reactivity in flight</a:t>
            </a:r>
            <a:endParaRPr lang="fr-FR" dirty="0"/>
          </a:p>
          <a:p>
            <a:endParaRPr lang="fr-FR" dirty="0"/>
          </a:p>
          <a:p>
            <a:r>
              <a:rPr lang="fr-FR" u="sng" dirty="0"/>
              <a:t>Pitch</a:t>
            </a:r>
          </a:p>
          <a:p>
            <a:endParaRPr lang="fr-FR" dirty="0"/>
          </a:p>
          <a:p>
            <a:pPr lvl="1"/>
            <a:r>
              <a:rPr lang="en-US" dirty="0"/>
              <a:t>A high pitch implies a low lift but a high maximum rotation speed. A lower step implies better lift but a limited maximum speed of rotation (by compensation).</a:t>
            </a:r>
          </a:p>
          <a:p>
            <a:pPr lvl="1"/>
            <a:endParaRPr lang="en-US" dirty="0"/>
          </a:p>
          <a:p>
            <a:r>
              <a:rPr lang="en-US" dirty="0"/>
              <a:t>I have </a:t>
            </a:r>
            <a:r>
              <a:rPr lang="fr-FR" dirty="0" err="1"/>
              <a:t>selected</a:t>
            </a:r>
            <a:r>
              <a:rPr lang="fr-FR" dirty="0"/>
              <a:t>:</a:t>
            </a:r>
            <a:endParaRPr lang="en-US" dirty="0"/>
          </a:p>
          <a:p>
            <a:pPr lvl="1"/>
            <a:r>
              <a:rPr lang="en-US" dirty="0"/>
              <a:t>size: 	   10 </a:t>
            </a:r>
            <a:r>
              <a:rPr lang="en-US" dirty="0" err="1"/>
              <a:t>pouces</a:t>
            </a:r>
            <a:r>
              <a:rPr lang="en-US" dirty="0"/>
              <a:t> (25,4 cm) =&gt; length frame &gt; 23 cm</a:t>
            </a:r>
            <a:r>
              <a:rPr lang="en-US" dirty="0">
                <a:solidFill>
                  <a:srgbClr val="434343"/>
                </a:solidFill>
                <a:latin typeface="texgyreadventor-regular"/>
              </a:rPr>
              <a:t>  </a:t>
            </a:r>
            <a:r>
              <a:rPr lang="en-US" dirty="0">
                <a:solidFill>
                  <a:srgbClr val="434343"/>
                </a:solidFill>
                <a:latin typeface="MJXc-TeX-math-I"/>
              </a:rPr>
              <a:t>length min</a:t>
            </a:r>
            <a:r>
              <a:rPr lang="en-US" dirty="0">
                <a:solidFill>
                  <a:srgbClr val="434343"/>
                </a:solidFill>
                <a:latin typeface="MJXc-TeX-main-R"/>
              </a:rPr>
              <a:t>=(25.4+6.5)√2</a:t>
            </a:r>
            <a:endParaRPr lang="en-US" dirty="0"/>
          </a:p>
          <a:p>
            <a:pPr lvl="1"/>
            <a:r>
              <a:rPr lang="en-US" dirty="0"/>
              <a:t>pitch: 4.5 </a:t>
            </a:r>
            <a:r>
              <a:rPr lang="en-US" dirty="0" err="1"/>
              <a:t>pouces</a:t>
            </a:r>
            <a:r>
              <a:rPr lang="en-US" cap="all" dirty="0"/>
              <a:t> (10,2 cm)</a:t>
            </a:r>
          </a:p>
          <a:p>
            <a:endParaRPr lang="en-US" cap="all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Noir (CW)</a:t>
            </a:r>
            <a:r>
              <a:rPr lang="en-US" dirty="0"/>
              <a:t>(Hobby King 9329000027)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CounterClockWise</a:t>
            </a:r>
            <a:r>
              <a:rPr lang="en-US" dirty="0"/>
              <a:t>: </a:t>
            </a:r>
            <a:r>
              <a:rPr lang="en-US" b="1" dirty="0"/>
              <a:t>GWS style </a:t>
            </a:r>
            <a:r>
              <a:rPr lang="en-US" b="1" dirty="0" err="1"/>
              <a:t>slowfly</a:t>
            </a:r>
            <a:r>
              <a:rPr lang="en-US" b="1" dirty="0"/>
              <a:t> </a:t>
            </a:r>
            <a:r>
              <a:rPr lang="en-US" b="1" dirty="0" err="1"/>
              <a:t>Hélice</a:t>
            </a:r>
            <a:r>
              <a:rPr lang="en-US" b="1" dirty="0"/>
              <a:t> 10x4.5 Green (CCW) </a:t>
            </a:r>
            <a:r>
              <a:rPr lang="en-US" dirty="0"/>
              <a:t>(Hobby King 9329000028)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07097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29EF8B37-1DB7-4A7C-A5A3-90529CB8BC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Electronic Speed Controller ESC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EB2683F0-B956-49D4-8887-AAE667D4A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fr-FR" dirty="0"/>
              <a:t>Courant max </a:t>
            </a:r>
            <a:r>
              <a:rPr lang="fr-FR" dirty="0" err="1"/>
              <a:t>Motor</a:t>
            </a:r>
            <a:r>
              <a:rPr lang="fr-FR" dirty="0"/>
              <a:t>: </a:t>
            </a:r>
            <a:r>
              <a:rPr lang="fr-FR" b="1" dirty="0"/>
              <a:t>17A</a:t>
            </a:r>
            <a:r>
              <a:rPr lang="fr-FR" dirty="0"/>
              <a:t> </a:t>
            </a:r>
          </a:p>
          <a:p>
            <a:pPr>
              <a:buFont typeface="Symbol" panose="05050102010706020507" pitchFamily="18" charset="2"/>
              <a:buChar char="Þ"/>
            </a:pPr>
            <a:r>
              <a:rPr lang="fr-FR" dirty="0"/>
              <a:t> ESC 20A</a:t>
            </a:r>
          </a:p>
          <a:p>
            <a:pPr>
              <a:buFont typeface="Symbol" panose="05050102010706020507" pitchFamily="18" charset="2"/>
              <a:buChar char="Þ"/>
            </a:pPr>
            <a:endParaRPr lang="fr-FR" dirty="0"/>
          </a:p>
          <a:p>
            <a:pPr marL="0" indent="0">
              <a:buNone/>
            </a:pPr>
            <a:r>
              <a:rPr lang="fr-FR" dirty="0"/>
              <a:t>I have </a:t>
            </a:r>
            <a:r>
              <a:rPr lang="fr-FR" dirty="0" err="1"/>
              <a:t>selected</a:t>
            </a:r>
            <a:r>
              <a:rPr lang="fr-FR" dirty="0"/>
              <a:t> </a:t>
            </a:r>
            <a:r>
              <a:rPr lang="en-US" b="1" dirty="0" err="1"/>
              <a:t>Turnigy</a:t>
            </a:r>
            <a:r>
              <a:rPr lang="en-US" b="1" dirty="0"/>
              <a:t> AE-20A Brushless ESC </a:t>
            </a:r>
            <a:r>
              <a:rPr lang="en-US" dirty="0"/>
              <a:t>(Hobby king TAE-20A)</a:t>
            </a:r>
          </a:p>
          <a:p>
            <a:pPr marL="457200" lvl="1" indent="0">
              <a:buNone/>
            </a:pPr>
            <a:r>
              <a:rPr lang="en-US" dirty="0"/>
              <a:t>Sortie: 20A continue, </a:t>
            </a:r>
            <a:r>
              <a:rPr lang="en-US" dirty="0" err="1"/>
              <a:t>éclater</a:t>
            </a:r>
            <a:r>
              <a:rPr lang="en-US" dirty="0"/>
              <a:t> 25A </a:t>
            </a:r>
            <a:r>
              <a:rPr lang="en-US" dirty="0" err="1"/>
              <a:t>jusqu'à</a:t>
            </a:r>
            <a:r>
              <a:rPr lang="en-US" dirty="0"/>
              <a:t> 10 </a:t>
            </a:r>
            <a:r>
              <a:rPr lang="en-US" dirty="0" err="1"/>
              <a:t>secondes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Tension </a:t>
            </a:r>
            <a:r>
              <a:rPr lang="en-US" dirty="0" err="1"/>
              <a:t>d'entrée</a:t>
            </a:r>
            <a:r>
              <a:rPr lang="en-US" dirty="0"/>
              <a:t>: 2-4 cellules batterie lithium </a:t>
            </a:r>
            <a:r>
              <a:rPr lang="en-US" dirty="0" err="1"/>
              <a:t>ou</a:t>
            </a:r>
            <a:r>
              <a:rPr lang="en-US" dirty="0"/>
              <a:t> 5-12 cellules de batterie NIMH. </a:t>
            </a:r>
            <a:br>
              <a:rPr lang="en-US" dirty="0"/>
            </a:br>
            <a:r>
              <a:rPr lang="en-US" b="1" dirty="0"/>
              <a:t>BEC: </a:t>
            </a:r>
            <a:r>
              <a:rPr lang="en-US" b="1" dirty="0" err="1"/>
              <a:t>Linéaire</a:t>
            </a:r>
            <a:r>
              <a:rPr lang="en-US" b="1" dirty="0"/>
              <a:t> 2A @ 5V</a:t>
            </a:r>
            <a:r>
              <a:rPr lang="en-US" dirty="0"/>
              <a:t> </a:t>
            </a:r>
            <a:br>
              <a:rPr lang="en-US" dirty="0"/>
            </a:br>
            <a:r>
              <a:rPr lang="en-US" dirty="0"/>
              <a:t>Transmission Control Signal: </a:t>
            </a:r>
            <a:r>
              <a:rPr lang="en-US" dirty="0" err="1"/>
              <a:t>système</a:t>
            </a:r>
            <a:r>
              <a:rPr lang="en-US" dirty="0"/>
              <a:t> </a:t>
            </a:r>
            <a:r>
              <a:rPr lang="en-US" dirty="0" err="1"/>
              <a:t>opto</a:t>
            </a:r>
            <a:r>
              <a:rPr lang="en-US" dirty="0"/>
              <a:t> </a:t>
            </a:r>
            <a:r>
              <a:rPr lang="en-US" dirty="0" err="1"/>
              <a:t>couplé</a:t>
            </a:r>
            <a:r>
              <a:rPr lang="en-US" dirty="0"/>
              <a:t>. </a:t>
            </a:r>
            <a:br>
              <a:rPr lang="en-US" dirty="0"/>
            </a:br>
            <a:r>
              <a:rPr lang="en-US" dirty="0"/>
              <a:t>Vitesse </a:t>
            </a:r>
            <a:r>
              <a:rPr lang="en-US" dirty="0" err="1"/>
              <a:t>maximale</a:t>
            </a:r>
            <a:r>
              <a:rPr lang="en-US" dirty="0"/>
              <a:t>: </a:t>
            </a:r>
            <a:br>
              <a:rPr lang="en-US" dirty="0"/>
            </a:br>
            <a:r>
              <a:rPr lang="en-US" dirty="0"/>
              <a:t>	2 Pole: 	210,000rpm </a:t>
            </a:r>
            <a:br>
              <a:rPr lang="en-US" dirty="0"/>
            </a:br>
            <a:r>
              <a:rPr lang="en-US" dirty="0"/>
              <a:t>	6 Pole: 	70,000rpm </a:t>
            </a:r>
            <a:br>
              <a:rPr lang="en-US" dirty="0"/>
            </a:br>
            <a:r>
              <a:rPr lang="en-US" dirty="0"/>
              <a:t>	12 Pole: 	35,000rpm </a:t>
            </a:r>
            <a:br>
              <a:rPr lang="en-US" dirty="0"/>
            </a:br>
            <a:r>
              <a:rPr lang="en-US" dirty="0" err="1"/>
              <a:t>Taille</a:t>
            </a:r>
            <a:r>
              <a:rPr lang="en-US" dirty="0"/>
              <a:t>: 	50mm (L) * 26mm (W) * 12mm (H). </a:t>
            </a:r>
            <a:br>
              <a:rPr lang="en-US" dirty="0"/>
            </a:br>
            <a:r>
              <a:rPr lang="en-US" b="1" dirty="0" err="1"/>
              <a:t>Poids</a:t>
            </a:r>
            <a:r>
              <a:rPr lang="en-US" b="1" dirty="0"/>
              <a:t>: 	19g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The BEC power is 5v &lt; 7v min needed for Arduino MEGA2560, so I don’t use the BEC.</a:t>
            </a:r>
          </a:p>
        </p:txBody>
      </p:sp>
    </p:spTree>
    <p:extLst>
      <p:ext uri="{BB962C8B-B14F-4D97-AF65-F5344CB8AC3E}">
        <p14:creationId xmlns:p14="http://schemas.microsoft.com/office/powerpoint/2010/main" val="15195350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>
            <a:normAutofit/>
          </a:bodyPr>
          <a:lstStyle/>
          <a:p>
            <a:r>
              <a:rPr lang="en-US" dirty="0"/>
              <a:t>Configuration ESC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9063334"/>
              </p:ext>
            </p:extLst>
          </p:nvPr>
        </p:nvGraphicFramePr>
        <p:xfrm>
          <a:off x="870012" y="1109651"/>
          <a:ext cx="10758570" cy="56150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277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5953027">
                  <a:extLst>
                    <a:ext uri="{9D8B030D-6E8A-4147-A177-3AD203B41FA5}">
                      <a16:colId xmlns:a16="http://schemas.microsoft.com/office/drawing/2014/main" val="3945422049"/>
                    </a:ext>
                  </a:extLst>
                </a:gridCol>
                <a:gridCol w="114530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877455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42118">
                <a:tc>
                  <a:txBody>
                    <a:bodyPr/>
                    <a:lstStyle/>
                    <a:p>
                      <a:r>
                        <a:rPr lang="fr-FR" dirty="0"/>
                        <a:t>Configuration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Value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Throttle</a:t>
                      </a:r>
                      <a:r>
                        <a:rPr lang="fr-FR" dirty="0"/>
                        <a:t> stick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Nb </a:t>
                      </a:r>
                      <a:r>
                        <a:rPr lang="fr-FR" dirty="0" err="1"/>
                        <a:t>beeps</a:t>
                      </a:r>
                      <a:endParaRPr lang="fr-F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Brake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Off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Timing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(for motors with more than 6 poles)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US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Battery protection voltage threshold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Medium cut-off threshold: 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First stage 3V/cell</a:t>
                      </a:r>
                    </a:p>
                    <a:p>
                      <a:pPr marL="742950" lvl="1" indent="-285750">
                        <a:buFont typeface="Arial" panose="020B0604020202020204" pitchFamily="34" charset="0"/>
                        <a:buChar char="•"/>
                      </a:pPr>
                      <a:r>
                        <a:rPr lang="en-US" dirty="0"/>
                        <a:t>Second stage 2.8V/cell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 not lower below 2.8v - 3.0V per element.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Destruction voltage is 2.5V (if this threshold is reached, it is trash!) </a:t>
                      </a:r>
                    </a:p>
                    <a:p>
                      <a:r>
                        <a:rPr lang="en-US" sz="18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LiPo accumulators have a nominal voltage of 3.7V per element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Medium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Plane mode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Fixed-wing aircrafts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en-US" dirty="0"/>
                        <a:t>Throttle response speed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Normal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831228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3217252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/>
              <a:t>Lipo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/>
              <a:t>3S :3*3,7v =11,1v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4 motors 17A =&gt; </a:t>
            </a:r>
            <a:r>
              <a:rPr lang="en-US" b="1" dirty="0"/>
              <a:t>68A </a:t>
            </a:r>
            <a:r>
              <a:rPr lang="en-US" dirty="0"/>
              <a:t>Max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I have selected LiPo 3S </a:t>
            </a:r>
            <a:r>
              <a:rPr lang="en-US" b="1" dirty="0"/>
              <a:t>3000mA</a:t>
            </a:r>
            <a:r>
              <a:rPr lang="en-US" dirty="0"/>
              <a:t>h 11.1V </a:t>
            </a:r>
            <a:r>
              <a:rPr lang="en-US" b="1" dirty="0"/>
              <a:t>30C </a:t>
            </a:r>
            <a:r>
              <a:rPr lang="en-US" dirty="0"/>
              <a:t> not too much heavy with Max discharge = 3*30 = </a:t>
            </a:r>
            <a:r>
              <a:rPr lang="en-US" b="1" dirty="0"/>
              <a:t>90A</a:t>
            </a:r>
            <a:r>
              <a:rPr lang="en-US" dirty="0"/>
              <a:t> &gt; </a:t>
            </a:r>
            <a:r>
              <a:rPr lang="en-US" b="1" dirty="0"/>
              <a:t>68A</a:t>
            </a:r>
          </a:p>
          <a:p>
            <a:pPr lvl="1">
              <a:buFont typeface="Symbol" panose="05050102010706020507" pitchFamily="18" charset="2"/>
              <a:buChar char="Þ"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Specifications</a:t>
            </a:r>
          </a:p>
          <a:p>
            <a:pPr lvl="1"/>
            <a:r>
              <a:rPr lang="fr-FR" dirty="0"/>
              <a:t>Type de la batterie		</a:t>
            </a:r>
            <a:r>
              <a:rPr lang="fr-FR" dirty="0" err="1"/>
              <a:t>LiPO</a:t>
            </a:r>
            <a:endParaRPr lang="fr-FR" dirty="0"/>
          </a:p>
          <a:p>
            <a:pPr lvl="1"/>
            <a:r>
              <a:rPr lang="fr-FR" b="1" dirty="0"/>
              <a:t>Capacité batterie</a:t>
            </a:r>
            <a:r>
              <a:rPr lang="fr-FR" dirty="0"/>
              <a:t>		</a:t>
            </a:r>
            <a:r>
              <a:rPr lang="fr-FR" b="1" dirty="0"/>
              <a:t>3300 (mAh)</a:t>
            </a:r>
          </a:p>
          <a:p>
            <a:pPr lvl="1"/>
            <a:r>
              <a:rPr lang="fr-FR" dirty="0"/>
              <a:t>Voltage			11.1 (V)</a:t>
            </a:r>
          </a:p>
          <a:p>
            <a:pPr lvl="1"/>
            <a:r>
              <a:rPr lang="fr-FR" b="1" dirty="0"/>
              <a:t>Courant décharge en continu</a:t>
            </a:r>
            <a:r>
              <a:rPr lang="fr-FR" dirty="0"/>
              <a:t>	</a:t>
            </a:r>
            <a:r>
              <a:rPr lang="fr-FR" b="1" dirty="0"/>
              <a:t>30 (C)</a:t>
            </a:r>
          </a:p>
          <a:p>
            <a:pPr lvl="1"/>
            <a:r>
              <a:rPr lang="fr-FR" dirty="0"/>
              <a:t>Courant de décharge max		60 (C)</a:t>
            </a:r>
          </a:p>
          <a:p>
            <a:pPr lvl="1"/>
            <a:r>
              <a:rPr lang="fr-FR" b="1" dirty="0"/>
              <a:t>Poids</a:t>
            </a:r>
            <a:r>
              <a:rPr lang="fr-FR" dirty="0"/>
              <a:t>			</a:t>
            </a:r>
            <a:r>
              <a:rPr lang="fr-FR" b="1" dirty="0"/>
              <a:t>182 (g)</a:t>
            </a:r>
          </a:p>
          <a:p>
            <a:pPr lvl="1"/>
            <a:r>
              <a:rPr lang="fr-FR" dirty="0"/>
              <a:t>Longueur			103 (mm)</a:t>
            </a:r>
          </a:p>
          <a:p>
            <a:pPr lvl="1"/>
            <a:r>
              <a:rPr lang="fr-FR" dirty="0"/>
              <a:t>Largeur			33 (mm)</a:t>
            </a:r>
          </a:p>
          <a:p>
            <a:pPr lvl="1"/>
            <a:r>
              <a:rPr lang="fr-FR" dirty="0"/>
              <a:t>Hauteur			23 (mm)</a:t>
            </a:r>
          </a:p>
          <a:p>
            <a:pPr lvl="1"/>
            <a:r>
              <a:rPr lang="fr-FR" dirty="0"/>
              <a:t>Type de prise			Dean / </a:t>
            </a:r>
            <a:r>
              <a:rPr lang="fr-FR" dirty="0" err="1"/>
              <a:t>Tplug</a:t>
            </a:r>
            <a:endParaRPr lang="fr-FR" dirty="0"/>
          </a:p>
          <a:p>
            <a:pPr lvl="1"/>
            <a:r>
              <a:rPr lang="fr-FR" dirty="0"/>
              <a:t>Prise Equilibrage		JST-XH</a:t>
            </a:r>
          </a:p>
          <a:p>
            <a:pPr lvl="1"/>
            <a:r>
              <a:rPr lang="fr-FR" b="1" dirty="0"/>
              <a:t>Taux de Charge Max</a:t>
            </a:r>
            <a:r>
              <a:rPr lang="fr-FR" dirty="0"/>
              <a:t>		</a:t>
            </a:r>
            <a:r>
              <a:rPr lang="fr-FR" b="1" dirty="0"/>
              <a:t>2 (C)</a:t>
            </a:r>
          </a:p>
          <a:p>
            <a:pPr lvl="1"/>
            <a:r>
              <a:rPr lang="fr-FR" dirty="0"/>
              <a:t>Nombre d'éléments		3 (S)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025871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Charger </a:t>
            </a:r>
            <a:r>
              <a:rPr lang="en-US" dirty="0" err="1"/>
              <a:t>Graupner</a:t>
            </a:r>
            <a:r>
              <a:rPr lang="en-US" dirty="0"/>
              <a:t> </a:t>
            </a:r>
            <a:r>
              <a:rPr lang="en-US"/>
              <a:t>ULTRAMAT 16</a:t>
            </a:r>
            <a:endParaRPr lang="en-US" dirty="0"/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Lithium batteries: </a:t>
            </a:r>
            <a:r>
              <a:rPr lang="en-US" dirty="0" err="1"/>
              <a:t>Lipo</a:t>
            </a:r>
            <a:r>
              <a:rPr lang="en-US" dirty="0"/>
              <a:t> (motors) and Lilo (Arduino)</a:t>
            </a:r>
          </a:p>
          <a:p>
            <a:pPr marL="457200" lvl="1" indent="0">
              <a:buNone/>
            </a:pPr>
            <a:r>
              <a:rPr lang="en-US" dirty="0"/>
              <a:t>The max. charge voltage for </a:t>
            </a:r>
            <a:r>
              <a:rPr lang="en-US" b="1" dirty="0"/>
              <a:t>LiPo is 4.2V, </a:t>
            </a:r>
            <a:r>
              <a:rPr lang="en-US" dirty="0"/>
              <a:t>for </a:t>
            </a:r>
            <a:r>
              <a:rPr lang="en-US" b="1" dirty="0" err="1"/>
              <a:t>LiIo</a:t>
            </a:r>
            <a:r>
              <a:rPr lang="en-US" b="1" dirty="0"/>
              <a:t> 4.1V</a:t>
            </a:r>
            <a:r>
              <a:rPr lang="en-US" dirty="0"/>
              <a:t>, for </a:t>
            </a:r>
            <a:r>
              <a:rPr lang="en-US" dirty="0" err="1"/>
              <a:t>LiFe</a:t>
            </a:r>
            <a:r>
              <a:rPr lang="en-US" dirty="0"/>
              <a:t> 3.6V. To store the batteries, adjust the charge voltage about 0.4V lower as the maximum charge voltage</a:t>
            </a:r>
          </a:p>
          <a:p>
            <a:pPr marL="457200" lvl="1" indent="0">
              <a:buNone/>
            </a:pPr>
            <a:r>
              <a:rPr lang="en-US" dirty="0"/>
              <a:t>At charging/discharging the battery types will be displayed as followed:</a:t>
            </a:r>
          </a:p>
          <a:p>
            <a:pPr marL="914400" lvl="2" indent="0">
              <a:buNone/>
            </a:pPr>
            <a:r>
              <a:rPr lang="en-US" dirty="0"/>
              <a:t> LiPo (</a:t>
            </a:r>
            <a:r>
              <a:rPr lang="en-US" dirty="0" err="1"/>
              <a:t>LiMn</a:t>
            </a:r>
            <a:r>
              <a:rPr lang="en-US" dirty="0"/>
              <a:t>) = LP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LiIo</a:t>
            </a:r>
            <a:r>
              <a:rPr lang="en-US" dirty="0"/>
              <a:t> = LI</a:t>
            </a:r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 err="1"/>
              <a:t>LiFe</a:t>
            </a:r>
            <a:r>
              <a:rPr lang="en-US" dirty="0"/>
              <a:t> = LF</a:t>
            </a:r>
            <a:endParaRPr lang="en-US" b="1" dirty="0"/>
          </a:p>
          <a:p>
            <a:pPr marL="457200" lvl="1" indent="0">
              <a:buNone/>
            </a:pPr>
            <a:r>
              <a:rPr lang="en-US" dirty="0"/>
              <a:t>Lithium batteries are usually charged at the 1C rate</a:t>
            </a:r>
          </a:p>
          <a:p>
            <a:pPr marL="457200" lvl="1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dirty="0"/>
              <a:t>Ni-MH batteries (RC transmitter)</a:t>
            </a:r>
            <a:endParaRPr lang="en-US" b="1" dirty="0"/>
          </a:p>
          <a:p>
            <a:pPr lvl="1"/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29393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Receiver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b="1" dirty="0"/>
              <a:t>Receiver </a:t>
            </a:r>
            <a:r>
              <a:rPr lang="en-US" b="1" dirty="0" err="1"/>
              <a:t>Henge</a:t>
            </a:r>
            <a:r>
              <a:rPr lang="en-US" b="1" dirty="0"/>
              <a:t> RP62L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r>
              <a:rPr lang="fr-FR" dirty="0"/>
              <a:t> </a:t>
            </a:r>
            <a:r>
              <a:rPr lang="en-US" dirty="0"/>
              <a:t>Size: 49x24x14mm</a:t>
            </a:r>
          </a:p>
          <a:p>
            <a:r>
              <a:rPr lang="en-US" dirty="0"/>
              <a:t>Weight: 9.2g (with shrink wrap)</a:t>
            </a:r>
          </a:p>
          <a:p>
            <a:r>
              <a:rPr lang="en-US" dirty="0"/>
              <a:t>Sensitivity: better than 2.0</a:t>
            </a:r>
            <a:r>
              <a:rPr lang="el-GR" dirty="0"/>
              <a:t>μ</a:t>
            </a:r>
            <a:r>
              <a:rPr lang="en-US" dirty="0"/>
              <a:t>V</a:t>
            </a:r>
          </a:p>
          <a:p>
            <a:r>
              <a:rPr lang="en-US" dirty="0"/>
              <a:t>Selectivity: ±8kHz at 65dB down</a:t>
            </a:r>
          </a:p>
          <a:p>
            <a:r>
              <a:rPr lang="en-US" dirty="0"/>
              <a:t>No. of channels: 1-6</a:t>
            </a:r>
          </a:p>
          <a:p>
            <a:r>
              <a:rPr lang="en-US" dirty="0"/>
              <a:t>RF technology: Dual tuned RF circuitry</a:t>
            </a:r>
          </a:p>
          <a:p>
            <a:r>
              <a:rPr lang="en-US" dirty="0"/>
              <a:t>Analog filtering: Dual 4 pole ceramic filter</a:t>
            </a:r>
          </a:p>
          <a:p>
            <a:r>
              <a:rPr lang="en-US" dirty="0"/>
              <a:t>Digital filtering: DSP filtering with mild algorithm</a:t>
            </a:r>
          </a:p>
          <a:p>
            <a:r>
              <a:rPr lang="en-US" dirty="0"/>
              <a:t>Modulation: FM/PPM</a:t>
            </a:r>
          </a:p>
          <a:p>
            <a:r>
              <a:rPr lang="en-US" dirty="0"/>
              <a:t>Shift polarity: Positive or Negative (auto detect)</a:t>
            </a:r>
          </a:p>
          <a:p>
            <a:r>
              <a:rPr lang="en-US" dirty="0"/>
              <a:t>Case: Shrink wrap</a:t>
            </a:r>
          </a:p>
          <a:p>
            <a:r>
              <a:rPr lang="en-US" dirty="0"/>
              <a:t>Operating Voltage: 4.8V~6.0VDC</a:t>
            </a:r>
          </a:p>
          <a:p>
            <a:r>
              <a:rPr lang="en-US" dirty="0"/>
              <a:t>Operating Current: 24mA.</a:t>
            </a:r>
          </a:p>
        </p:txBody>
      </p:sp>
    </p:spTree>
    <p:extLst>
      <p:ext uri="{BB962C8B-B14F-4D97-AF65-F5344CB8AC3E}">
        <p14:creationId xmlns:p14="http://schemas.microsoft.com/office/powerpoint/2010/main" val="32451369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E169B9C-4B88-49CF-996F-9AA43AAE11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Frame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13BA1678-4CC9-4D81-80F5-03ACA87BD6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09204"/>
            <a:ext cx="10515600" cy="509388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fr-FR" b="1" dirty="0" err="1"/>
              <a:t>HobbyKing</a:t>
            </a:r>
            <a:r>
              <a:rPr lang="fr-FR" b="1" dirty="0"/>
              <a:t> X550 en fibre de verre </a:t>
            </a:r>
            <a:r>
              <a:rPr lang="fr-FR" b="1" dirty="0" err="1"/>
              <a:t>Quadcopter</a:t>
            </a:r>
            <a:r>
              <a:rPr lang="fr-FR" b="1" dirty="0"/>
              <a:t> Cadre 550mm </a:t>
            </a:r>
            <a:r>
              <a:rPr lang="fr-FR" dirty="0"/>
              <a:t>(</a:t>
            </a:r>
            <a:r>
              <a:rPr lang="en-US" dirty="0"/>
              <a:t>9323000036)</a:t>
            </a:r>
          </a:p>
          <a:p>
            <a:pPr marL="0" indent="0">
              <a:buNone/>
            </a:pPr>
            <a:endParaRPr lang="fr-FR" b="1" dirty="0"/>
          </a:p>
          <a:p>
            <a:pPr marL="0" indent="0">
              <a:buNone/>
            </a:pPr>
            <a:r>
              <a:rPr lang="fr-FR" b="1" dirty="0"/>
              <a:t>Spécifications:</a:t>
            </a:r>
          </a:p>
          <a:p>
            <a:pPr marL="457200" lvl="1" indent="0">
              <a:buNone/>
            </a:pP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Poids: </a:t>
            </a:r>
            <a:r>
              <a:rPr lang="fr-FR" b="1" dirty="0"/>
              <a:t>312g</a:t>
            </a:r>
            <a:br>
              <a:rPr lang="fr-FR" dirty="0"/>
            </a:br>
            <a:r>
              <a:rPr lang="fr-FR" dirty="0"/>
              <a:t>Largeur: </a:t>
            </a:r>
            <a:r>
              <a:rPr lang="fr-FR" b="1" dirty="0"/>
              <a:t>550mm</a:t>
            </a:r>
            <a:r>
              <a:rPr lang="fr-FR" dirty="0"/>
              <a:t> </a:t>
            </a:r>
            <a:br>
              <a:rPr lang="fr-FR" dirty="0"/>
            </a:br>
            <a:r>
              <a:rPr lang="fr-FR" dirty="0"/>
              <a:t>Trous </a:t>
            </a:r>
            <a:r>
              <a:rPr lang="fr-FR" dirty="0" err="1"/>
              <a:t>Motor</a:t>
            </a:r>
            <a:r>
              <a:rPr lang="fr-FR" dirty="0"/>
              <a:t> Bolt: </a:t>
            </a:r>
            <a:r>
              <a:rPr lang="fr-FR" b="1" dirty="0"/>
              <a:t>largeur de 19mm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03490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1786"/>
            <a:ext cx="10515600" cy="478254"/>
          </a:xfrm>
        </p:spPr>
        <p:txBody>
          <a:bodyPr>
            <a:normAutofit fontScale="90000"/>
          </a:bodyPr>
          <a:lstStyle/>
          <a:p>
            <a:r>
              <a:rPr lang="en-US" dirty="0"/>
              <a:t>Devices (1/2)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6901833"/>
              </p:ext>
            </p:extLst>
          </p:nvPr>
        </p:nvGraphicFramePr>
        <p:xfrm>
          <a:off x="897467" y="843380"/>
          <a:ext cx="9562954" cy="5150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97071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853559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12324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</a:tblGrid>
              <a:tr h="365613">
                <a:tc>
                  <a:txBody>
                    <a:bodyPr/>
                    <a:lstStyle/>
                    <a:p>
                      <a:r>
                        <a:rPr lang="fr-FR" dirty="0" err="1"/>
                        <a:t>Device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 err="1"/>
                        <a:t>Purpose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Interface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r>
                        <a:rPr lang="fr-FR" dirty="0"/>
                        <a:t>RC-THROTTLE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PCINT16/PK0 pin A8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RC-ROLL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PCINT17/PK1 pin A9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RC-PITCH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PCINT18/PK2 pin A10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RC-YAW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PCINT19/PK3 pin A11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PCINT20/PK4 pin A12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10878265"/>
                  </a:ext>
                </a:extLst>
              </a:tr>
              <a:tr h="370691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RC-AUX2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RC 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PPM- Interrupt PCINT21/PK5 pin A13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2581991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r>
                        <a:rPr lang="fr-FR" dirty="0" err="1"/>
                        <a:t>Motor</a:t>
                      </a:r>
                      <a:r>
                        <a:rPr lang="fr-FR" dirty="0"/>
                        <a:t> Front </a:t>
                      </a:r>
                      <a:r>
                        <a:rPr lang="fr-FR" dirty="0" err="1"/>
                        <a:t>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5 Timer 3*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74950784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Front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</a:t>
                      </a:r>
                      <a:r>
                        <a:rPr lang="en-US" baseline="0" noProof="0" dirty="0"/>
                        <a:t> 6 </a:t>
                      </a:r>
                      <a:r>
                        <a:rPr lang="en-US" noProof="0" dirty="0"/>
                        <a:t>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11159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Right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7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479907"/>
                  </a:ext>
                </a:extLst>
              </a:tr>
              <a:tr h="639822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 err="1"/>
                        <a:t>Motor</a:t>
                      </a:r>
                      <a:r>
                        <a:rPr lang="fr-FR" dirty="0"/>
                        <a:t> </a:t>
                      </a:r>
                      <a:r>
                        <a:rPr lang="en-US" sz="18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Rear Left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fr-FR" dirty="0"/>
                        <a:t>ESC </a:t>
                      </a:r>
                      <a:r>
                        <a:rPr lang="fr-FR" dirty="0" err="1"/>
                        <a:t>Motor</a:t>
                      </a:r>
                      <a:endParaRPr lang="fr-F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PWM pin 8 Timer 4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 err="1"/>
                        <a:t>prescaler</a:t>
                      </a:r>
                      <a:r>
                        <a:rPr lang="en-US" noProof="0" dirty="0"/>
                        <a:t>=64 =&gt; </a:t>
                      </a:r>
                      <a:r>
                        <a:rPr lang="en-US" noProof="0" dirty="0" err="1"/>
                        <a:t>freq</a:t>
                      </a:r>
                      <a:r>
                        <a:rPr lang="en-US" noProof="0" dirty="0"/>
                        <a:t> PWM 490 Hz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8999652"/>
                  </a:ext>
                </a:extLst>
              </a:tr>
            </a:tbl>
          </a:graphicData>
        </a:graphic>
      </p:graphicFrame>
      <p:sp>
        <p:nvSpPr>
          <p:cNvPr id="3" name="ZoneTexte 2">
            <a:extLst>
              <a:ext uri="{FF2B5EF4-FFF2-40B4-BE49-F238E27FC236}">
                <a16:creationId xmlns:a16="http://schemas.microsoft.com/office/drawing/2014/main" id="{AB3E04CB-0F5A-4DF6-B967-A7A48EA9B462}"/>
              </a:ext>
            </a:extLst>
          </p:cNvPr>
          <p:cNvSpPr txBox="1"/>
          <p:nvPr/>
        </p:nvSpPr>
        <p:spPr>
          <a:xfrm flipH="1">
            <a:off x="1339498" y="6108970"/>
            <a:ext cx="92539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*Not use pin 4 as linked to Timer 0 which is already use for </a:t>
            </a:r>
            <a:r>
              <a:rPr lang="en-US" dirty="0" err="1"/>
              <a:t>millis</a:t>
            </a:r>
            <a:r>
              <a:rPr lang="en-US" dirty="0"/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11187799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Special</a:t>
            </a:r>
            <a:r>
              <a:rPr lang="fr-FR" dirty="0"/>
              <a:t> pins Arduino MEGA2560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fr-FR" sz="3500" u="sng" dirty="0"/>
              <a:t>Pin Change </a:t>
            </a:r>
            <a:r>
              <a:rPr lang="fr-FR" sz="3500" u="sng" dirty="0" err="1"/>
              <a:t>Interrupt</a:t>
            </a:r>
            <a:r>
              <a:rPr lang="fr-FR" sz="3500" u="sng" dirty="0"/>
              <a:t> 2 ISR(PCINT2_vect)</a:t>
            </a:r>
          </a:p>
          <a:p>
            <a:pPr marL="0" indent="0">
              <a:buNone/>
            </a:pPr>
            <a:r>
              <a:rPr lang="da-DK" dirty="0"/>
              <a:t>For pins PCINT16-PCINT23 (PK0- PK7), PORT K</a:t>
            </a:r>
          </a:p>
          <a:p>
            <a:pPr marL="0" indent="0">
              <a:buNone/>
            </a:pPr>
            <a:r>
              <a:rPr lang="fr-FR" dirty="0"/>
              <a:t>Use pin A8 to A13 (PCINT16  to PCINT21 )</a:t>
            </a:r>
          </a:p>
          <a:p>
            <a:pPr marL="0" indent="0">
              <a:buNone/>
            </a:pPr>
            <a:r>
              <a:rPr lang="da-DK" dirty="0"/>
              <a:t>PCMSK2 – Pin Change Mask Register 2 </a:t>
            </a:r>
            <a:r>
              <a:rPr lang="en-US" dirty="0"/>
              <a:t>Bit 2 – PCIF2: clear any outstanding interrupts 2</a:t>
            </a:r>
            <a:endParaRPr lang="da-DK" dirty="0"/>
          </a:p>
          <a:p>
            <a:pPr marL="0" indent="0">
              <a:buNone/>
            </a:pPr>
            <a:r>
              <a:rPr lang="en-US" dirty="0"/>
              <a:t>PCIFR – Pin Change Interrupt Flag Register =&gt; Bit 2 – PCIF2: clear any outstanding interrupts 2</a:t>
            </a:r>
          </a:p>
          <a:p>
            <a:pPr marL="0" indent="0">
              <a:buNone/>
            </a:pPr>
            <a:r>
              <a:rPr lang="fr-FR" dirty="0"/>
              <a:t>PCICR – Pin Change </a:t>
            </a:r>
            <a:r>
              <a:rPr lang="fr-FR" dirty="0" err="1"/>
              <a:t>Interrupt</a:t>
            </a:r>
            <a:r>
              <a:rPr lang="fr-FR" dirty="0"/>
              <a:t> Control </a:t>
            </a:r>
            <a:r>
              <a:rPr lang="fr-FR" dirty="0" err="1"/>
              <a:t>Register</a:t>
            </a:r>
            <a:r>
              <a:rPr lang="fr-FR" dirty="0"/>
              <a:t> =&gt; Bit 2 – PCIE2: enable pin change </a:t>
            </a:r>
            <a:r>
              <a:rPr lang="fr-FR" dirty="0" err="1"/>
              <a:t>interrupts</a:t>
            </a:r>
            <a:r>
              <a:rPr lang="fr-FR" dirty="0"/>
              <a:t> 2</a:t>
            </a:r>
          </a:p>
          <a:p>
            <a:pPr marL="0" indent="0">
              <a:buNone/>
            </a:pPr>
            <a:br>
              <a:rPr lang="fr-FR" dirty="0"/>
            </a:br>
            <a:endParaRPr lang="fr-FR" dirty="0"/>
          </a:p>
          <a:p>
            <a:pPr marL="0" indent="0">
              <a:buNone/>
            </a:pPr>
            <a:r>
              <a:rPr lang="fr-FR" sz="3500" u="sng" dirty="0"/>
              <a:t>SPI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10: CS</a:t>
            </a:r>
            <a:endParaRPr lang="fr-FR" dirty="0"/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11-&gt;pin</a:t>
            </a:r>
            <a:r>
              <a:rPr lang="fr-FR" dirty="0"/>
              <a:t> #</a:t>
            </a:r>
            <a:r>
              <a:rPr lang="fi-FI" dirty="0"/>
              <a:t>51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12-&gt;pin</a:t>
            </a:r>
            <a:r>
              <a:rPr lang="fr-FR" dirty="0"/>
              <a:t> #</a:t>
            </a:r>
            <a:r>
              <a:rPr lang="fi-FI" dirty="0"/>
              <a:t>50</a:t>
            </a:r>
          </a:p>
          <a:p>
            <a:pPr marL="0" indent="0">
              <a:buNone/>
            </a:pPr>
            <a:r>
              <a:rPr lang="fi-FI" dirty="0"/>
              <a:t>pin</a:t>
            </a:r>
            <a:r>
              <a:rPr lang="fr-FR" dirty="0"/>
              <a:t> #</a:t>
            </a:r>
            <a:r>
              <a:rPr lang="fi-FI" dirty="0"/>
              <a:t>13-&gt;pin</a:t>
            </a:r>
            <a:r>
              <a:rPr lang="fr-FR" dirty="0"/>
              <a:t> #</a:t>
            </a:r>
            <a:r>
              <a:rPr lang="fi-FI" dirty="0"/>
              <a:t>52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7220562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Devices (2/2)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59360"/>
              </p:ext>
            </p:extLst>
          </p:nvPr>
        </p:nvGraphicFramePr>
        <p:xfrm>
          <a:off x="838200" y="1410759"/>
          <a:ext cx="8954138" cy="1854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90474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1569081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4052380">
                  <a:extLst>
                    <a:ext uri="{9D8B030D-6E8A-4147-A177-3AD203B41FA5}">
                      <a16:colId xmlns:a16="http://schemas.microsoft.com/office/drawing/2014/main" val="295038499"/>
                    </a:ext>
                  </a:extLst>
                </a:gridCol>
                <a:gridCol w="427931">
                  <a:extLst>
                    <a:ext uri="{9D8B030D-6E8A-4147-A177-3AD203B41FA5}">
                      <a16:colId xmlns:a16="http://schemas.microsoft.com/office/drawing/2014/main" val="37906192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Purpose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Interface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noProof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IMU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CMPS12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Control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I2C 0X60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indent="0">
                        <a:buFont typeface="Wingdings" panose="05000000000000000000" pitchFamily="2" charset="2"/>
                        <a:buNone/>
                      </a:pPr>
                      <a:r>
                        <a:rPr lang="en-US" dirty="0">
                          <a:solidFill>
                            <a:srgbClr val="00B050"/>
                          </a:solidFill>
                        </a:rPr>
                        <a:t> 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2610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 dirty="0"/>
                        <a:t>SD Card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SPI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533019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RTC</a:t>
                      </a:r>
                      <a:r>
                        <a:rPr lang="en-US" baseline="0" noProof="0" dirty="0"/>
                        <a:t> </a:t>
                      </a:r>
                      <a:r>
                        <a:rPr lang="en-US" noProof="0" dirty="0"/>
                        <a:t>DS1307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Logging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/>
                        <a:t>I2C 0x68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9730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noProof="0"/>
                        <a:t>MEGA2560 built in </a:t>
                      </a:r>
                      <a:r>
                        <a:rPr lang="en-US" noProof="0" dirty="0"/>
                        <a:t>Led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noProof="0" dirty="0"/>
                        <a:t>Monitor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noProof="0" dirty="0"/>
                        <a:t>Digital pin 13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529595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7890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8DDCDBDF-D8CC-44B1-A599-F6FD2A53C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3900" y="190500"/>
            <a:ext cx="10515600" cy="750888"/>
          </a:xfrm>
        </p:spPr>
        <p:txBody>
          <a:bodyPr/>
          <a:lstStyle/>
          <a:p>
            <a:r>
              <a:rPr lang="en-US" dirty="0"/>
              <a:t>Motors</a:t>
            </a:r>
          </a:p>
        </p:txBody>
      </p:sp>
      <p:graphicFrame>
        <p:nvGraphicFramePr>
          <p:cNvPr id="4" name="Espace réservé du contenu 3">
            <a:extLst>
              <a:ext uri="{FF2B5EF4-FFF2-40B4-BE49-F238E27FC236}">
                <a16:creationId xmlns:a16="http://schemas.microsoft.com/office/drawing/2014/main" id="{003D9151-9798-4FFF-84EB-CA24DBFE390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55640812"/>
              </p:ext>
            </p:extLst>
          </p:nvPr>
        </p:nvGraphicFramePr>
        <p:xfrm>
          <a:off x="723901" y="829734"/>
          <a:ext cx="10515599" cy="30784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156">
                  <a:extLst>
                    <a:ext uri="{9D8B030D-6E8A-4147-A177-3AD203B41FA5}">
                      <a16:colId xmlns:a16="http://schemas.microsoft.com/office/drawing/2014/main" val="141237979"/>
                    </a:ext>
                  </a:extLst>
                </a:gridCol>
                <a:gridCol w="2256585">
                  <a:extLst>
                    <a:ext uri="{9D8B030D-6E8A-4147-A177-3AD203B41FA5}">
                      <a16:colId xmlns:a16="http://schemas.microsoft.com/office/drawing/2014/main" val="2232030455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592764086"/>
                    </a:ext>
                  </a:extLst>
                </a:gridCol>
                <a:gridCol w="3500429">
                  <a:extLst>
                    <a:ext uri="{9D8B030D-6E8A-4147-A177-3AD203B41FA5}">
                      <a16:colId xmlns:a16="http://schemas.microsoft.com/office/drawing/2014/main" val="303937432"/>
                    </a:ext>
                  </a:extLst>
                </a:gridCol>
              </a:tblGrid>
              <a:tr h="389475">
                <a:tc>
                  <a:txBody>
                    <a:bodyPr/>
                    <a:lstStyle/>
                    <a:p>
                      <a:r>
                        <a:rPr lang="fr-FR" dirty="0"/>
                        <a:t>#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Position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fr-FR" dirty="0"/>
                        <a:t>Pin #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00639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Motor1Pin</a:t>
                      </a: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Calibri" panose="020F0502020204030204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Calibri" panose="020F0502020204030204"/>
                          <a:ea typeface="+mn-ea"/>
                          <a:cs typeface="+mn-cs"/>
                        </a:rP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295351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Front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Motor2Pin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531206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Right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Motor3Pin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40387248"/>
                  </a:ext>
                </a:extLst>
              </a:tr>
              <a:tr h="672245">
                <a:tc>
                  <a:txBody>
                    <a:bodyPr/>
                    <a:lstStyle/>
                    <a:p>
                      <a:r>
                        <a:rPr lang="fr-FR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Rear Left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Motor4Pin </a:t>
                      </a:r>
                    </a:p>
                    <a:p>
                      <a:pPr marL="285750" marR="0" lvl="0" indent="-28575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Char char="ü"/>
                        <a:tabLst/>
                        <a:defRPr/>
                      </a:pPr>
                      <a:endParaRPr kumimoji="0" lang="en-US" sz="18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Wingdings" panose="05000000000000000000" pitchFamily="2" charset="2"/>
                        <a:buNone/>
                        <a:tabLst/>
                        <a:defRPr/>
                      </a:pPr>
                      <a:r>
                        <a:rPr kumimoji="0" lang="en-US" sz="18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10626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334176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Flèche : haut 43">
            <a:extLst>
              <a:ext uri="{FF2B5EF4-FFF2-40B4-BE49-F238E27FC236}">
                <a16:creationId xmlns:a16="http://schemas.microsoft.com/office/drawing/2014/main" id="{ABE59650-146B-4F70-9E7E-C25A4952A843}"/>
              </a:ext>
            </a:extLst>
          </p:cNvPr>
          <p:cNvSpPr/>
          <p:nvPr/>
        </p:nvSpPr>
        <p:spPr>
          <a:xfrm>
            <a:off x="5844666" y="2637189"/>
            <a:ext cx="484632" cy="978408"/>
          </a:xfrm>
          <a:prstGeom prst="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re 1">
            <a:extLst>
              <a:ext uri="{FF2B5EF4-FFF2-40B4-BE49-F238E27FC236}">
                <a16:creationId xmlns:a16="http://schemas.microsoft.com/office/drawing/2014/main" id="{B2E95FC8-98C1-4761-96A0-FCEBFB8AD3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0571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Motors rotation (1/2)</a:t>
            </a:r>
          </a:p>
        </p:txBody>
      </p:sp>
      <p:sp>
        <p:nvSpPr>
          <p:cNvPr id="7" name="Ellipse 6">
            <a:extLst>
              <a:ext uri="{FF2B5EF4-FFF2-40B4-BE49-F238E27FC236}">
                <a16:creationId xmlns:a16="http://schemas.microsoft.com/office/drawing/2014/main" id="{B8F24F67-8CCD-4123-96FC-F6FE2AD5ED78}"/>
              </a:ext>
            </a:extLst>
          </p:cNvPr>
          <p:cNvSpPr/>
          <p:nvPr/>
        </p:nvSpPr>
        <p:spPr>
          <a:xfrm rot="900000">
            <a:off x="5638800" y="3531753"/>
            <a:ext cx="914400" cy="9144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Ellipse 7">
            <a:extLst>
              <a:ext uri="{FF2B5EF4-FFF2-40B4-BE49-F238E27FC236}">
                <a16:creationId xmlns:a16="http://schemas.microsoft.com/office/drawing/2014/main" id="{B62278DF-5D35-436F-ABDC-669B9815F1C4}"/>
              </a:ext>
            </a:extLst>
          </p:cNvPr>
          <p:cNvSpPr/>
          <p:nvPr/>
        </p:nvSpPr>
        <p:spPr>
          <a:xfrm>
            <a:off x="4183262" y="2067909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0" name="Ellipse 9">
            <a:extLst>
              <a:ext uri="{FF2B5EF4-FFF2-40B4-BE49-F238E27FC236}">
                <a16:creationId xmlns:a16="http://schemas.microsoft.com/office/drawing/2014/main" id="{AAEBFEFC-EAD4-4D22-863C-F24B4195D196}"/>
              </a:ext>
            </a:extLst>
          </p:cNvPr>
          <p:cNvSpPr/>
          <p:nvPr/>
        </p:nvSpPr>
        <p:spPr>
          <a:xfrm>
            <a:off x="7446205" y="2126723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cxnSp>
        <p:nvCxnSpPr>
          <p:cNvPr id="14" name="Connecteur droit 13">
            <a:extLst>
              <a:ext uri="{FF2B5EF4-FFF2-40B4-BE49-F238E27FC236}">
                <a16:creationId xmlns:a16="http://schemas.microsoft.com/office/drawing/2014/main" id="{FF2D8BFF-4103-40BF-8AF7-60F4B89035AA}"/>
              </a:ext>
            </a:extLst>
          </p:cNvPr>
          <p:cNvCxnSpPr>
            <a:cxnSpLocks/>
          </p:cNvCxnSpPr>
          <p:nvPr/>
        </p:nvCxnSpPr>
        <p:spPr>
          <a:xfrm>
            <a:off x="4653240" y="2519560"/>
            <a:ext cx="2875631" cy="2923162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21AE1372-AD34-4EBF-85EF-004FBD5B7A95}"/>
              </a:ext>
            </a:extLst>
          </p:cNvPr>
          <p:cNvCxnSpPr>
            <a:cxnSpLocks/>
          </p:cNvCxnSpPr>
          <p:nvPr/>
        </p:nvCxnSpPr>
        <p:spPr>
          <a:xfrm flipH="1">
            <a:off x="4653240" y="2519560"/>
            <a:ext cx="2875631" cy="2836837"/>
          </a:xfrm>
          <a:prstGeom prst="line">
            <a:avLst/>
          </a:prstGeom>
          <a:ln w="635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Ellipse 39">
            <a:extLst>
              <a:ext uri="{FF2B5EF4-FFF2-40B4-BE49-F238E27FC236}">
                <a16:creationId xmlns:a16="http://schemas.microsoft.com/office/drawing/2014/main" id="{08D47DE9-EC4E-4EB1-A95A-5B8B687A8EF5}"/>
              </a:ext>
            </a:extLst>
          </p:cNvPr>
          <p:cNvSpPr/>
          <p:nvPr/>
        </p:nvSpPr>
        <p:spPr>
          <a:xfrm>
            <a:off x="4183261" y="5292718"/>
            <a:ext cx="544497" cy="510466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</a:p>
        </p:txBody>
      </p:sp>
      <p:sp>
        <p:nvSpPr>
          <p:cNvPr id="41" name="Ellipse 40">
            <a:extLst>
              <a:ext uri="{FF2B5EF4-FFF2-40B4-BE49-F238E27FC236}">
                <a16:creationId xmlns:a16="http://schemas.microsoft.com/office/drawing/2014/main" id="{29228CD3-6325-4779-BB6B-1918FF19310B}"/>
              </a:ext>
            </a:extLst>
          </p:cNvPr>
          <p:cNvSpPr/>
          <p:nvPr/>
        </p:nvSpPr>
        <p:spPr>
          <a:xfrm>
            <a:off x="7343786" y="5410740"/>
            <a:ext cx="544497" cy="510466"/>
          </a:xfrm>
          <a:prstGeom prst="ellipse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</a:p>
        </p:txBody>
      </p:sp>
      <p:sp>
        <p:nvSpPr>
          <p:cNvPr id="46" name="ZoneTexte 45">
            <a:extLst>
              <a:ext uri="{FF2B5EF4-FFF2-40B4-BE49-F238E27FC236}">
                <a16:creationId xmlns:a16="http://schemas.microsoft.com/office/drawing/2014/main" id="{40220A43-09B7-42FD-84A4-B78C255269E8}"/>
              </a:ext>
            </a:extLst>
          </p:cNvPr>
          <p:cNvSpPr txBox="1"/>
          <p:nvPr/>
        </p:nvSpPr>
        <p:spPr>
          <a:xfrm>
            <a:off x="2263079" y="2150228"/>
            <a:ext cx="236725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Left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  <a:p>
            <a:pPr algn="ctr"/>
            <a:endParaRPr lang="en-US" dirty="0"/>
          </a:p>
        </p:txBody>
      </p:sp>
      <p:sp>
        <p:nvSpPr>
          <p:cNvPr id="49" name="ZoneTexte 48">
            <a:extLst>
              <a:ext uri="{FF2B5EF4-FFF2-40B4-BE49-F238E27FC236}">
                <a16:creationId xmlns:a16="http://schemas.microsoft.com/office/drawing/2014/main" id="{095EFD51-1C2A-451A-81C2-EFBCB1480C05}"/>
              </a:ext>
            </a:extLst>
          </p:cNvPr>
          <p:cNvSpPr txBox="1"/>
          <p:nvPr/>
        </p:nvSpPr>
        <p:spPr>
          <a:xfrm>
            <a:off x="2749429" y="5420853"/>
            <a:ext cx="163923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Left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0" name="ZoneTexte 49">
            <a:extLst>
              <a:ext uri="{FF2B5EF4-FFF2-40B4-BE49-F238E27FC236}">
                <a16:creationId xmlns:a16="http://schemas.microsoft.com/office/drawing/2014/main" id="{6F9FC474-7DAF-4053-81C1-51120A5EFFD0}"/>
              </a:ext>
            </a:extLst>
          </p:cNvPr>
          <p:cNvSpPr txBox="1"/>
          <p:nvPr/>
        </p:nvSpPr>
        <p:spPr>
          <a:xfrm>
            <a:off x="7968252" y="2150228"/>
            <a:ext cx="1631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Front Right</a:t>
            </a:r>
          </a:p>
          <a:p>
            <a:pPr algn="ctr"/>
            <a:r>
              <a:rPr lang="en-US" dirty="0"/>
              <a:t>CCW</a:t>
            </a:r>
          </a:p>
          <a:p>
            <a:pPr algn="ctr"/>
            <a:r>
              <a:rPr lang="en-US" dirty="0"/>
              <a:t>Propeller green</a:t>
            </a:r>
          </a:p>
        </p:txBody>
      </p:sp>
      <p:sp>
        <p:nvSpPr>
          <p:cNvPr id="51" name="ZoneTexte 50">
            <a:extLst>
              <a:ext uri="{FF2B5EF4-FFF2-40B4-BE49-F238E27FC236}">
                <a16:creationId xmlns:a16="http://schemas.microsoft.com/office/drawing/2014/main" id="{817B7DC0-7D6A-4AC3-A913-D809DD87116A}"/>
              </a:ext>
            </a:extLst>
          </p:cNvPr>
          <p:cNvSpPr txBox="1"/>
          <p:nvPr/>
        </p:nvSpPr>
        <p:spPr>
          <a:xfrm>
            <a:off x="7602321" y="5420853"/>
            <a:ext cx="236725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Rear Right</a:t>
            </a:r>
          </a:p>
          <a:p>
            <a:pPr algn="ctr"/>
            <a:r>
              <a:rPr lang="en-US" dirty="0"/>
              <a:t>CW</a:t>
            </a:r>
          </a:p>
          <a:p>
            <a:pPr algn="ctr"/>
            <a:r>
              <a:rPr lang="en-US" dirty="0"/>
              <a:t>Propeller Reverse black</a:t>
            </a:r>
          </a:p>
        </p:txBody>
      </p:sp>
      <p:sp>
        <p:nvSpPr>
          <p:cNvPr id="52" name="Flèche : courbe vers le haut 51">
            <a:extLst>
              <a:ext uri="{FF2B5EF4-FFF2-40B4-BE49-F238E27FC236}">
                <a16:creationId xmlns:a16="http://schemas.microsoft.com/office/drawing/2014/main" id="{BA615E77-4049-465D-AAEF-6B19079D73A4}"/>
              </a:ext>
            </a:extLst>
          </p:cNvPr>
          <p:cNvSpPr/>
          <p:nvPr/>
        </p:nvSpPr>
        <p:spPr>
          <a:xfrm rot="10800000">
            <a:off x="7142550" y="1832416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3" name="Flèche : courbe vers le haut 52">
            <a:extLst>
              <a:ext uri="{FF2B5EF4-FFF2-40B4-BE49-F238E27FC236}">
                <a16:creationId xmlns:a16="http://schemas.microsoft.com/office/drawing/2014/main" id="{755287AD-1977-4A4E-BD06-40951948C1FF}"/>
              </a:ext>
            </a:extLst>
          </p:cNvPr>
          <p:cNvSpPr/>
          <p:nvPr/>
        </p:nvSpPr>
        <p:spPr>
          <a:xfrm rot="10800000">
            <a:off x="3906572" y="5010797"/>
            <a:ext cx="1023357" cy="515646"/>
          </a:xfrm>
          <a:prstGeom prst="curvedUp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4" name="Flèche : courbe vers le bas 53">
            <a:extLst>
              <a:ext uri="{FF2B5EF4-FFF2-40B4-BE49-F238E27FC236}">
                <a16:creationId xmlns:a16="http://schemas.microsoft.com/office/drawing/2014/main" id="{B5D842F3-37E6-4BB7-8726-8C7E96267ABC}"/>
              </a:ext>
            </a:extLst>
          </p:cNvPr>
          <p:cNvSpPr/>
          <p:nvPr/>
        </p:nvSpPr>
        <p:spPr>
          <a:xfrm>
            <a:off x="3934851" y="1851097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5" name="Flèche : courbe vers le bas 54">
            <a:extLst>
              <a:ext uri="{FF2B5EF4-FFF2-40B4-BE49-F238E27FC236}">
                <a16:creationId xmlns:a16="http://schemas.microsoft.com/office/drawing/2014/main" id="{B4AA4226-9733-4FAA-BA3B-C290529320CB}"/>
              </a:ext>
            </a:extLst>
          </p:cNvPr>
          <p:cNvSpPr/>
          <p:nvPr/>
        </p:nvSpPr>
        <p:spPr>
          <a:xfrm>
            <a:off x="7080065" y="5152952"/>
            <a:ext cx="1148328" cy="581120"/>
          </a:xfrm>
          <a:prstGeom prst="curvedDownArrow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cxnSp>
        <p:nvCxnSpPr>
          <p:cNvPr id="57" name="Connecteur droit 56">
            <a:extLst>
              <a:ext uri="{FF2B5EF4-FFF2-40B4-BE49-F238E27FC236}">
                <a16:creationId xmlns:a16="http://schemas.microsoft.com/office/drawing/2014/main" id="{44EFC622-3CBD-4FF4-9820-E5AF57BF5157}"/>
              </a:ext>
            </a:extLst>
          </p:cNvPr>
          <p:cNvCxnSpPr>
            <a:cxnSpLocks/>
            <a:stCxn id="2" idx="2"/>
          </p:cNvCxnSpPr>
          <p:nvPr/>
        </p:nvCxnSpPr>
        <p:spPr>
          <a:xfrm flipH="1">
            <a:off x="6086274" y="1496134"/>
            <a:ext cx="9726" cy="484630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èche : en arc 63">
            <a:extLst>
              <a:ext uri="{FF2B5EF4-FFF2-40B4-BE49-F238E27FC236}">
                <a16:creationId xmlns:a16="http://schemas.microsoft.com/office/drawing/2014/main" id="{F0E98F49-E01F-441F-A775-7CF31BA5BF03}"/>
              </a:ext>
            </a:extLst>
          </p:cNvPr>
          <p:cNvSpPr/>
          <p:nvPr/>
        </p:nvSpPr>
        <p:spPr>
          <a:xfrm rot="1889557">
            <a:off x="5582216" y="1604311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734854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65" name="ZoneTexte 64">
            <a:extLst>
              <a:ext uri="{FF2B5EF4-FFF2-40B4-BE49-F238E27FC236}">
                <a16:creationId xmlns:a16="http://schemas.microsoft.com/office/drawing/2014/main" id="{E0E64C6E-25B7-4127-90E2-B4BD2D5B0611}"/>
              </a:ext>
            </a:extLst>
          </p:cNvPr>
          <p:cNvSpPr txBox="1"/>
          <p:nvPr/>
        </p:nvSpPr>
        <p:spPr>
          <a:xfrm>
            <a:off x="5651463" y="2199119"/>
            <a:ext cx="7441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Roll  </a:t>
            </a:r>
          </a:p>
        </p:txBody>
      </p:sp>
      <p:cxnSp>
        <p:nvCxnSpPr>
          <p:cNvPr id="67" name="Connecteur droit 66">
            <a:extLst>
              <a:ext uri="{FF2B5EF4-FFF2-40B4-BE49-F238E27FC236}">
                <a16:creationId xmlns:a16="http://schemas.microsoft.com/office/drawing/2014/main" id="{93B3E475-E001-4631-A52C-F00D276CD885}"/>
              </a:ext>
            </a:extLst>
          </p:cNvPr>
          <p:cNvCxnSpPr>
            <a:cxnSpLocks/>
          </p:cNvCxnSpPr>
          <p:nvPr/>
        </p:nvCxnSpPr>
        <p:spPr>
          <a:xfrm flipH="1">
            <a:off x="3459603" y="3988953"/>
            <a:ext cx="5394521" cy="0"/>
          </a:xfrm>
          <a:prstGeom prst="line">
            <a:avLst/>
          </a:prstGeom>
          <a:ln w="22225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Flèche : en arc 68">
            <a:extLst>
              <a:ext uri="{FF2B5EF4-FFF2-40B4-BE49-F238E27FC236}">
                <a16:creationId xmlns:a16="http://schemas.microsoft.com/office/drawing/2014/main" id="{A0A7509D-4F0D-413B-B0EE-93E91B761431}"/>
              </a:ext>
            </a:extLst>
          </p:cNvPr>
          <p:cNvSpPr/>
          <p:nvPr/>
        </p:nvSpPr>
        <p:spPr>
          <a:xfrm>
            <a:off x="3600625" y="3448774"/>
            <a:ext cx="978408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2762545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cap="rnd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0" name="ZoneTexte 69">
            <a:extLst>
              <a:ext uri="{FF2B5EF4-FFF2-40B4-BE49-F238E27FC236}">
                <a16:creationId xmlns:a16="http://schemas.microsoft.com/office/drawing/2014/main" id="{0454E0DA-A088-4056-BD51-40A1FDE4D74E}"/>
              </a:ext>
            </a:extLst>
          </p:cNvPr>
          <p:cNvSpPr txBox="1"/>
          <p:nvPr/>
        </p:nvSpPr>
        <p:spPr>
          <a:xfrm>
            <a:off x="4515161" y="3686300"/>
            <a:ext cx="64992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Pitch</a:t>
            </a:r>
          </a:p>
          <a:p>
            <a:endParaRPr lang="en-US" dirty="0"/>
          </a:p>
        </p:txBody>
      </p:sp>
      <p:sp>
        <p:nvSpPr>
          <p:cNvPr id="71" name="Flèche : en arc 70">
            <a:extLst>
              <a:ext uri="{FF2B5EF4-FFF2-40B4-BE49-F238E27FC236}">
                <a16:creationId xmlns:a16="http://schemas.microsoft.com/office/drawing/2014/main" id="{31D90B25-69B5-4C78-AF3B-DA9B6E960148}"/>
              </a:ext>
            </a:extLst>
          </p:cNvPr>
          <p:cNvSpPr/>
          <p:nvPr/>
        </p:nvSpPr>
        <p:spPr>
          <a:xfrm rot="7603812">
            <a:off x="6521214" y="4194690"/>
            <a:ext cx="932059" cy="978408"/>
          </a:xfrm>
          <a:prstGeom prst="circularArrow">
            <a:avLst>
              <a:gd name="adj1" fmla="val 12500"/>
              <a:gd name="adj2" fmla="val 1142319"/>
              <a:gd name="adj3" fmla="val 20457681"/>
              <a:gd name="adj4" fmla="val 8225766"/>
              <a:gd name="adj5" fmla="val 12500"/>
            </a:avLst>
          </a:prstGeo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72" name="ZoneTexte 71">
            <a:extLst>
              <a:ext uri="{FF2B5EF4-FFF2-40B4-BE49-F238E27FC236}">
                <a16:creationId xmlns:a16="http://schemas.microsoft.com/office/drawing/2014/main" id="{1A94E448-AC4B-4BD0-959A-4FEB7F14BCCF}"/>
              </a:ext>
            </a:extLst>
          </p:cNvPr>
          <p:cNvSpPr txBox="1"/>
          <p:nvPr/>
        </p:nvSpPr>
        <p:spPr>
          <a:xfrm>
            <a:off x="6682293" y="4111698"/>
            <a:ext cx="55585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r>
              <a:rPr lang="en-US" dirty="0"/>
              <a:t>Yaw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68218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C3A54A01-5167-4086-A1BC-77733497A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Motors Rotation (2/2)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81AD70D4-3C34-4229-95D1-25CD0E0101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en-US" dirty="0"/>
              <a:t>Roll: left/right side tilt.</a:t>
            </a:r>
          </a:p>
          <a:p>
            <a:pPr lvl="1"/>
            <a:r>
              <a:rPr lang="en-US" dirty="0"/>
              <a:t> + tilted side right, speed 2 Right, slow 2 Left</a:t>
            </a:r>
          </a:p>
          <a:p>
            <a:pPr lvl="1"/>
            <a:r>
              <a:rPr lang="en-US" dirty="0"/>
              <a:t> - left, speed 2 Left, slow 2 Right</a:t>
            </a:r>
          </a:p>
          <a:p>
            <a:endParaRPr lang="en-US" dirty="0"/>
          </a:p>
          <a:p>
            <a:r>
              <a:rPr lang="en-US" dirty="0"/>
              <a:t>Pitch: up/down tilt.</a:t>
            </a:r>
          </a:p>
          <a:p>
            <a:pPr lvl="1"/>
            <a:r>
              <a:rPr lang="en-US" dirty="0"/>
              <a:t> + tilted skyward, speed 2 Front, slow 2 Rear</a:t>
            </a:r>
          </a:p>
          <a:p>
            <a:pPr lvl="1"/>
            <a:r>
              <a:rPr lang="en-US" dirty="0"/>
              <a:t> - ground, speed 2 Rear, slow 2 Front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Yaw: rotation.</a:t>
            </a:r>
          </a:p>
          <a:p>
            <a:pPr lvl="1"/>
            <a:r>
              <a:rPr lang="en-US" dirty="0"/>
              <a:t> + Clockwise, speed Front Left &amp; Rear Right, slow Front Right &amp; Rear Left</a:t>
            </a:r>
          </a:p>
          <a:p>
            <a:pPr lvl="1"/>
            <a:r>
              <a:rPr lang="en-US" dirty="0"/>
              <a:t> - Counter clockwise, speed Front Right &amp; Rear Left, slow Front Left &amp; Rear Right</a:t>
            </a:r>
          </a:p>
          <a:p>
            <a:pPr lvl="1"/>
            <a:endParaRPr lang="en-US" dirty="0"/>
          </a:p>
          <a:p>
            <a:r>
              <a:rPr lang="en-US" dirty="0"/>
              <a:t>Mix result.</a:t>
            </a:r>
          </a:p>
          <a:p>
            <a:pPr marL="457200" lvl="1" indent="0">
              <a:buNone/>
            </a:pPr>
            <a:r>
              <a:rPr lang="en-US" dirty="0" err="1"/>
              <a:t>ESC_command</a:t>
            </a:r>
            <a:r>
              <a:rPr lang="en-US" dirty="0"/>
              <a:t> = PID = measure - command </a:t>
            </a:r>
          </a:p>
          <a:p>
            <a:pPr marL="457200" lvl="1" indent="0">
              <a:buNone/>
            </a:pPr>
            <a:r>
              <a:rPr lang="en-US" dirty="0"/>
              <a:t>#define PIDMIX(X,Y,Z) </a:t>
            </a:r>
            <a:r>
              <a:rPr lang="en-US" dirty="0" err="1"/>
              <a:t>ESC_command</a:t>
            </a:r>
            <a:r>
              <a:rPr lang="en-US" dirty="0"/>
              <a:t>[ROLL]*X + </a:t>
            </a:r>
            <a:r>
              <a:rPr lang="en-US" dirty="0" err="1"/>
              <a:t>ESC_command</a:t>
            </a:r>
            <a:r>
              <a:rPr lang="en-US" dirty="0"/>
              <a:t>[PITCH]*Y + </a:t>
            </a:r>
            <a:r>
              <a:rPr lang="en-US" dirty="0" err="1"/>
              <a:t>ESC_command</a:t>
            </a:r>
            <a:r>
              <a:rPr lang="en-US" dirty="0"/>
              <a:t>[YAW]*Z</a:t>
            </a:r>
          </a:p>
          <a:p>
            <a:pPr marL="457200" lvl="1" indent="0">
              <a:buNone/>
            </a:pPr>
            <a:r>
              <a:rPr lang="en-US" dirty="0"/>
              <a:t> motor[0] = PIDMIX(-1,-1,-1); //Front Left Increase speed if ROLL PID &lt; 0 (drone too much tilted right, measure &lt;0) or Increase speed if PITCH PID &lt; 0 (drone too much tilted ground, measure &lt;0)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motor[1] = PIDMIX(+1,-1,+1); //Front Right Increase speed if ROLL PID &gt; 0 (drone too much tilted left, measure &gt;0) or Increase speed if PITCH PID &lt; 0 (drone too much tilted ground, measure &lt;0) or Increase speed if YAW PID &gt; 0 (drone too much clockwise, measure &gt;0) </a:t>
            </a:r>
          </a:p>
          <a:p>
            <a:pPr marL="457200" lvl="1" indent="0">
              <a:buNone/>
            </a:pPr>
            <a:r>
              <a:rPr lang="en-US" dirty="0"/>
              <a:t> motor[2] = PIDMIX(+1,+1,-1); //Rear Right Increase speed if ROLL PID &gt; 0 (drone too much tilted left, measure &gt;0) or Increase speed if PITCH PID &gt; 0 (drone too much tilted skyward, measure &gt;0) or Increase speed if YAW PID &lt; 0 (drone too much Counter clockwise, measure &lt;0) </a:t>
            </a:r>
          </a:p>
          <a:p>
            <a:pPr marL="457200" lvl="1" indent="0">
              <a:buNone/>
            </a:pPr>
            <a:r>
              <a:rPr lang="en-US" dirty="0"/>
              <a:t> motor[3] = PIDMIX(-1,+1,+1); //Rear Left Increase speed if ROLL PID &lt; 0 (drone too much tilted right, measure &lt;0) or Increase speed if PITCH PID &gt; 0 (drone too much tilted skyward, measure &gt;0) or Increase speed if YAW PID &gt; 0 (drone too much clockwise, measure &gt;0) 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27947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(1/3)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8280"/>
            <a:ext cx="10515600" cy="5273040"/>
          </a:xfrm>
        </p:spPr>
        <p:txBody>
          <a:bodyPr>
            <a:normAutofit fontScale="85000" lnSpcReduction="20000"/>
          </a:bodyPr>
          <a:lstStyle/>
          <a:p>
            <a:r>
              <a:rPr lang="en-US" sz="1300" dirty="0"/>
              <a:t>This processing usually occurs every 20 </a:t>
            </a:r>
            <a:r>
              <a:rPr lang="en-US" sz="1300" dirty="0" err="1"/>
              <a:t>ms</a:t>
            </a:r>
            <a:r>
              <a:rPr lang="en-US" sz="1300" dirty="0"/>
              <a:t> (</a:t>
            </a:r>
            <a:r>
              <a:rPr lang="en-US" sz="1300" dirty="0" err="1"/>
              <a:t>samplePeriod</a:t>
            </a:r>
            <a:r>
              <a:rPr lang="en-US" sz="1300" dirty="0"/>
              <a:t>), any latency is logged.</a:t>
            </a:r>
          </a:p>
          <a:p>
            <a:r>
              <a:rPr lang="en-US" sz="1300" dirty="0"/>
              <a:t>RC Command</a:t>
            </a:r>
          </a:p>
          <a:p>
            <a:pPr marL="457200" lvl="1" indent="0">
              <a:buNone/>
            </a:pPr>
            <a:r>
              <a:rPr lang="en-US" sz="1300" dirty="0"/>
              <a:t>ROLL, PITCH: range [-45;+45] </a:t>
            </a:r>
          </a:p>
          <a:p>
            <a:pPr marL="457200" lvl="1" indent="0">
              <a:buNone/>
            </a:pPr>
            <a:r>
              <a:rPr lang="en-US" sz="1300" dirty="0"/>
              <a:t>YAW: range [-90;+90] </a:t>
            </a:r>
          </a:p>
          <a:p>
            <a:pPr marL="457200" lvl="1" indent="0">
              <a:buNone/>
            </a:pPr>
            <a:r>
              <a:rPr lang="en-US" sz="1300" dirty="0"/>
              <a:t>THROTTLE:   0 if &lt; 1.1*MINPPM else value included in [1.1*MINPPM;MAXPPM] </a:t>
            </a:r>
            <a:r>
              <a:rPr lang="fr-FR" sz="1300" dirty="0"/>
              <a:t> </a:t>
            </a:r>
          </a:p>
          <a:p>
            <a:pPr marL="457200" lvl="1" indent="0">
              <a:buNone/>
            </a:pPr>
            <a:r>
              <a:rPr lang="fr-FR" sz="1300" dirty="0"/>
              <a:t>AUX1:            0 </a:t>
            </a:r>
            <a:r>
              <a:rPr lang="en-US" sz="1300" dirty="0"/>
              <a:t>if &lt; 0.9*MAXPPM </a:t>
            </a:r>
            <a:r>
              <a:rPr lang="fr-FR" sz="1300" dirty="0"/>
              <a:t>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457200" lvl="1" indent="0">
              <a:buNone/>
            </a:pPr>
            <a:r>
              <a:rPr lang="fr-FR" sz="1300" dirty="0"/>
              <a:t>AUX2:            0 </a:t>
            </a:r>
            <a:r>
              <a:rPr lang="en-US" sz="1300" dirty="0"/>
              <a:t>if &lt; 0,9* MAXPPMAUX2 </a:t>
            </a:r>
            <a:r>
              <a:rPr lang="fr-FR" sz="1300" dirty="0" err="1"/>
              <a:t>else</a:t>
            </a:r>
            <a:r>
              <a:rPr lang="fr-FR" sz="1300" dirty="0"/>
              <a:t> 1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en-US" sz="1300" dirty="0"/>
              <a:t>CMPS12</a:t>
            </a:r>
          </a:p>
          <a:p>
            <a:pPr marL="457200" lvl="1" indent="0">
              <a:buNone/>
            </a:pPr>
            <a:r>
              <a:rPr lang="en-US" sz="1300" dirty="0"/>
              <a:t>ROLL, PITCH: range [-90;+90] </a:t>
            </a:r>
          </a:p>
          <a:p>
            <a:pPr marL="457200" lvl="1" indent="0">
              <a:buNone/>
            </a:pPr>
            <a:r>
              <a:rPr lang="en-US" sz="1300" dirty="0"/>
              <a:t>YAW:  range [0;+359] </a:t>
            </a:r>
          </a:p>
          <a:p>
            <a:pPr marL="0" indent="0">
              <a:buNone/>
            </a:pPr>
            <a:endParaRPr lang="fr-FR" sz="1300" dirty="0"/>
          </a:p>
          <a:p>
            <a:r>
              <a:rPr lang="fr-FR" sz="1300" dirty="0"/>
              <a:t>PID </a:t>
            </a:r>
            <a:r>
              <a:rPr lang="fr-FR" sz="1300" dirty="0" err="1"/>
              <a:t>computed</a:t>
            </a:r>
            <a:r>
              <a:rPr lang="fr-FR" sz="1300" dirty="0"/>
              <a:t> for Roll and Pitch </a:t>
            </a:r>
            <a:r>
              <a:rPr lang="fr-FR" sz="1300" dirty="0" err="1"/>
              <a:t>based</a:t>
            </a:r>
            <a:r>
              <a:rPr lang="fr-FR" sz="1300" dirty="0"/>
              <a:t> on RC Command vs CMPS12 </a:t>
            </a:r>
            <a:r>
              <a:rPr lang="fr-FR" sz="1300" dirty="0" err="1"/>
              <a:t>measures</a:t>
            </a:r>
            <a:endParaRPr lang="fr-FR" sz="1300" dirty="0"/>
          </a:p>
          <a:p>
            <a:pPr marL="457200" lvl="1" indent="0">
              <a:buNone/>
            </a:pPr>
            <a:r>
              <a:rPr lang="da-DK" sz="1300" dirty="0"/>
              <a:t>error =  measure - command</a:t>
            </a:r>
            <a:endParaRPr lang="nb-NO" sz="1300" dirty="0"/>
          </a:p>
          <a:p>
            <a:pPr marL="457200" lvl="1" indent="0">
              <a:buNone/>
            </a:pPr>
            <a:r>
              <a:rPr lang="nb-NO" sz="1300" dirty="0"/>
              <a:t>PID = (0.6*error) + (0.1*sum_error*sampleTime) + (0.3*delta_error/ sampleTime)</a:t>
            </a:r>
          </a:p>
          <a:p>
            <a:pPr marL="457200" lvl="1" indent="0">
              <a:buNone/>
            </a:pPr>
            <a:r>
              <a:rPr lang="nb-NO" sz="1300" dirty="0"/>
              <a:t>NB:</a:t>
            </a:r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The Integral component is capped to 5</a:t>
            </a:r>
          </a:p>
          <a:p>
            <a:pPr marL="1371600" lvl="2" indent="-457200">
              <a:buFont typeface="+mj-lt"/>
              <a:buAutoNum type="arabicPeriod"/>
            </a:pPr>
            <a:r>
              <a:rPr lang="en-US" sz="1300" dirty="0"/>
              <a:t>Low pass filter cut frequency at 20 Hz for the Derivative component, cuts out the high frequency noise that can drive the controller </a:t>
            </a:r>
            <a:r>
              <a:rPr lang="en-US" sz="1300" dirty="0" err="1"/>
              <a:t>crasy</a:t>
            </a:r>
            <a:endParaRPr lang="en-US" sz="1300" dirty="0"/>
          </a:p>
          <a:p>
            <a:pPr marL="1371600" lvl="2" indent="-457200">
              <a:buFont typeface="+mj-lt"/>
              <a:buAutoNum type="arabicPeriod"/>
            </a:pPr>
            <a:r>
              <a:rPr lang="nb-NO" sz="1300" dirty="0"/>
              <a:t>Initial Yaw (YawInit) is subtracted from Yaw and Yaw is converted from [</a:t>
            </a:r>
            <a:r>
              <a:rPr lang="en-US" sz="1300" dirty="0"/>
              <a:t>0;+359]  to range [-180;+180] </a:t>
            </a:r>
            <a:endParaRPr lang="nb-NO" sz="1300" dirty="0"/>
          </a:p>
          <a:p>
            <a:pPr marL="0" indent="0">
              <a:buNone/>
            </a:pPr>
            <a:endParaRPr lang="nb-NO" sz="1300" dirty="0"/>
          </a:p>
          <a:p>
            <a:r>
              <a:rPr lang="fr-FR" sz="1300" dirty="0"/>
              <a:t>Call </a:t>
            </a:r>
            <a:r>
              <a:rPr lang="fr-FR" sz="1300" dirty="0" err="1"/>
              <a:t>MotorESC_RunMotors</a:t>
            </a:r>
            <a:endParaRPr lang="fr-FR" sz="1300" dirty="0"/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[THROTTLE] = </a:t>
            </a:r>
            <a:r>
              <a:rPr lang="en-US" sz="1300" dirty="0" err="1"/>
              <a:t>RC_command</a:t>
            </a:r>
            <a:r>
              <a:rPr lang="en-US" sz="1300" dirty="0"/>
              <a:t> Throttle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[ROLL]     = PID Roll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[PITCH]    = PID Pitch</a:t>
            </a:r>
          </a:p>
          <a:p>
            <a:pPr marL="457200" lvl="1" indent="0">
              <a:buNone/>
            </a:pPr>
            <a:r>
              <a:rPr lang="en-US" sz="1300" dirty="0" err="1"/>
              <a:t>ESC_command</a:t>
            </a:r>
            <a:r>
              <a:rPr lang="en-US" sz="1300" dirty="0"/>
              <a:t>[YAW]      =</a:t>
            </a:r>
            <a:r>
              <a:rPr lang="en-US" sz="1300" b="1" dirty="0">
                <a:solidFill>
                  <a:srgbClr val="FF0000"/>
                </a:solidFill>
              </a:rPr>
              <a:t> </a:t>
            </a:r>
            <a:r>
              <a:rPr lang="en-US" sz="1300" dirty="0"/>
              <a:t>PID Yaw</a:t>
            </a:r>
          </a:p>
          <a:p>
            <a:pPr marL="0" indent="0">
              <a:buNone/>
            </a:pPr>
            <a:endParaRPr lang="fr-FR" sz="1800" dirty="0"/>
          </a:p>
        </p:txBody>
      </p:sp>
    </p:spTree>
    <p:extLst>
      <p:ext uri="{BB962C8B-B14F-4D97-AF65-F5344CB8AC3E}">
        <p14:creationId xmlns:p14="http://schemas.microsoft.com/office/powerpoint/2010/main" val="12157799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(2/3)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fr-FR" dirty="0" err="1"/>
              <a:t>MotorESC_RunMotors</a:t>
            </a:r>
            <a:endParaRPr lang="fr-FR" dirty="0"/>
          </a:p>
          <a:p>
            <a:pPr marL="457200" lvl="1" indent="0">
              <a:buNone/>
            </a:pPr>
            <a:r>
              <a:rPr lang="en-US" sz="1700" dirty="0"/>
              <a:t>if </a:t>
            </a:r>
            <a:r>
              <a:rPr lang="en-US" sz="1700" dirty="0" err="1"/>
              <a:t>ESC_command</a:t>
            </a:r>
            <a:r>
              <a:rPr lang="en-US" sz="1700" dirty="0"/>
              <a:t>[THROTTLE] = 0 =&gt; Motors = MINPWM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 err="1"/>
              <a:t>else</a:t>
            </a:r>
            <a:r>
              <a:rPr lang="fr-FR" sz="1700" dirty="0"/>
              <a:t>: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map</a:t>
            </a:r>
            <a:r>
              <a:rPr lang="fr-FR" sz="1700" dirty="0"/>
              <a:t>(</a:t>
            </a:r>
            <a:r>
              <a:rPr lang="fr-FR" sz="1700" dirty="0" err="1"/>
              <a:t>ESC_command</a:t>
            </a:r>
            <a:r>
              <a:rPr lang="fr-FR" sz="1700" dirty="0"/>
              <a:t>[THROTTLE], MINPPM, MAXPPM, MINPWM, MAXPWM);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throttle</a:t>
            </a:r>
            <a:r>
              <a:rPr lang="fr-FR" sz="1700" dirty="0"/>
              <a:t> = </a:t>
            </a:r>
            <a:r>
              <a:rPr lang="fr-FR" sz="1700" dirty="0" err="1"/>
              <a:t>constrain</a:t>
            </a:r>
            <a:r>
              <a:rPr lang="fr-FR" sz="1700" dirty="0"/>
              <a:t>(</a:t>
            </a:r>
            <a:r>
              <a:rPr lang="fr-FR" sz="1700" dirty="0" err="1"/>
              <a:t>throttle</a:t>
            </a:r>
            <a:r>
              <a:rPr lang="fr-FR" sz="1700" dirty="0"/>
              <a:t>, MINPWM, MAXPWMTHRO);  // to </a:t>
            </a:r>
            <a:r>
              <a:rPr lang="fr-FR" sz="1700" dirty="0" err="1"/>
              <a:t>give</a:t>
            </a:r>
            <a:r>
              <a:rPr lang="fr-FR" sz="1700" dirty="0"/>
              <a:t> room for PID ajustement</a:t>
            </a:r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PIDMIX(X,Y,Z) </a:t>
            </a:r>
            <a:r>
              <a:rPr lang="fr-FR" sz="1700" dirty="0" err="1"/>
              <a:t>ESC_command</a:t>
            </a:r>
            <a:r>
              <a:rPr lang="fr-FR" sz="1700" dirty="0"/>
              <a:t>[ROLL]*X + </a:t>
            </a:r>
            <a:r>
              <a:rPr lang="fr-FR" sz="1700" dirty="0" err="1"/>
              <a:t>ESC_command</a:t>
            </a:r>
            <a:r>
              <a:rPr lang="fr-FR" sz="1700" dirty="0"/>
              <a:t>[PITCH]*Y + </a:t>
            </a:r>
            <a:r>
              <a:rPr lang="fr-FR" sz="1700" dirty="0" err="1"/>
              <a:t>ESC_command</a:t>
            </a:r>
            <a:r>
              <a:rPr lang="fr-FR" sz="1700" dirty="0"/>
              <a:t>[YAW]*Z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[0] = PIDMIX(+1,-1,-1); //Front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[1] = PIDMIX(-1,-1,+1); //Front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[2] = PIDMIX(-1,+1,-1); //</a:t>
            </a:r>
            <a:r>
              <a:rPr lang="fr-FR" sz="1700" dirty="0" err="1"/>
              <a:t>Rear</a:t>
            </a:r>
            <a:r>
              <a:rPr lang="fr-FR" sz="1700" dirty="0"/>
              <a:t> Right</a:t>
            </a:r>
          </a:p>
          <a:p>
            <a:pPr marL="457200" lvl="1" indent="0">
              <a:buNone/>
            </a:pPr>
            <a:r>
              <a:rPr lang="fr-FR" sz="1700" dirty="0"/>
              <a:t>    </a:t>
            </a:r>
            <a:r>
              <a:rPr lang="fr-FR" sz="1700" dirty="0" err="1"/>
              <a:t>motor</a:t>
            </a:r>
            <a:r>
              <a:rPr lang="fr-FR" sz="1700" dirty="0"/>
              <a:t>[3] = PIDMIX(+1,+1,+1); //</a:t>
            </a:r>
            <a:r>
              <a:rPr lang="fr-FR" sz="1700" dirty="0" err="1"/>
              <a:t>Rear</a:t>
            </a:r>
            <a:r>
              <a:rPr lang="fr-FR" sz="1700" dirty="0"/>
              <a:t> </a:t>
            </a:r>
            <a:r>
              <a:rPr lang="fr-FR" sz="1700" dirty="0" err="1"/>
              <a:t>Left</a:t>
            </a:r>
            <a:endParaRPr lang="fr-FR" sz="1700" dirty="0"/>
          </a:p>
          <a:p>
            <a:pPr marL="457200" lvl="1" indent="0">
              <a:buNone/>
            </a:pPr>
            <a:endParaRPr lang="fr-FR" sz="1700" dirty="0"/>
          </a:p>
          <a:p>
            <a:pPr marL="457200" lvl="1" indent="0">
              <a:buNone/>
            </a:pPr>
            <a:r>
              <a:rPr lang="fr-FR" sz="1700" dirty="0"/>
              <a:t>    for(i=0; i&lt; NBMOTORS; i++) {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</a:t>
            </a:r>
            <a:r>
              <a:rPr lang="fr-FR" sz="1700" dirty="0" err="1"/>
              <a:t>map</a:t>
            </a:r>
            <a:r>
              <a:rPr lang="fr-FR" sz="1700" dirty="0"/>
              <a:t>(_</a:t>
            </a:r>
            <a:r>
              <a:rPr lang="fr-FR" sz="1700" dirty="0" err="1"/>
              <a:t>motor</a:t>
            </a:r>
            <a:r>
              <a:rPr lang="fr-FR" sz="1700" dirty="0"/>
              <a:t>[i], -90, 90, -(MAXPWM-MINPWM)/2, (MAXPWM-MINPWM)/2);</a:t>
            </a:r>
          </a:p>
          <a:p>
            <a:pPr marL="457200" lvl="1" indent="0">
              <a:buNone/>
            </a:pPr>
            <a:r>
              <a:rPr lang="fr-FR" sz="1700" dirty="0"/>
              <a:t>       _</a:t>
            </a:r>
            <a:r>
              <a:rPr lang="fr-FR" sz="1700" dirty="0" err="1"/>
              <a:t>motor</a:t>
            </a:r>
            <a:r>
              <a:rPr lang="fr-FR" sz="1700" dirty="0"/>
              <a:t>[i] = _</a:t>
            </a:r>
            <a:r>
              <a:rPr lang="fr-FR" sz="1700" dirty="0" err="1"/>
              <a:t>motor</a:t>
            </a:r>
            <a:r>
              <a:rPr lang="fr-FR" sz="1700" dirty="0"/>
              <a:t>[i] + </a:t>
            </a:r>
            <a:r>
              <a:rPr lang="fr-FR" sz="1700" dirty="0" err="1"/>
              <a:t>throttle</a:t>
            </a:r>
            <a:r>
              <a:rPr lang="fr-FR" sz="1700" dirty="0"/>
              <a:t>;</a:t>
            </a:r>
          </a:p>
          <a:p>
            <a:pPr marL="457200" lvl="1" indent="0">
              <a:buNone/>
            </a:pPr>
            <a:r>
              <a:rPr lang="fr-FR" sz="17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221460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D7887D6-7566-47C9-A25C-3F4F54D9E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Drone </a:t>
            </a:r>
            <a:r>
              <a:rPr lang="fr-FR" dirty="0" err="1"/>
              <a:t>processing</a:t>
            </a:r>
            <a:r>
              <a:rPr lang="fr-FR" dirty="0"/>
              <a:t> (3/3)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70C9186-32F7-45DB-A01D-E527B0329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fr-FR" sz="2400" dirty="0" err="1"/>
              <a:t>MotorESC_RunMotors</a:t>
            </a:r>
            <a:r>
              <a:rPr lang="fr-FR" sz="2400" dirty="0"/>
              <a:t> (</a:t>
            </a:r>
            <a:r>
              <a:rPr lang="fr-FR" sz="2400" dirty="0" err="1"/>
              <a:t>continued</a:t>
            </a:r>
            <a:r>
              <a:rPr lang="fr-FR" sz="2400" dirty="0"/>
              <a:t>)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fr-FR" sz="1700" dirty="0"/>
              <a:t>For all </a:t>
            </a:r>
            <a:r>
              <a:rPr lang="fr-FR" sz="1700" dirty="0" err="1"/>
              <a:t>motors</a:t>
            </a:r>
            <a:r>
              <a:rPr lang="fr-FR" sz="1700" dirty="0"/>
              <a:t> c</a:t>
            </a:r>
            <a:r>
              <a:rPr lang="en-US" sz="1700" dirty="0" err="1"/>
              <a:t>ompute</a:t>
            </a:r>
            <a:r>
              <a:rPr lang="en-US" sz="1700" dirty="0"/>
              <a:t>:</a:t>
            </a:r>
          </a:p>
          <a:p>
            <a:pPr marL="914400" lvl="2" indent="0">
              <a:buNone/>
            </a:pPr>
            <a:r>
              <a:rPr lang="fr-FR" sz="1300" dirty="0" err="1"/>
              <a:t>maxMotor</a:t>
            </a:r>
            <a:r>
              <a:rPr lang="fr-FR" sz="1300" dirty="0"/>
              <a:t> = max (</a:t>
            </a:r>
            <a:r>
              <a:rPr lang="fr-FR" sz="1300" dirty="0" err="1"/>
              <a:t>motor</a:t>
            </a:r>
            <a:r>
              <a:rPr lang="fr-FR" sz="1300" dirty="0"/>
              <a:t>[i]- MAXPWM )</a:t>
            </a:r>
          </a:p>
          <a:p>
            <a:pPr marL="914400" lvl="2" indent="0">
              <a:buNone/>
            </a:pPr>
            <a:r>
              <a:rPr lang="en-US" sz="1300" dirty="0" err="1"/>
              <a:t>minMotor</a:t>
            </a:r>
            <a:r>
              <a:rPr lang="en-US" sz="1300" dirty="0"/>
              <a:t> </a:t>
            </a:r>
            <a:r>
              <a:rPr lang="fr-FR" sz="1300" dirty="0"/>
              <a:t>= max (MINPWM - _</a:t>
            </a:r>
            <a:r>
              <a:rPr lang="fr-FR" sz="1300" dirty="0" err="1"/>
              <a:t>motor</a:t>
            </a:r>
            <a:r>
              <a:rPr lang="fr-FR" sz="1300" dirty="0"/>
              <a:t>[i]) 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maxMotor</a:t>
            </a:r>
            <a:r>
              <a:rPr lang="en-US" sz="1700" dirty="0"/>
              <a:t> &gt;0, then Subtract </a:t>
            </a:r>
            <a:r>
              <a:rPr lang="en-US" sz="1700" dirty="0" err="1"/>
              <a:t>maxMotor</a:t>
            </a:r>
            <a:r>
              <a:rPr lang="en-US" sz="1700" dirty="0"/>
              <a:t> from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If  </a:t>
            </a:r>
            <a:r>
              <a:rPr lang="en-US" sz="1700" dirty="0" err="1"/>
              <a:t>minMotor</a:t>
            </a:r>
            <a:r>
              <a:rPr lang="en-US" sz="1700" dirty="0"/>
              <a:t> &gt;0, then Add </a:t>
            </a:r>
            <a:r>
              <a:rPr lang="en-US" sz="1700" dirty="0" err="1"/>
              <a:t>minMotor</a:t>
            </a:r>
            <a:r>
              <a:rPr lang="en-US" sz="1700" dirty="0"/>
              <a:t> to all motors</a:t>
            </a:r>
          </a:p>
          <a:p>
            <a:pPr marL="457200" lvl="1" indent="0">
              <a:buNone/>
            </a:pPr>
            <a:endParaRPr lang="en-US" sz="1700" dirty="0"/>
          </a:p>
          <a:p>
            <a:pPr marL="457200" lvl="1" indent="0">
              <a:buNone/>
            </a:pPr>
            <a:r>
              <a:rPr lang="en-US" sz="1700" dirty="0"/>
              <a:t> If  </a:t>
            </a:r>
            <a:r>
              <a:rPr lang="en-US" sz="1700" dirty="0" err="1"/>
              <a:t>maxMotor</a:t>
            </a:r>
            <a:r>
              <a:rPr lang="en-US" sz="1700" dirty="0"/>
              <a:t> &gt;0 or </a:t>
            </a:r>
            <a:r>
              <a:rPr lang="en-US" sz="1700" dirty="0" err="1"/>
              <a:t>minMotor</a:t>
            </a:r>
            <a:r>
              <a:rPr lang="en-US" sz="1700" dirty="0"/>
              <a:t> &gt;0 , then Cap all motors between MINPWM and MAXPWM</a:t>
            </a:r>
          </a:p>
        </p:txBody>
      </p:sp>
    </p:spTree>
    <p:extLst>
      <p:ext uri="{BB962C8B-B14F-4D97-AF65-F5344CB8AC3E}">
        <p14:creationId xmlns:p14="http://schemas.microsoft.com/office/powerpoint/2010/main" val="562448934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2611</TotalTime>
  <Words>1810</Words>
  <Application>Microsoft Office PowerPoint</Application>
  <PresentationFormat>Grand écran</PresentationFormat>
  <Paragraphs>407</Paragraphs>
  <Slides>20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8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20</vt:i4>
      </vt:variant>
    </vt:vector>
  </HeadingPairs>
  <TitlesOfParts>
    <vt:vector size="29" baseType="lpstr">
      <vt:lpstr>Arial</vt:lpstr>
      <vt:lpstr>Calibri</vt:lpstr>
      <vt:lpstr>Calibri Light</vt:lpstr>
      <vt:lpstr>MJXc-TeX-main-R</vt:lpstr>
      <vt:lpstr>MJXc-TeX-math-I</vt:lpstr>
      <vt:lpstr>Symbol</vt:lpstr>
      <vt:lpstr>texgyreadventor-regular</vt:lpstr>
      <vt:lpstr>Wingdings</vt:lpstr>
      <vt:lpstr>Thème Office</vt:lpstr>
      <vt:lpstr>Présentation PowerPoint</vt:lpstr>
      <vt:lpstr>Devices (1/2)</vt:lpstr>
      <vt:lpstr>Devices (2/2)</vt:lpstr>
      <vt:lpstr>Motors</vt:lpstr>
      <vt:lpstr>Motors rotation (1/2)</vt:lpstr>
      <vt:lpstr>Motors Rotation (2/2)</vt:lpstr>
      <vt:lpstr>Drone processing (1/3)</vt:lpstr>
      <vt:lpstr>Drone processing (2/3)</vt:lpstr>
      <vt:lpstr>Drone processing (3/3)</vt:lpstr>
      <vt:lpstr>RC</vt:lpstr>
      <vt:lpstr> Motors</vt:lpstr>
      <vt:lpstr>4 Motors Turnigy Aerodrive SK3 de Brushless Outrunner (Hobby King 9192000242-0) </vt:lpstr>
      <vt:lpstr>Propeller</vt:lpstr>
      <vt:lpstr>Electronic Speed Controller ESC</vt:lpstr>
      <vt:lpstr>Configuration ESC</vt:lpstr>
      <vt:lpstr>Lipo</vt:lpstr>
      <vt:lpstr>Charger Graupner ULTRAMAT 16</vt:lpstr>
      <vt:lpstr>Receiver</vt:lpstr>
      <vt:lpstr>Frame</vt:lpstr>
      <vt:lpstr>Special pins Arduino MEGA2560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eric de la houpliere</dc:creator>
  <cp:lastModifiedBy>eric de la houpliere</cp:lastModifiedBy>
  <cp:revision>49</cp:revision>
  <dcterms:created xsi:type="dcterms:W3CDTF">2019-06-09T09:35:30Z</dcterms:created>
  <dcterms:modified xsi:type="dcterms:W3CDTF">2019-06-14T06:33:26Z</dcterms:modified>
</cp:coreProperties>
</file>