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8" r:id="rId9"/>
    <p:sldId id="266" r:id="rId10"/>
    <p:sldId id="260" r:id="rId11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875970" y="4269615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670047" y="3612532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id="{C1D8CE25-B978-4BF3-AD79-63C2D32567B7}"/>
              </a:ext>
            </a:extLst>
          </p:cNvPr>
          <p:cNvSpPr/>
          <p:nvPr/>
        </p:nvSpPr>
        <p:spPr>
          <a:xfrm>
            <a:off x="2508919" y="1548622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070994"/>
            <a:ext cx="4969601" cy="10830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684976"/>
            <a:ext cx="3147072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nRF52832</a:t>
            </a:r>
          </a:p>
          <a:p>
            <a:r>
              <a:rPr lang="fr-FR" i="1" dirty="0" err="1"/>
              <a:t>Sparkfun</a:t>
            </a:r>
            <a:endParaRPr lang="fr-FR" i="1" dirty="0"/>
          </a:p>
          <a:p>
            <a:r>
              <a:rPr lang="fr-FR" i="1" dirty="0" err="1"/>
              <a:t>IoTBlueServer</a:t>
            </a:r>
            <a:endParaRPr lang="fr-FR" i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338465" y="2107900"/>
            <a:ext cx="120" cy="74487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077502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173208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145422"/>
            <a:ext cx="5057" cy="52322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68319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302827"/>
            <a:ext cx="6887792" cy="382149"/>
          </a:xfrm>
          <a:prstGeom prst="curvedConnector2">
            <a:avLst/>
          </a:prstGeom>
          <a:ln w="3810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-65595"/>
            <a:ext cx="1219778" cy="12197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576889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576889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1850678"/>
            <a:ext cx="438699" cy="25722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1850677"/>
            <a:ext cx="519653" cy="29474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26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1865431"/>
            <a:ext cx="573305" cy="30777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27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309331"/>
            <a:ext cx="3190460" cy="13075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 </a:t>
            </a:r>
          </a:p>
          <a:p>
            <a:r>
              <a:rPr lang="fr-FR" dirty="0"/>
              <a:t>HUZZAH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EC:FA:BC:05:65:B8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192.168.0.32</a:t>
            </a:r>
            <a:endParaRPr lang="fr-FR" i="1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36281" y="4511160"/>
            <a:ext cx="4912" cy="43619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051348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32233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746545" y="4947350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13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610645"/>
            <a:ext cx="1974057" cy="34533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337320"/>
            <a:ext cx="4074094" cy="2625801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12705" y="3077531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00208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004991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3887138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7041531" y="2852775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712748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687712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51457" y="4162981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575627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400084" y="4681336"/>
            <a:ext cx="1705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  <a:p>
            <a:pPr algn="ctr"/>
            <a:r>
              <a:rPr lang="fr-FR" sz="1400" dirty="0"/>
              <a:t>(</a:t>
            </a:r>
            <a:r>
              <a:rPr lang="fr-FR" sz="1400" dirty="0" err="1"/>
              <a:t>swapped</a:t>
            </a:r>
            <a:r>
              <a:rPr lang="fr-FR" sz="1400" dirty="0"/>
              <a:t> to </a:t>
            </a:r>
            <a:r>
              <a:rPr lang="fr-FR" sz="1400" dirty="0" err="1"/>
              <a:t>avoid</a:t>
            </a:r>
            <a:endParaRPr lang="fr-FR" sz="1400" dirty="0"/>
          </a:p>
          <a:p>
            <a:pPr algn="ctr"/>
            <a:r>
              <a:rPr lang="fr-FR" sz="1400" dirty="0"/>
              <a:t> init </a:t>
            </a:r>
            <a:r>
              <a:rPr lang="fr-FR" sz="1400" dirty="0" err="1"/>
              <a:t>logging</a:t>
            </a:r>
            <a:r>
              <a:rPr lang="fr-FR" sz="14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475735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652033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822656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247585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798741"/>
            <a:ext cx="352991" cy="327021"/>
          </a:xfrm>
          <a:prstGeom prst="flowChartSummingJunct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7732596" y="5692399"/>
            <a:ext cx="656524" cy="428838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536886"/>
            <a:ext cx="1245457" cy="1080023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159467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407513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641541" y="1003857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E289A0F-9200-43E0-AEED-593A04FDD16C}"/>
              </a:ext>
            </a:extLst>
          </p:cNvPr>
          <p:cNvSpPr/>
          <p:nvPr/>
        </p:nvSpPr>
        <p:spPr>
          <a:xfrm>
            <a:off x="6105728" y="2849864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A59928-5456-4AA0-A506-480736AA66BD}"/>
              </a:ext>
            </a:extLst>
          </p:cNvPr>
          <p:cNvSpPr/>
          <p:nvPr/>
        </p:nvSpPr>
        <p:spPr>
          <a:xfrm>
            <a:off x="6092687" y="1849276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83F199E-2F2D-4ED8-9FBD-633F7EF884E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514422" y="2276847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387A33D0-2738-4A70-8FE1-01710365AD92}"/>
              </a:ext>
            </a:extLst>
          </p:cNvPr>
          <p:cNvSpPr/>
          <p:nvPr/>
        </p:nvSpPr>
        <p:spPr>
          <a:xfrm>
            <a:off x="6103641" y="4898946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3DFBE12-FDA6-4DF3-BCF8-6AFEA935D1BF}"/>
              </a:ext>
            </a:extLst>
          </p:cNvPr>
          <p:cNvSpPr/>
          <p:nvPr/>
        </p:nvSpPr>
        <p:spPr>
          <a:xfrm>
            <a:off x="6090600" y="3898358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462611AD-AAC8-4195-AF05-603BAC929CBA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512335" y="4325929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29A2AEED-4115-40C7-A841-AF24B15AB343}"/>
              </a:ext>
            </a:extLst>
          </p:cNvPr>
          <p:cNvSpPr/>
          <p:nvPr/>
        </p:nvSpPr>
        <p:spPr>
          <a:xfrm>
            <a:off x="7033000" y="3898358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36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56FC545-5DE1-459C-BFBF-A5794193E5EF}"/>
              </a:ext>
            </a:extLst>
          </p:cNvPr>
          <p:cNvSpPr/>
          <p:nvPr/>
        </p:nvSpPr>
        <p:spPr>
          <a:xfrm>
            <a:off x="7050760" y="4884835"/>
            <a:ext cx="536619" cy="41642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DTR / RST</a:t>
            </a: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2FA5F74A-46A4-43C6-A76A-DB1881CA592C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 flipH="1">
            <a:off x="7319070" y="4314779"/>
            <a:ext cx="10984" cy="570056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A8EC028-2BAC-436C-8308-B4AA26EED732}"/>
              </a:ext>
            </a:extLst>
          </p:cNvPr>
          <p:cNvSpPr/>
          <p:nvPr/>
        </p:nvSpPr>
        <p:spPr>
          <a:xfrm>
            <a:off x="7804260" y="5314349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FC51614-B164-4D83-9FDD-D47FB5D91F73}"/>
              </a:ext>
            </a:extLst>
          </p:cNvPr>
          <p:cNvSpPr/>
          <p:nvPr/>
        </p:nvSpPr>
        <p:spPr>
          <a:xfrm>
            <a:off x="7942772" y="494780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15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5025FBF9-382D-44B9-B8F0-7AC0483C2FBF}"/>
              </a:ext>
            </a:extLst>
          </p:cNvPr>
          <p:cNvSpPr/>
          <p:nvPr/>
        </p:nvSpPr>
        <p:spPr>
          <a:xfrm>
            <a:off x="7908855" y="4162981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608696CE-01E7-4337-BE4D-05F3F007FF08}"/>
              </a:ext>
            </a:extLst>
          </p:cNvPr>
          <p:cNvCxnSpPr>
            <a:cxnSpLocks/>
          </p:cNvCxnSpPr>
          <p:nvPr/>
        </p:nvCxnSpPr>
        <p:spPr>
          <a:xfrm flipH="1">
            <a:off x="8230051" y="4511160"/>
            <a:ext cx="4912" cy="43619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E58749D6-8C4B-44E0-B786-7A867CE9BBC7}"/>
              </a:ext>
            </a:extLst>
          </p:cNvPr>
          <p:cNvSpPr/>
          <p:nvPr/>
        </p:nvSpPr>
        <p:spPr>
          <a:xfrm>
            <a:off x="8830893" y="6266633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CC7E9-F97B-42FF-9888-D64788C16E56}"/>
              </a:ext>
            </a:extLst>
          </p:cNvPr>
          <p:cNvSpPr/>
          <p:nvPr/>
        </p:nvSpPr>
        <p:spPr>
          <a:xfrm>
            <a:off x="9217747" y="6159865"/>
            <a:ext cx="14405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9600 bauds</a:t>
            </a:r>
          </a:p>
          <a:p>
            <a:pPr algn="ctr"/>
            <a:r>
              <a:rPr lang="fr-FR" sz="1400" dirty="0"/>
              <a:t> for </a:t>
            </a:r>
            <a:r>
              <a:rPr lang="fr-FR" sz="1400" dirty="0" err="1"/>
              <a:t>logging</a:t>
            </a:r>
            <a:endParaRPr lang="fr-FR" sz="1400" dirty="0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A89A3FE5-6DA7-4D55-897D-A82E828207CB}"/>
              </a:ext>
            </a:extLst>
          </p:cNvPr>
          <p:cNvSpPr/>
          <p:nvPr/>
        </p:nvSpPr>
        <p:spPr>
          <a:xfrm>
            <a:off x="10108401" y="5599033"/>
            <a:ext cx="1203634" cy="726951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r>
              <a:rPr lang="en-US" dirty="0">
                <a:solidFill>
                  <a:schemeClr val="tx1"/>
                </a:solidFill>
              </a:rPr>
              <a:t> 1s 780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CDCFD7F-2BB4-4CC4-BBA1-9D455315033E}"/>
              </a:ext>
            </a:extLst>
          </p:cNvPr>
          <p:cNvCxnSpPr>
            <a:cxnSpLocks/>
          </p:cNvCxnSpPr>
          <p:nvPr/>
        </p:nvCxnSpPr>
        <p:spPr>
          <a:xfrm>
            <a:off x="9426927" y="6076897"/>
            <a:ext cx="690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EE08312-1A95-4831-ADFB-6739BCC0B3AD}"/>
              </a:ext>
            </a:extLst>
          </p:cNvPr>
          <p:cNvCxnSpPr>
            <a:cxnSpLocks/>
          </p:cNvCxnSpPr>
          <p:nvPr/>
        </p:nvCxnSpPr>
        <p:spPr>
          <a:xfrm>
            <a:off x="9410364" y="5747141"/>
            <a:ext cx="6902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BC9A63B-7954-4966-8216-5758F6E1660D}"/>
              </a:ext>
            </a:extLst>
          </p:cNvPr>
          <p:cNvSpPr txBox="1"/>
          <p:nvPr/>
        </p:nvSpPr>
        <p:spPr>
          <a:xfrm>
            <a:off x="9435837" y="54322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+3.7v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8CE2AC62-DE88-427C-9D1A-441ABFD9DDF5}"/>
              </a:ext>
            </a:extLst>
          </p:cNvPr>
          <p:cNvSpPr txBox="1"/>
          <p:nvPr/>
        </p:nvSpPr>
        <p:spPr>
          <a:xfrm>
            <a:off x="9569097" y="577845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5963490C-8A0A-490C-B3FF-ADCDBC74EA6D}"/>
              </a:ext>
            </a:extLst>
          </p:cNvPr>
          <p:cNvSpPr/>
          <p:nvPr/>
        </p:nvSpPr>
        <p:spPr>
          <a:xfrm>
            <a:off x="8015592" y="6205524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F21AF-0FB7-4D5C-8E38-D8C912C94C5A}"/>
              </a:ext>
            </a:extLst>
          </p:cNvPr>
          <p:cNvSpPr/>
          <p:nvPr/>
        </p:nvSpPr>
        <p:spPr>
          <a:xfrm>
            <a:off x="4203956" y="82644"/>
            <a:ext cx="2137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"/>
              </a:rPr>
              <a:t>BLE Bluetooth- UART</a:t>
            </a:r>
            <a:endParaRPr lang="en-US" b="0" i="0" dirty="0">
              <a:solidFill>
                <a:srgbClr val="00B0F0"/>
              </a:solidFill>
              <a:effectLst/>
              <a:latin typeface="Montserra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8C0DC9-6DB2-4C32-AD37-EB48A7120970}"/>
              </a:ext>
            </a:extLst>
          </p:cNvPr>
          <p:cNvSpPr/>
          <p:nvPr/>
        </p:nvSpPr>
        <p:spPr>
          <a:xfrm>
            <a:off x="7732596" y="359783"/>
            <a:ext cx="146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"/>
              </a:rPr>
              <a:t>device=Robot</a:t>
            </a:r>
            <a:endParaRPr lang="en-US" b="0" i="0" dirty="0">
              <a:solidFill>
                <a:srgbClr val="00B0F0"/>
              </a:solidFill>
              <a:effectLst/>
              <a:latin typeface="Montserrat"/>
            </a:endParaRP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89167914-2FF5-495F-B01C-5C82AAE04DF5}"/>
              </a:ext>
            </a:extLst>
          </p:cNvPr>
          <p:cNvSpPr/>
          <p:nvPr/>
        </p:nvSpPr>
        <p:spPr>
          <a:xfrm>
            <a:off x="10087316" y="749877"/>
            <a:ext cx="1203634" cy="726951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r>
              <a:rPr lang="en-US" dirty="0">
                <a:solidFill>
                  <a:schemeClr val="tx1"/>
                </a:solidFill>
              </a:rPr>
              <a:t> 1s 780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8B0DEE22-58EC-4447-9599-3FF8ACDAF9E2}"/>
              </a:ext>
            </a:extLst>
          </p:cNvPr>
          <p:cNvSpPr txBox="1"/>
          <p:nvPr/>
        </p:nvSpPr>
        <p:spPr>
          <a:xfrm>
            <a:off x="9435837" y="103696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68C38D15-FAF0-49C1-9595-68F7568A2A1A}"/>
              </a:ext>
            </a:extLst>
          </p:cNvPr>
          <p:cNvCxnSpPr>
            <a:cxnSpLocks/>
          </p:cNvCxnSpPr>
          <p:nvPr/>
        </p:nvCxnSpPr>
        <p:spPr>
          <a:xfrm>
            <a:off x="9395711" y="1340345"/>
            <a:ext cx="690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40139269-41CB-400F-AFA3-BDFCF870D1D5}"/>
              </a:ext>
            </a:extLst>
          </p:cNvPr>
          <p:cNvSpPr txBox="1"/>
          <p:nvPr/>
        </p:nvSpPr>
        <p:spPr>
          <a:xfrm>
            <a:off x="9390600" y="65325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+3.7v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50A4CA-1B55-41CA-AD39-FFB475305EF3}"/>
              </a:ext>
            </a:extLst>
          </p:cNvPr>
          <p:cNvCxnSpPr>
            <a:cxnSpLocks/>
          </p:cNvCxnSpPr>
          <p:nvPr/>
        </p:nvCxnSpPr>
        <p:spPr>
          <a:xfrm>
            <a:off x="9395710" y="966664"/>
            <a:ext cx="6902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1D14A42-B1EE-4D8B-94F2-69E7BDE88980}"/>
              </a:ext>
            </a:extLst>
          </p:cNvPr>
          <p:cNvCxnSpPr/>
          <p:nvPr/>
        </p:nvCxnSpPr>
        <p:spPr>
          <a:xfrm>
            <a:off x="5637178" y="2986391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2261BCCC-950F-4FCE-A8DA-23DED9FD5DE2}"/>
              </a:ext>
            </a:extLst>
          </p:cNvPr>
          <p:cNvSpPr/>
          <p:nvPr/>
        </p:nvSpPr>
        <p:spPr>
          <a:xfrm>
            <a:off x="10316242" y="3209967"/>
            <a:ext cx="1491059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2600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24E7B61-C6A3-420B-A570-2539A4E39283}"/>
              </a:ext>
            </a:extLst>
          </p:cNvPr>
          <p:cNvCxnSpPr>
            <a:cxnSpLocks/>
          </p:cNvCxnSpPr>
          <p:nvPr/>
        </p:nvCxnSpPr>
        <p:spPr>
          <a:xfrm>
            <a:off x="9629866" y="3429000"/>
            <a:ext cx="6902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655CC70-C81C-4A7B-8C93-4B428564CBAC}"/>
              </a:ext>
            </a:extLst>
          </p:cNvPr>
          <p:cNvCxnSpPr>
            <a:cxnSpLocks/>
          </p:cNvCxnSpPr>
          <p:nvPr/>
        </p:nvCxnSpPr>
        <p:spPr>
          <a:xfrm>
            <a:off x="9629866" y="3716281"/>
            <a:ext cx="690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583255DE-A00A-4E44-81D0-1713FAFA228F}"/>
              </a:ext>
            </a:extLst>
          </p:cNvPr>
          <p:cNvSpPr txBox="1"/>
          <p:nvPr/>
        </p:nvSpPr>
        <p:spPr>
          <a:xfrm>
            <a:off x="9665547" y="342786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B060A675-E967-41B9-B505-06BC95C43357}"/>
              </a:ext>
            </a:extLst>
          </p:cNvPr>
          <p:cNvSpPr txBox="1"/>
          <p:nvPr/>
        </p:nvSpPr>
        <p:spPr>
          <a:xfrm>
            <a:off x="9623703" y="312309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+7.5v</a:t>
            </a:r>
          </a:p>
        </p:txBody>
      </p: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Interruptions</a:t>
            </a:r>
          </a:p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215730" y="1907248"/>
            <a:ext cx="9453251" cy="39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4803257" y="1097388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076951" y="1139649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6306185" y="190601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6203671" y="161693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973551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52064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54503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584531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1909478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256328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1962652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20753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46266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736962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408759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2061909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399378" y="1899902"/>
            <a:ext cx="281515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Digi</a:t>
            </a:r>
            <a:endParaRPr lang="fr-FR" sz="1200" dirty="0"/>
          </a:p>
          <a:p>
            <a:pPr algn="ctr"/>
            <a:r>
              <a:rPr lang="fr-FR" sz="1200" dirty="0"/>
              <a:t>Tal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4553395" y="1911745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4508272" y="1596674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7997175" y="1145549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8595258" y="1214002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7860112" y="1918108"/>
            <a:ext cx="87624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7733498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325772" y="1601310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485632" y="383040"/>
            <a:ext cx="1337856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3*</a:t>
            </a:r>
            <a:r>
              <a:rPr lang="fr-FR" sz="1200" dirty="0" err="1"/>
              <a:t>ToF</a:t>
            </a:r>
            <a:endParaRPr lang="fr-FR" sz="1200" dirty="0"/>
          </a:p>
          <a:p>
            <a:pPr algn="ctr"/>
            <a:r>
              <a:rPr lang="fr-FR" sz="1200" dirty="0"/>
              <a:t>VL530LX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538749" y="37445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5026017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520280" y="1164112"/>
            <a:ext cx="8230" cy="46824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421325" y="1104343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263229" y="1916127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2853758" y="163220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280285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611617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224871" y="728743"/>
            <a:ext cx="122371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IOTWIFIClient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377701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LCD</a:t>
            </a:r>
          </a:p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90065" y="78279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1913253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576004" y="-270002"/>
            <a:ext cx="2663311" cy="804383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073606" y="11775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340677" y="116985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607861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19881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35208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33784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0200" y="2462997"/>
            <a:ext cx="7512477" cy="2836114"/>
          </a:xfrm>
          <a:prstGeom prst="bentConnector3">
            <a:avLst>
              <a:gd name="adj1" fmla="val 1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097018" y="-276436"/>
            <a:ext cx="3139205" cy="853448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5292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736962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2061908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2061914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02319" y="179664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7878974" y="1137805"/>
            <a:ext cx="3923345" cy="182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8990741" y="1243548"/>
            <a:ext cx="3146228" cy="3403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801217"/>
            <a:ext cx="364215" cy="291992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9" idx="2"/>
          </p:cNvCxnSpPr>
          <p:nvPr/>
        </p:nvCxnSpPr>
        <p:spPr>
          <a:xfrm rot="5400000">
            <a:off x="8169267" y="1498022"/>
            <a:ext cx="2163549" cy="710066"/>
          </a:xfrm>
          <a:prstGeom prst="bentConnector4">
            <a:avLst>
              <a:gd name="adj1" fmla="val 59629"/>
              <a:gd name="adj2" fmla="val 11365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77758" y="849118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369927" y="780230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739501" y="782796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876413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8257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000513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276899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289076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7759618" y="276899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>
            <a:cxnSpLocks/>
          </p:cNvCxnSpPr>
          <p:nvPr/>
        </p:nvCxnSpPr>
        <p:spPr>
          <a:xfrm flipV="1">
            <a:off x="490775" y="6730376"/>
            <a:ext cx="1598394" cy="9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2848387" y="91164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2701821" y="2687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359646" y="764032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64043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</p:cNvCxnSpPr>
          <p:nvPr/>
        </p:nvCxnSpPr>
        <p:spPr>
          <a:xfrm flipV="1">
            <a:off x="10148797" y="2758962"/>
            <a:ext cx="156515" cy="2124"/>
          </a:xfrm>
          <a:prstGeom prst="bentConnector3">
            <a:avLst>
              <a:gd name="adj1" fmla="val 721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792013"/>
            <a:ext cx="19427" cy="3401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 flipH="1">
            <a:off x="11735871" y="2704595"/>
            <a:ext cx="4426" cy="3570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71190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79201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622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6117759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IR Sharp</a:t>
            </a:r>
          </a:p>
          <a:p>
            <a:pPr algn="ctr"/>
            <a:r>
              <a:rPr lang="fr-FR" sz="1200" dirty="0"/>
              <a:t>GP2Y0A21Y</a:t>
            </a:r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842784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2923811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29499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>
            <a:off x="10142614" y="3060009"/>
            <a:ext cx="156515" cy="515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01529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105395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06281" y="3234222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25572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>
            <a:off x="10164396" y="3365744"/>
            <a:ext cx="141885" cy="51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13346" y="3320714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398962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26728" y="63806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15983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65035" y="4148872"/>
            <a:ext cx="302595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/>
              <a:t>PWM</a:t>
            </a:r>
          </a:p>
          <a:p>
            <a:pPr algn="ctr"/>
            <a:endParaRPr lang="fr-FR" sz="12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1495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868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86251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24872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34614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45195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8077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8866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53844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642212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77940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62020" y="480822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41853" y="4916119"/>
            <a:ext cx="149200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91034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500776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5896278" y="1117675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5229716" y="190345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5650874" y="164109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5115448" y="1606538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5384157" y="1096301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461203" y="737206"/>
            <a:ext cx="1694051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IOTBlueServer</a:t>
            </a:r>
            <a:endParaRPr lang="fr-FR" sz="1200" dirty="0"/>
          </a:p>
          <a:p>
            <a:pPr algn="ctr"/>
            <a:r>
              <a:rPr lang="en-US" sz="1200" dirty="0"/>
              <a:t>nRF52832</a:t>
            </a:r>
          </a:p>
          <a:p>
            <a:pPr algn="ctr"/>
            <a:endParaRPr lang="fr-FR" sz="1200" dirty="0"/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54B8D76F-DE9C-4089-BBAE-BD1A8FF2B020}"/>
              </a:ext>
            </a:extLst>
          </p:cNvPr>
          <p:cNvSpPr txBox="1"/>
          <p:nvPr/>
        </p:nvSpPr>
        <p:spPr>
          <a:xfrm>
            <a:off x="149483" y="654571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0E3B060-22D5-44DE-99AD-4242E6589F3B}"/>
              </a:ext>
            </a:extLst>
          </p:cNvPr>
          <p:cNvSpPr/>
          <p:nvPr/>
        </p:nvSpPr>
        <p:spPr>
          <a:xfrm>
            <a:off x="10293676" y="3645374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°C &amp; %H DHT22</a:t>
            </a:r>
            <a:endParaRPr lang="fr-FR" dirty="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7AFDD0D-9766-4D19-844B-8EBE8BD06F8F}"/>
              </a:ext>
            </a:extLst>
          </p:cNvPr>
          <p:cNvSpPr/>
          <p:nvPr/>
        </p:nvSpPr>
        <p:spPr>
          <a:xfrm>
            <a:off x="9673803" y="36794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DD7498D2-2A01-408D-8300-4D83530BF18D}"/>
              </a:ext>
            </a:extLst>
          </p:cNvPr>
          <p:cNvCxnSpPr>
            <a:cxnSpLocks/>
            <a:stCxn id="178" idx="6"/>
            <a:endCxn id="173" idx="1"/>
          </p:cNvCxnSpPr>
          <p:nvPr/>
        </p:nvCxnSpPr>
        <p:spPr>
          <a:xfrm flipV="1">
            <a:off x="10153636" y="3782087"/>
            <a:ext cx="140040" cy="735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9993923D-F2CC-4064-84C3-2FC49326B4BB}"/>
              </a:ext>
            </a:extLst>
          </p:cNvPr>
          <p:cNvCxnSpPr>
            <a:cxnSpLocks/>
          </p:cNvCxnSpPr>
          <p:nvPr/>
        </p:nvCxnSpPr>
        <p:spPr>
          <a:xfrm flipV="1">
            <a:off x="11510627" y="3713140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0781954-AE7E-4115-9A2F-4CD1512055F8}"/>
              </a:ext>
            </a:extLst>
          </p:cNvPr>
          <p:cNvCxnSpPr>
            <a:cxnSpLocks/>
          </p:cNvCxnSpPr>
          <p:nvPr/>
        </p:nvCxnSpPr>
        <p:spPr>
          <a:xfrm>
            <a:off x="11517548" y="3813035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>
            <a:off x="10212689" y="177349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2BBF7AB-2F2C-44A2-84A6-9B429C441613}"/>
              </a:ext>
            </a:extLst>
          </p:cNvPr>
          <p:cNvSpPr txBox="1"/>
          <p:nvPr/>
        </p:nvSpPr>
        <p:spPr>
          <a:xfrm>
            <a:off x="10193003" y="201423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AF3EC4F1-2834-4931-93A6-EF98CFDC303C}"/>
              </a:ext>
            </a:extLst>
          </p:cNvPr>
          <p:cNvSpPr txBox="1"/>
          <p:nvPr/>
        </p:nvSpPr>
        <p:spPr>
          <a:xfrm>
            <a:off x="10208589" y="228992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4094562" y="561483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728691" y="56142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4968515" y="4520843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4024915" y="4149538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4333026" y="4546766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4929323" y="471986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3973457" y="4737629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4434859" y="4539588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7826030" y="779551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9BC33D0-E6BE-4471-A727-3CC4811ABE1A}"/>
              </a:ext>
            </a:extLst>
          </p:cNvPr>
          <p:cNvSpPr/>
          <p:nvPr/>
        </p:nvSpPr>
        <p:spPr>
          <a:xfrm>
            <a:off x="10986269" y="38463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BH1720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C0302400-9FE1-400A-92E9-44A4E6EB9FF8}"/>
              </a:ext>
            </a:extLst>
          </p:cNvPr>
          <p:cNvSpPr txBox="1"/>
          <p:nvPr/>
        </p:nvSpPr>
        <p:spPr>
          <a:xfrm>
            <a:off x="11060771" y="789725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0x23 </a:t>
            </a:r>
          </a:p>
        </p:txBody>
      </p:sp>
      <p:cxnSp>
        <p:nvCxnSpPr>
          <p:cNvPr id="210" name="Connecteur : en angle 209">
            <a:extLst>
              <a:ext uri="{FF2B5EF4-FFF2-40B4-BE49-F238E27FC236}">
                <a16:creationId xmlns:a16="http://schemas.microsoft.com/office/drawing/2014/main" id="{5D825FE8-20FE-4828-A6D0-1DDE12A911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60795" y="80814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 : en angle 211">
            <a:extLst>
              <a:ext uri="{FF2B5EF4-FFF2-40B4-BE49-F238E27FC236}">
                <a16:creationId xmlns:a16="http://schemas.microsoft.com/office/drawing/2014/main" id="{13FBC4E8-BCDA-40D9-A744-E78D9DC251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53381" y="883342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28F3DF8C-E4A1-40A3-A99D-830C1D7FC4F2}"/>
              </a:ext>
            </a:extLst>
          </p:cNvPr>
          <p:cNvCxnSpPr/>
          <p:nvPr/>
        </p:nvCxnSpPr>
        <p:spPr>
          <a:xfrm flipV="1">
            <a:off x="11539012" y="8950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5194439E-4C55-40E2-B6F7-2B654FF2A1EB}"/>
              </a:ext>
            </a:extLst>
          </p:cNvPr>
          <p:cNvCxnSpPr>
            <a:cxnSpLocks/>
          </p:cNvCxnSpPr>
          <p:nvPr/>
        </p:nvCxnSpPr>
        <p:spPr>
          <a:xfrm flipV="1">
            <a:off x="11415399" y="283828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C43B6E4F-92BE-47C3-A642-98CC7980C9F9}"/>
              </a:ext>
            </a:extLst>
          </p:cNvPr>
          <p:cNvCxnSpPr>
            <a:cxnSpLocks/>
          </p:cNvCxnSpPr>
          <p:nvPr/>
        </p:nvCxnSpPr>
        <p:spPr>
          <a:xfrm flipH="1">
            <a:off x="3972345" y="1113544"/>
            <a:ext cx="5342" cy="50815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28C32F-1FA5-43DF-992B-576426DDC041}"/>
              </a:ext>
            </a:extLst>
          </p:cNvPr>
          <p:cNvSpPr/>
          <p:nvPr/>
        </p:nvSpPr>
        <p:spPr>
          <a:xfrm>
            <a:off x="3722135" y="1925690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0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75B1A509-D7BC-4E8E-899B-A08EE21C22FA}"/>
              </a:ext>
            </a:extLst>
          </p:cNvPr>
          <p:cNvSpPr/>
          <p:nvPr/>
        </p:nvSpPr>
        <p:spPr>
          <a:xfrm>
            <a:off x="3676347" y="1615267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Int0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7E757E5-F0C7-467D-907D-4527810FD7E3}"/>
              </a:ext>
            </a:extLst>
          </p:cNvPr>
          <p:cNvSpPr/>
          <p:nvPr/>
        </p:nvSpPr>
        <p:spPr>
          <a:xfrm>
            <a:off x="3494255" y="742505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</a:p>
          <a:p>
            <a:pPr algn="ctr"/>
            <a:r>
              <a:rPr lang="af-ZA" sz="1200" dirty="0"/>
              <a:t>SEN0018</a:t>
            </a:r>
            <a:endParaRPr lang="fr-FR" sz="1200" dirty="0"/>
          </a:p>
        </p:txBody>
      </p: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5C325E3F-F365-4428-B465-3A41B2014821}"/>
              </a:ext>
            </a:extLst>
          </p:cNvPr>
          <p:cNvCxnSpPr>
            <a:cxnSpLocks/>
          </p:cNvCxnSpPr>
          <p:nvPr/>
        </p:nvCxnSpPr>
        <p:spPr>
          <a:xfrm flipV="1">
            <a:off x="3746692" y="257029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4C530E5C-D5DA-49FF-BC33-63EAC83BBEC5}"/>
              </a:ext>
            </a:extLst>
          </p:cNvPr>
          <p:cNvCxnSpPr>
            <a:cxnSpLocks/>
          </p:cNvCxnSpPr>
          <p:nvPr/>
        </p:nvCxnSpPr>
        <p:spPr>
          <a:xfrm flipV="1">
            <a:off x="5321019" y="268757"/>
            <a:ext cx="0" cy="459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>
            <a:extLst>
              <a:ext uri="{FF2B5EF4-FFF2-40B4-BE49-F238E27FC236}">
                <a16:creationId xmlns:a16="http://schemas.microsoft.com/office/drawing/2014/main" id="{A9B2751E-18F9-4215-BE3B-FDD0DC5C3743}"/>
              </a:ext>
            </a:extLst>
          </p:cNvPr>
          <p:cNvCxnSpPr>
            <a:cxnSpLocks/>
          </p:cNvCxnSpPr>
          <p:nvPr/>
        </p:nvCxnSpPr>
        <p:spPr>
          <a:xfrm flipH="1" flipV="1">
            <a:off x="6688808" y="275684"/>
            <a:ext cx="192" cy="453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4B67FA3F-1E15-436B-8BCD-7170B497D627}"/>
              </a:ext>
            </a:extLst>
          </p:cNvPr>
          <p:cNvCxnSpPr>
            <a:cxnSpLocks/>
          </p:cNvCxnSpPr>
          <p:nvPr/>
        </p:nvCxnSpPr>
        <p:spPr>
          <a:xfrm flipV="1">
            <a:off x="3903913" y="64718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9E51B75A-75FB-40AC-86CC-C101C9FC18B7}"/>
              </a:ext>
            </a:extLst>
          </p:cNvPr>
          <p:cNvSpPr/>
          <p:nvPr/>
        </p:nvSpPr>
        <p:spPr>
          <a:xfrm>
            <a:off x="8902646" y="359954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25" name="Connecteur : en angle 224">
            <a:extLst>
              <a:ext uri="{FF2B5EF4-FFF2-40B4-BE49-F238E27FC236}">
                <a16:creationId xmlns:a16="http://schemas.microsoft.com/office/drawing/2014/main" id="{B89FF9D8-CD62-42D9-90BD-5DB29F288F61}"/>
              </a:ext>
            </a:extLst>
          </p:cNvPr>
          <p:cNvCxnSpPr>
            <a:cxnSpLocks/>
            <a:endCxn id="224" idx="2"/>
          </p:cNvCxnSpPr>
          <p:nvPr/>
        </p:nvCxnSpPr>
        <p:spPr>
          <a:xfrm rot="16200000" flipH="1">
            <a:off x="6780946" y="1587861"/>
            <a:ext cx="2612173" cy="1631227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" name="ZoneTexte 225">
            <a:extLst>
              <a:ext uri="{FF2B5EF4-FFF2-40B4-BE49-F238E27FC236}">
                <a16:creationId xmlns:a16="http://schemas.microsoft.com/office/drawing/2014/main" id="{78F758B1-F5B0-45CE-AA47-BD07E2A53DF0}"/>
              </a:ext>
            </a:extLst>
          </p:cNvPr>
          <p:cNvSpPr txBox="1"/>
          <p:nvPr/>
        </p:nvSpPr>
        <p:spPr>
          <a:xfrm rot="16200000">
            <a:off x="7101552" y="1522347"/>
            <a:ext cx="694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DTR / RST</a:t>
            </a:r>
          </a:p>
        </p:txBody>
      </p:sp>
      <p:sp>
        <p:nvSpPr>
          <p:cNvPr id="227" name="Ellipse 226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908678" y="333784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908024" y="307774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896008" y="282481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233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41334" y="82799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8" idx="2"/>
          </p:cNvCxnSpPr>
          <p:nvPr/>
        </p:nvCxnSpPr>
        <p:spPr>
          <a:xfrm rot="5400000">
            <a:off x="8015204" y="1662701"/>
            <a:ext cx="2417886" cy="632245"/>
          </a:xfrm>
          <a:prstGeom prst="bentConnector4">
            <a:avLst>
              <a:gd name="adj1" fmla="val 53776"/>
              <a:gd name="adj2" fmla="val 117644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7" idx="2"/>
          </p:cNvCxnSpPr>
          <p:nvPr/>
        </p:nvCxnSpPr>
        <p:spPr>
          <a:xfrm rot="5400000">
            <a:off x="7866014" y="1819249"/>
            <a:ext cx="2671279" cy="585949"/>
          </a:xfrm>
          <a:prstGeom prst="bentConnector4">
            <a:avLst>
              <a:gd name="adj1" fmla="val 47941"/>
              <a:gd name="adj2" fmla="val 119039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8802541" y="782801"/>
            <a:ext cx="100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0x30</a:t>
            </a:r>
          </a:p>
          <a:p>
            <a:r>
              <a:rPr lang="fr-FR" sz="800" dirty="0"/>
              <a:t>0x31</a:t>
            </a:r>
          </a:p>
          <a:p>
            <a:r>
              <a:rPr lang="fr-FR" sz="800" dirty="0"/>
              <a:t>0x32 </a:t>
            </a: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 rot="16200000">
            <a:off x="9142584" y="794363"/>
            <a:ext cx="593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XSHUT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1889392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123945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36915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A148E37A-293F-419A-B171-8DAFF8CD66BB}"/>
              </a:ext>
            </a:extLst>
          </p:cNvPr>
          <p:cNvSpPr/>
          <p:nvPr/>
        </p:nvSpPr>
        <p:spPr>
          <a:xfrm>
            <a:off x="6726878" y="1616097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id="{FCA9DD1D-E5FD-4E06-96B4-2084DE00CCD2}"/>
              </a:ext>
            </a:extLst>
          </p:cNvPr>
          <p:cNvCxnSpPr>
            <a:cxnSpLocks/>
          </p:cNvCxnSpPr>
          <p:nvPr/>
        </p:nvCxnSpPr>
        <p:spPr>
          <a:xfrm>
            <a:off x="6997584" y="1120112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</a:t>
            </a:r>
            <a:r>
              <a:rPr lang="fr-FR" dirty="0">
                <a:solidFill>
                  <a:srgbClr val="FF0000"/>
                </a:solidFill>
              </a:rPr>
              <a:t>11.1v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067614" y="3066695"/>
            <a:ext cx="204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Lipo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2200mAh</a:t>
            </a: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391450"/>
              </p:ext>
            </p:extLst>
          </p:nvPr>
        </p:nvGraphicFramePr>
        <p:xfrm>
          <a:off x="897467" y="1464733"/>
          <a:ext cx="10524065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458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103458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2103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7873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365818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Sharp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GP2Y0A21Y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ToF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, Front and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VL53L0X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0x30,</a:t>
                      </a:r>
                      <a:r>
                        <a:rPr lang="fr-FR" baseline="0" dirty="0"/>
                        <a:t> 0x31, 0x32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Compass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CMPS12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755461"/>
              </p:ext>
            </p:extLst>
          </p:nvPr>
        </p:nvGraphicFramePr>
        <p:xfrm>
          <a:off x="838200" y="1410759"/>
          <a:ext cx="10523219" cy="545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LiquidCrystal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LSY201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BH1720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 &amp; Humidity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DHT22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Interrupt #0 pin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55" y="237550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42" y="629806"/>
            <a:ext cx="10515600" cy="5612721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 err="1"/>
              <a:t>Length</a:t>
            </a:r>
            <a:r>
              <a:rPr lang="fr-FR" sz="4000" dirty="0"/>
              <a:t> = 8+(4*</a:t>
            </a:r>
            <a:r>
              <a:rPr lang="fr-FR" sz="4000" dirty="0" err="1"/>
              <a:t>paramlen</a:t>
            </a:r>
            <a:r>
              <a:rPr lang="fr-FR" sz="4000" dirty="0"/>
              <a:t>). NOTA: Arduino </a:t>
            </a:r>
            <a:r>
              <a:rPr lang="fr-FR" sz="4000" dirty="0" err="1"/>
              <a:t>HardwareSerial.h</a:t>
            </a:r>
            <a:r>
              <a:rPr lang="fr-FR" sz="4000" dirty="0"/>
              <a:t> has been </a:t>
            </a:r>
            <a:r>
              <a:rPr lang="fr-FR" sz="4000" dirty="0" err="1"/>
              <a:t>changed</a:t>
            </a:r>
            <a:r>
              <a:rPr lang="fr-FR" sz="4000" dirty="0"/>
              <a:t> in </a:t>
            </a:r>
            <a:r>
              <a:rPr lang="fr-FR" sz="4000" dirty="0" err="1"/>
              <a:t>order</a:t>
            </a:r>
            <a:r>
              <a:rPr lang="fr-FR" sz="4000" dirty="0"/>
              <a:t> to </a:t>
            </a:r>
            <a:r>
              <a:rPr lang="fr-FR" sz="4000" dirty="0" err="1"/>
              <a:t>increase</a:t>
            </a:r>
            <a:r>
              <a:rPr lang="fr-FR" sz="4000" dirty="0"/>
              <a:t> the buffers </a:t>
            </a:r>
            <a:r>
              <a:rPr lang="en-US" sz="4000" dirty="0"/>
              <a:t>SERIAL_TX_BUFFER_SIZE and SERIAL_RX_BUFFER_SIZE  from 64 to </a:t>
            </a:r>
            <a:r>
              <a:rPr lang="en-US" sz="4000" b="1" dirty="0"/>
              <a:t>128 (</a:t>
            </a:r>
            <a:r>
              <a:rPr lang="en-US" sz="4000" dirty="0"/>
              <a:t>same as ESP8266). The serial messages greater than 128 bytes fail.</a:t>
            </a:r>
            <a:endParaRPr lang="fr-FR" sz="4000" dirty="0"/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 (1,2,3….) </a:t>
            </a:r>
            <a:r>
              <a:rPr lang="fr-FR" sz="4000" dirty="0" err="1"/>
              <a:t>provided</a:t>
            </a:r>
            <a:r>
              <a:rPr lang="fr-FR" sz="4000" dirty="0"/>
              <a:t> </a:t>
            </a:r>
            <a:r>
              <a:rPr lang="fr-FR" sz="4000" dirty="0" err="1"/>
              <a:t>only</a:t>
            </a:r>
            <a:r>
              <a:rPr lang="fr-FR" sz="4000" dirty="0"/>
              <a:t> for CMD and RESP_OK.	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TAGPARAM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98887"/>
              </p:ext>
            </p:extLst>
          </p:nvPr>
        </p:nvGraphicFramePr>
        <p:xfrm>
          <a:off x="673075" y="2614630"/>
          <a:ext cx="921115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391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2309563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1491342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1595362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  <a:gridCol w="1942496">
                  <a:extLst>
                    <a:ext uri="{9D8B030D-6E8A-4147-A177-3AD203B41FA5}">
                      <a16:colId xmlns:a16="http://schemas.microsoft.com/office/drawing/2014/main" val="1152028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SLEEP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TAG_SLEEP (0x53 - ‘</a:t>
                      </a:r>
                      <a:r>
                        <a:rPr lang="fr-FR" sz="1000"/>
                        <a:t>S’)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CMD_TEST                            0x0C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CMD_RUN                             0x0D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1268BC-C444-44ED-8A77-4D9E86E97815}"/>
              </a:ext>
            </a:extLst>
          </p:cNvPr>
          <p:cNvSpPr/>
          <p:nvPr/>
        </p:nvSpPr>
        <p:spPr>
          <a:xfrm>
            <a:off x="579120" y="3876474"/>
            <a:ext cx="11317808" cy="27286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AF5CA-93FD-41AD-BF8E-15E7F94493E4}"/>
              </a:ext>
            </a:extLst>
          </p:cNvPr>
          <p:cNvSpPr/>
          <p:nvPr/>
        </p:nvSpPr>
        <p:spPr>
          <a:xfrm>
            <a:off x="579120" y="957897"/>
            <a:ext cx="11317808" cy="29185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309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1317808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the command (CMD)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(RESP) to the Server </a:t>
            </a:r>
            <a:r>
              <a:rPr lang="fr-FR" sz="3000" dirty="0" err="1"/>
              <a:t>following</a:t>
            </a:r>
            <a:r>
              <a:rPr lang="fr-FR" sz="3000" dirty="0"/>
              <a:t> the </a:t>
            </a:r>
            <a:r>
              <a:rPr lang="fr-FR" sz="3000" dirty="0" err="1"/>
              <a:t>reception</a:t>
            </a:r>
            <a:r>
              <a:rPr lang="fr-FR" sz="3000" dirty="0"/>
              <a:t> of the command (CMD)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  <a:r>
              <a:rPr lang="fr-FR" sz="1200" dirty="0"/>
              <a:t>the </a:t>
            </a:r>
            <a:r>
              <a:rPr lang="fr-FR" sz="1200" dirty="0" err="1"/>
              <a:t>response</a:t>
            </a:r>
            <a:r>
              <a:rPr lang="fr-FR" sz="1200" dirty="0"/>
              <a:t> </a:t>
            </a:r>
            <a:endParaRPr lang="en-US" sz="1200" dirty="0"/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the </a:t>
            </a:r>
            <a:r>
              <a:rPr lang="fr-FR" dirty="0" err="1"/>
              <a:t>response</a:t>
            </a:r>
            <a:r>
              <a:rPr lang="fr-FR" dirty="0"/>
              <a:t> (RESP) to the Robot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reception</a:t>
            </a:r>
            <a:r>
              <a:rPr lang="fr-FR" dirty="0"/>
              <a:t> of the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 err="1"/>
              <a:t>Bluetooh</a:t>
            </a:r>
            <a:r>
              <a:rPr lang="en-US" dirty="0"/>
              <a:t> Commands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218016"/>
              </p:ext>
            </p:extLst>
          </p:nvPr>
        </p:nvGraphicFramePr>
        <p:xfrm>
          <a:off x="723901" y="829734"/>
          <a:ext cx="10132364" cy="528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637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5320862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08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BLE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88874">
                <a:tc>
                  <a:txBody>
                    <a:bodyPr/>
                    <a:lstStyle/>
                    <a:p>
                      <a:r>
                        <a:rPr lang="fr-FR" dirty="0" err="1"/>
                        <a:t>Forward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Run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forward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CMD=START|&gt;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410312">
                <a:tc>
                  <a:txBody>
                    <a:bodyPr/>
                    <a:lstStyle/>
                    <a:p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Turn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45°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CMD=TURN|P=-45|&gt;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415984">
                <a:tc>
                  <a:txBody>
                    <a:bodyPr/>
                    <a:lstStyle/>
                    <a:p>
                      <a:r>
                        <a:rPr lang="fr-FR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Turn</a:t>
                      </a:r>
                      <a:r>
                        <a:rPr lang="fr-FR" dirty="0"/>
                        <a:t> right 45°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CMD=TURN|P=45|&gt;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242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CMD=STOP|&gt;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r>
                        <a:rPr lang="fr-FR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Go in </a:t>
                      </a:r>
                      <a:r>
                        <a:rPr lang="fr-FR" dirty="0" err="1"/>
                        <a:t>autonomous</a:t>
                      </a:r>
                      <a:r>
                        <a:rPr lang="fr-FR" dirty="0"/>
                        <a:t> mode, timeout</a:t>
                      </a:r>
                      <a:r>
                        <a:rPr lang="fr-FR" baseline="0" dirty="0"/>
                        <a:t> 20 seconds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CMD=GO|P=20|&gt;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14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CMD=PICTURE|&gt;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CMD=GET_INFOS|&gt;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1035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PI Communication mode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</a:t>
                      </a:r>
                      <a:r>
                        <a:rPr lang="fr-FR" dirty="0" err="1"/>
                        <a:t>Raspberry</a:t>
                      </a:r>
                      <a:r>
                        <a:rPr lang="fr-FR" dirty="0"/>
                        <a:t> PI: </a:t>
                      </a: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300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CMD=PI|P=2|300|&gt;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CMD=M|P=</a:t>
                      </a:r>
                      <a:r>
                        <a:rPr lang="fr-FR" dirty="0" err="1"/>
                        <a:t>x|y</a:t>
                      </a:r>
                      <a:r>
                        <a:rPr lang="fr-FR" dirty="0"/>
                        <a:t>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Send</a:t>
                      </a:r>
                      <a:r>
                        <a:rPr lang="fr-FR" dirty="0"/>
                        <a:t> a test command and check the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CMD=T|P=2|1|0|3|4|&gt;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18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WIFI Commands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69735"/>
              </p:ext>
            </p:extLst>
          </p:nvPr>
        </p:nvGraphicFramePr>
        <p:xfrm>
          <a:off x="723901" y="829734"/>
          <a:ext cx="10515599" cy="59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Send</a:t>
                      </a:r>
                      <a:r>
                        <a:rPr lang="fr-FR" dirty="0"/>
                        <a:t> a test command and check the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dirty="0"/>
                        <a:t>0: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dirty="0"/>
                        <a:t>1: </a:t>
                      </a: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dirty="0"/>
                        <a:t>2: </a:t>
                      </a: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51289</TotalTime>
  <Words>1323</Words>
  <Application>Microsoft Office PowerPoint</Application>
  <PresentationFormat>Grand écran</PresentationFormat>
  <Paragraphs>546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Bluetooh Commands </vt:lpstr>
      <vt:lpstr>WIFI Commands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527</cp:revision>
  <cp:lastPrinted>2019-01-06T16:28:08Z</cp:lastPrinted>
  <dcterms:created xsi:type="dcterms:W3CDTF">2018-10-08T20:02:04Z</dcterms:created>
  <dcterms:modified xsi:type="dcterms:W3CDTF">2019-03-13T22:44:03Z</dcterms:modified>
</cp:coreProperties>
</file>