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9" r:id="rId5"/>
    <p:sldId id="272" r:id="rId6"/>
    <p:sldId id="273" r:id="rId7"/>
    <p:sldId id="270" r:id="rId8"/>
    <p:sldId id="271" r:id="rId9"/>
    <p:sldId id="274" r:id="rId10"/>
    <p:sldId id="260" r:id="rId11"/>
    <p:sldId id="275" r:id="rId12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h" initials="e" lastIdx="1" clrIdx="0">
    <p:extLst>
      <p:ext uri="{19B8F6BF-5375-455C-9EA6-DF929625EA0E}">
        <p15:presenceInfo xmlns:p15="http://schemas.microsoft.com/office/powerpoint/2012/main" userId="ed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8348706" y="340394"/>
            <a:ext cx="1363602" cy="621305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Lipo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1500 </a:t>
            </a:r>
            <a:r>
              <a:rPr lang="en-US" dirty="0" err="1">
                <a:solidFill>
                  <a:schemeClr val="tx1"/>
                </a:solidFill>
              </a:rPr>
              <a:t>mAh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7768" y="1907248"/>
            <a:ext cx="9621214" cy="340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199960" y="34644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SD </a:t>
            </a:r>
            <a:r>
              <a:rPr lang="fr-FR" dirty="0" err="1">
                <a:solidFill>
                  <a:schemeClr val="tx1"/>
                </a:solidFill>
              </a:rPr>
              <a:t>card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576" y="4420807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960" y="465374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33864" y="4897647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 flipH="1">
            <a:off x="8796501" y="1109230"/>
            <a:ext cx="1" cy="51871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9494668" y="1224493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8467414" y="1912236"/>
            <a:ext cx="11997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I2C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8510105" y="1601918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9107340" y="1601310"/>
            <a:ext cx="542777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72350" y="4384203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  <a:p>
            <a:pPr algn="ctr"/>
            <a:endParaRPr lang="fr-FR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43127" y="1907248"/>
            <a:ext cx="18426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769057" y="-629693"/>
            <a:ext cx="2110567" cy="8210471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63706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066577" y="1607862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95264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495326" y="219786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47768" y="2191344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41783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716882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271547" y="1358886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176421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637572" y="135445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1168035" y="2460058"/>
            <a:ext cx="7752925" cy="2303707"/>
          </a:xfrm>
          <a:prstGeom prst="bentConnector3">
            <a:avLst>
              <a:gd name="adj1" fmla="val -3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305741" y="-620456"/>
            <a:ext cx="2593928" cy="8662317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437574" y="1538084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96506" y="785172"/>
            <a:ext cx="1530503" cy="338556"/>
          </a:xfrm>
          <a:prstGeom prst="bentConnector3">
            <a:avLst>
              <a:gd name="adj1" fmla="val -121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94671" y="785173"/>
            <a:ext cx="1309709" cy="523013"/>
          </a:xfrm>
          <a:prstGeom prst="bentConnector3">
            <a:avLst>
              <a:gd name="adj1" fmla="val 8442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 flipV="1">
            <a:off x="105377" y="76738"/>
            <a:ext cx="11923237" cy="129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9636313" y="2987017"/>
            <a:ext cx="71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+7.5</a:t>
            </a:r>
            <a:r>
              <a:rPr lang="fr-FR" sz="1200" b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9667133" y="3506431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0</a:t>
            </a:r>
            <a:r>
              <a:rPr lang="fr-FR" sz="1200" b="1" dirty="0"/>
              <a:t>V</a:t>
            </a:r>
          </a:p>
        </p:txBody>
      </p: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105377" y="273358"/>
            <a:ext cx="11790897" cy="122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10642432" y="92233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6E67D4A9-2442-4176-917A-BEE41F94EF5D}"/>
              </a:ext>
            </a:extLst>
          </p:cNvPr>
          <p:cNvCxnSpPr>
            <a:cxnSpLocks/>
          </p:cNvCxnSpPr>
          <p:nvPr/>
        </p:nvCxnSpPr>
        <p:spPr>
          <a:xfrm flipV="1">
            <a:off x="10526419" y="280896"/>
            <a:ext cx="0" cy="97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Ellipse 189">
            <a:extLst>
              <a:ext uri="{FF2B5EF4-FFF2-40B4-BE49-F238E27FC236}">
                <a16:creationId xmlns:a16="http://schemas.microsoft.com/office/drawing/2014/main" id="{7CB799CF-F9B6-4A8A-99A5-62031BA23683}"/>
              </a:ext>
            </a:extLst>
          </p:cNvPr>
          <p:cNvSpPr/>
          <p:nvPr/>
        </p:nvSpPr>
        <p:spPr>
          <a:xfrm>
            <a:off x="2156546" y="507573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2790675" y="5075108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A5</a:t>
            </a: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B84946B0-A863-470B-916B-8F7E26EAD3BC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3030499" y="3981747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95128D4-DEA0-4499-96A2-401622C9BA92}"/>
              </a:ext>
            </a:extLst>
          </p:cNvPr>
          <p:cNvSpPr/>
          <p:nvPr/>
        </p:nvSpPr>
        <p:spPr>
          <a:xfrm>
            <a:off x="2086899" y="3610442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RTC</a:t>
            </a:r>
          </a:p>
          <a:p>
            <a:pPr algn="ctr"/>
            <a:r>
              <a:rPr lang="fr-FR" sz="1200" dirty="0"/>
              <a:t>DS1307</a:t>
            </a:r>
          </a:p>
          <a:p>
            <a:pPr algn="ctr"/>
            <a:endParaRPr lang="fr-FR" sz="1200" dirty="0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20A76E23-665E-4E89-A56B-1BF6F02365B5}"/>
              </a:ext>
            </a:extLst>
          </p:cNvPr>
          <p:cNvCxnSpPr>
            <a:cxnSpLocks/>
          </p:cNvCxnSpPr>
          <p:nvPr/>
        </p:nvCxnSpPr>
        <p:spPr>
          <a:xfrm>
            <a:off x="2395010" y="4007670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ZoneTexte 203">
            <a:extLst>
              <a:ext uri="{FF2B5EF4-FFF2-40B4-BE49-F238E27FC236}">
                <a16:creationId xmlns:a16="http://schemas.microsoft.com/office/drawing/2014/main" id="{F26AA089-304E-4D4E-8A3C-1525E7661437}"/>
              </a:ext>
            </a:extLst>
          </p:cNvPr>
          <p:cNvSpPr txBox="1"/>
          <p:nvPr/>
        </p:nvSpPr>
        <p:spPr>
          <a:xfrm>
            <a:off x="2991307" y="4221714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SCL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AC3F41CA-CE5A-4195-BB4A-A0A7A71DB0BC}"/>
              </a:ext>
            </a:extLst>
          </p:cNvPr>
          <p:cNvSpPr txBox="1"/>
          <p:nvPr/>
        </p:nvSpPr>
        <p:spPr>
          <a:xfrm>
            <a:off x="2035441" y="4198533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SDA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F5631320-CDB1-4D41-92D4-168177CC2A48}"/>
              </a:ext>
            </a:extLst>
          </p:cNvPr>
          <p:cNvSpPr txBox="1"/>
          <p:nvPr/>
        </p:nvSpPr>
        <p:spPr>
          <a:xfrm>
            <a:off x="2496843" y="4041436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0x68 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52938325-F99A-47EF-95B0-0AA75A8F758B}"/>
              </a:ext>
            </a:extLst>
          </p:cNvPr>
          <p:cNvSpPr txBox="1"/>
          <p:nvPr/>
        </p:nvSpPr>
        <p:spPr>
          <a:xfrm>
            <a:off x="10069096" y="789766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/>
              <a:t>Address</a:t>
            </a:r>
            <a:endParaRPr lang="fr-FR" sz="800" dirty="0"/>
          </a:p>
          <a:p>
            <a:pPr algn="ctr"/>
            <a:r>
              <a:rPr lang="fr-FR" sz="800" dirty="0"/>
              <a:t>0x60 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1944044" y="1912809"/>
            <a:ext cx="616792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5186026" y="1665573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6825168" y="16668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3575723" y="1664727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1944044" y="167059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268017" y="5336803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A10</a:t>
            </a:r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884449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A11</a:t>
            </a:r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642481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A9</a:t>
            </a:r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6512257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A12</a:t>
            </a:r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014673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A8</a:t>
            </a:r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7140065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A13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3500427" y="5708345"/>
            <a:ext cx="4853460" cy="558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sz="1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977732" y="5807018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Throttle</a:t>
            </a:r>
          </a:p>
        </p:txBody>
      </p:sp>
      <p:sp>
        <p:nvSpPr>
          <p:cNvPr id="184" name="Rectangle à coins arrondis 183"/>
          <p:cNvSpPr/>
          <p:nvPr/>
        </p:nvSpPr>
        <p:spPr>
          <a:xfrm>
            <a:off x="4602718" y="5815184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Roll</a:t>
            </a:r>
          </a:p>
        </p:txBody>
      </p:sp>
      <p:sp>
        <p:nvSpPr>
          <p:cNvPr id="187" name="Rectangle à coins arrondis 186"/>
          <p:cNvSpPr/>
          <p:nvPr/>
        </p:nvSpPr>
        <p:spPr>
          <a:xfrm>
            <a:off x="5229578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Pitch</a:t>
            </a:r>
          </a:p>
        </p:txBody>
      </p:sp>
      <p:sp>
        <p:nvSpPr>
          <p:cNvPr id="188" name="Rectangle à coins arrondis 187"/>
          <p:cNvSpPr/>
          <p:nvPr/>
        </p:nvSpPr>
        <p:spPr>
          <a:xfrm>
            <a:off x="5851022" y="5814187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Yaw</a:t>
            </a:r>
          </a:p>
        </p:txBody>
      </p:sp>
      <p:sp>
        <p:nvSpPr>
          <p:cNvPr id="197" name="Rectangle à coins arrondis 196"/>
          <p:cNvSpPr/>
          <p:nvPr/>
        </p:nvSpPr>
        <p:spPr>
          <a:xfrm>
            <a:off x="6478322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Aux1</a:t>
            </a:r>
          </a:p>
        </p:txBody>
      </p:sp>
      <p:sp>
        <p:nvSpPr>
          <p:cNvPr id="198" name="Rectangle à coins arrondis 197"/>
          <p:cNvSpPr/>
          <p:nvPr/>
        </p:nvSpPr>
        <p:spPr>
          <a:xfrm>
            <a:off x="7105264" y="5814629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Aux2</a:t>
            </a:r>
          </a:p>
        </p:txBody>
      </p:sp>
      <p:cxnSp>
        <p:nvCxnSpPr>
          <p:cNvPr id="215" name="Connecteur droit avec flèche 21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>
            <a:stCxn id="6" idx="0"/>
            <a:endCxn id="174" idx="4"/>
          </p:cNvCxnSpPr>
          <p:nvPr/>
        </p:nvCxnSpPr>
        <p:spPr>
          <a:xfrm flipV="1">
            <a:off x="4277514" y="5565938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4907594" y="5561386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530858" y="5557892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150804" y="5557284"/>
            <a:ext cx="2614" cy="2479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778104" y="5554398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402432" y="5576117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509602" y="5774413"/>
            <a:ext cx="53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RC</a:t>
            </a:r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702841" y="6661672"/>
            <a:ext cx="11268072" cy="421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1093985" y="6424165"/>
            <a:ext cx="10739950" cy="63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154407" y="6068666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780584" y="6070006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418011" y="6078191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990909" y="6078190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667869" y="6078189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295666" y="6075488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277514" y="6061841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911423" y="6079362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34687" y="6070006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094941" y="6070006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795581" y="6078189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405520" y="6061840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2167823" y="1444679"/>
            <a:ext cx="2614" cy="241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3802623" y="1417309"/>
            <a:ext cx="2614" cy="24108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408612" y="1425973"/>
            <a:ext cx="2614" cy="24108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052152" y="1431113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953545" y="89697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249834" y="92233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680103" y="92233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2055245" y="86135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7048946" y="292071"/>
            <a:ext cx="1" cy="756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5391757" y="280896"/>
            <a:ext cx="1" cy="756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3805237" y="280895"/>
            <a:ext cx="1" cy="756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2164617" y="274550"/>
            <a:ext cx="1" cy="7878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62181" y="111865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51608" y="139990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stCxn id="106" idx="6"/>
            <a:endCxn id="123" idx="2"/>
          </p:cNvCxnSpPr>
          <p:nvPr/>
        </p:nvCxnSpPr>
        <p:spPr>
          <a:xfrm flipV="1">
            <a:off x="7350131" y="1251933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59087" y="1097457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48514" y="137869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5747037" y="1230731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53074" y="110659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42501" y="138783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4141024" y="123986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25620" y="113396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15047" y="141520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 flipV="1">
            <a:off x="2513570" y="126723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03399" y="521918"/>
            <a:ext cx="6036636" cy="180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73788" y="683523"/>
            <a:ext cx="59662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2388958" y="670463"/>
            <a:ext cx="2644" cy="438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2320887" y="525185"/>
            <a:ext cx="0" cy="5725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77732" y="664985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613290" y="683523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99903" y="692116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04262" y="519416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29360" y="518884"/>
            <a:ext cx="5327" cy="5525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31408" y="539964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1815665" y="1062422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Rear</a:t>
            </a:r>
            <a:r>
              <a:rPr lang="fr-FR" sz="900" dirty="0">
                <a:solidFill>
                  <a:schemeClr val="tx1"/>
                </a:solidFill>
              </a:rPr>
              <a:t>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3450465" y="1035052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Rear</a:t>
            </a:r>
            <a:r>
              <a:rPr lang="fr-FR" sz="900" dirty="0">
                <a:solidFill>
                  <a:schemeClr val="tx1"/>
                </a:solidFill>
              </a:rPr>
              <a:t>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04" name="Ellipse 103"/>
          <p:cNvSpPr/>
          <p:nvPr/>
        </p:nvSpPr>
        <p:spPr>
          <a:xfrm>
            <a:off x="5049630" y="1043716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06" name="Ellipse 105"/>
          <p:cNvSpPr/>
          <p:nvPr/>
        </p:nvSpPr>
        <p:spPr>
          <a:xfrm>
            <a:off x="6652226" y="1048856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23" name="Ellipse 122"/>
          <p:cNvSpPr/>
          <p:nvPr/>
        </p:nvSpPr>
        <p:spPr>
          <a:xfrm>
            <a:off x="7527290" y="907884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33" name="Ellipse 132"/>
          <p:cNvSpPr/>
          <p:nvPr/>
        </p:nvSpPr>
        <p:spPr>
          <a:xfrm>
            <a:off x="5924196" y="886682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37" name="Ellipse 136"/>
          <p:cNvSpPr/>
          <p:nvPr/>
        </p:nvSpPr>
        <p:spPr>
          <a:xfrm>
            <a:off x="4318183" y="895816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Rear</a:t>
            </a:r>
            <a:r>
              <a:rPr lang="fr-FR" sz="900" dirty="0">
                <a:solidFill>
                  <a:schemeClr val="tx1"/>
                </a:solidFill>
              </a:rPr>
              <a:t>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42" name="Ellipse 141"/>
          <p:cNvSpPr/>
          <p:nvPr/>
        </p:nvSpPr>
        <p:spPr>
          <a:xfrm>
            <a:off x="2704377" y="923186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Rear</a:t>
            </a:r>
            <a:r>
              <a:rPr lang="fr-FR" sz="900" dirty="0">
                <a:solidFill>
                  <a:schemeClr val="tx1"/>
                </a:solidFill>
              </a:rPr>
              <a:t>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10070071" y="383040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IMU</a:t>
            </a:r>
          </a:p>
          <a:p>
            <a:pPr algn="ctr"/>
            <a:r>
              <a:rPr lang="fr-FR" sz="1200" dirty="0"/>
              <a:t>CMPS12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7596624" y="241751"/>
            <a:ext cx="82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+11.1v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7988442" y="625976"/>
            <a:ext cx="46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0v</a:t>
            </a:r>
            <a:endParaRPr lang="fr-FR" dirty="0"/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16E85F62-4DE0-468D-A635-157A1C4F14EC}"/>
              </a:ext>
            </a:extLst>
          </p:cNvPr>
          <p:cNvSpPr/>
          <p:nvPr/>
        </p:nvSpPr>
        <p:spPr>
          <a:xfrm>
            <a:off x="10371431" y="3078915"/>
            <a:ext cx="1279884" cy="726951"/>
          </a:xfrm>
          <a:prstGeom prst="roundRect">
            <a:avLst/>
          </a:prstGeom>
          <a:pattFill prst="pct3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 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2600 </a:t>
            </a:r>
            <a:r>
              <a:rPr lang="en-US" dirty="0" err="1">
                <a:solidFill>
                  <a:schemeClr val="tx1"/>
                </a:solidFill>
              </a:rPr>
              <a:t>mAh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F4FF97C7-F32D-4A54-ADBB-F4D1EFF44730}"/>
              </a:ext>
            </a:extLst>
          </p:cNvPr>
          <p:cNvCxnSpPr>
            <a:cxnSpLocks/>
          </p:cNvCxnSpPr>
          <p:nvPr/>
        </p:nvCxnSpPr>
        <p:spPr>
          <a:xfrm flipV="1">
            <a:off x="11970913" y="73459"/>
            <a:ext cx="57701" cy="65963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A6AD0292-0A98-4A99-BDBB-265EDF0CC217}"/>
              </a:ext>
            </a:extLst>
          </p:cNvPr>
          <p:cNvCxnSpPr>
            <a:cxnSpLocks/>
          </p:cNvCxnSpPr>
          <p:nvPr/>
        </p:nvCxnSpPr>
        <p:spPr>
          <a:xfrm flipV="1">
            <a:off x="11812296" y="275931"/>
            <a:ext cx="82155" cy="6217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26D53CE7-799C-4F16-A8CE-07BEE28A3493}"/>
              </a:ext>
            </a:extLst>
          </p:cNvPr>
          <p:cNvCxnSpPr>
            <a:cxnSpLocks/>
          </p:cNvCxnSpPr>
          <p:nvPr/>
        </p:nvCxnSpPr>
        <p:spPr>
          <a:xfrm flipV="1">
            <a:off x="716882" y="5336803"/>
            <a:ext cx="0" cy="13248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076D2D0F-6397-47ED-9470-5B64DB4C7045}"/>
              </a:ext>
            </a:extLst>
          </p:cNvPr>
          <p:cNvCxnSpPr>
            <a:cxnSpLocks/>
          </p:cNvCxnSpPr>
          <p:nvPr/>
        </p:nvCxnSpPr>
        <p:spPr>
          <a:xfrm flipV="1">
            <a:off x="1093985" y="5316508"/>
            <a:ext cx="0" cy="1093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>
            <a:extLst>
              <a:ext uri="{FF2B5EF4-FFF2-40B4-BE49-F238E27FC236}">
                <a16:creationId xmlns:a16="http://schemas.microsoft.com/office/drawing/2014/main" id="{CCA39793-AE2B-4EAE-BCB2-64A499F17531}"/>
              </a:ext>
            </a:extLst>
          </p:cNvPr>
          <p:cNvSpPr txBox="1"/>
          <p:nvPr/>
        </p:nvSpPr>
        <p:spPr>
          <a:xfrm>
            <a:off x="1034949" y="5277818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4DE4AB41-9E55-4FD1-90CC-D2583A8D1195}"/>
              </a:ext>
            </a:extLst>
          </p:cNvPr>
          <p:cNvSpPr txBox="1"/>
          <p:nvPr/>
        </p:nvSpPr>
        <p:spPr>
          <a:xfrm>
            <a:off x="623907" y="5302371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+5</a:t>
            </a:r>
            <a:r>
              <a:rPr lang="fr-FR" sz="1200" dirty="0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201" name="Connecteur droit 200">
            <a:extLst>
              <a:ext uri="{FF2B5EF4-FFF2-40B4-BE49-F238E27FC236}">
                <a16:creationId xmlns:a16="http://schemas.microsoft.com/office/drawing/2014/main" id="{7B767736-C5A3-4D7E-B688-6E95CC275971}"/>
              </a:ext>
            </a:extLst>
          </p:cNvPr>
          <p:cNvCxnSpPr>
            <a:cxnSpLocks/>
          </p:cNvCxnSpPr>
          <p:nvPr/>
        </p:nvCxnSpPr>
        <p:spPr>
          <a:xfrm flipV="1">
            <a:off x="9659722" y="3294085"/>
            <a:ext cx="71774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205">
            <a:extLst>
              <a:ext uri="{FF2B5EF4-FFF2-40B4-BE49-F238E27FC236}">
                <a16:creationId xmlns:a16="http://schemas.microsoft.com/office/drawing/2014/main" id="{22FDB33C-EEEF-4350-9E11-C1D83F821A35}"/>
              </a:ext>
            </a:extLst>
          </p:cNvPr>
          <p:cNvCxnSpPr>
            <a:cxnSpLocks/>
          </p:cNvCxnSpPr>
          <p:nvPr/>
        </p:nvCxnSpPr>
        <p:spPr>
          <a:xfrm flipV="1">
            <a:off x="9673623" y="3572990"/>
            <a:ext cx="70384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pins Arduino MEGA2560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3500" u="sng" dirty="0"/>
              <a:t>Pin Change </a:t>
            </a:r>
            <a:r>
              <a:rPr lang="fr-FR" sz="3500" u="sng" dirty="0" err="1"/>
              <a:t>Interrupt</a:t>
            </a:r>
            <a:r>
              <a:rPr lang="fr-FR" sz="3500" u="sng" dirty="0"/>
              <a:t> 2 ISR(PCINT2_vect)</a:t>
            </a:r>
          </a:p>
          <a:p>
            <a:pPr marL="0" indent="0">
              <a:buNone/>
            </a:pPr>
            <a:r>
              <a:rPr lang="da-DK" dirty="0"/>
              <a:t>For pins PCINT16-PCINT23 (PK0- PK7), PORT K</a:t>
            </a:r>
          </a:p>
          <a:p>
            <a:pPr marL="0" indent="0">
              <a:buNone/>
            </a:pPr>
            <a:r>
              <a:rPr lang="fr-FR" dirty="0"/>
              <a:t>Use pin A8 to A13 (PCINT16  to PCINT21 )</a:t>
            </a:r>
          </a:p>
          <a:p>
            <a:pPr marL="0" indent="0">
              <a:buNone/>
            </a:pPr>
            <a:r>
              <a:rPr lang="da-DK" dirty="0"/>
              <a:t>PCMSK2 – Pin Change Mask Register 2 </a:t>
            </a:r>
            <a:r>
              <a:rPr lang="en-US" dirty="0"/>
              <a:t>Bit 2 – PCIF2: clear any outstanding interrupts 2</a:t>
            </a:r>
            <a:endParaRPr lang="da-DK" dirty="0"/>
          </a:p>
          <a:p>
            <a:pPr marL="0" indent="0">
              <a:buNone/>
            </a:pPr>
            <a:r>
              <a:rPr lang="en-US" dirty="0"/>
              <a:t>PCIFR – Pin Change Interrupt Flag Register =&gt; Bit 2 – PCIF2: clear any outstanding interrupts 2</a:t>
            </a:r>
          </a:p>
          <a:p>
            <a:pPr marL="0" indent="0">
              <a:buNone/>
            </a:pPr>
            <a:r>
              <a:rPr lang="fr-FR" dirty="0"/>
              <a:t>PCICR – Pin Change </a:t>
            </a:r>
            <a:r>
              <a:rPr lang="fr-FR" dirty="0" err="1"/>
              <a:t>Interrupt</a:t>
            </a:r>
            <a:r>
              <a:rPr lang="fr-FR" dirty="0"/>
              <a:t> Control </a:t>
            </a:r>
            <a:r>
              <a:rPr lang="fr-FR" dirty="0" err="1"/>
              <a:t>Register</a:t>
            </a:r>
            <a:r>
              <a:rPr lang="fr-FR" dirty="0"/>
              <a:t> =&gt; Bit 2 – PCIE2: enable pin change </a:t>
            </a:r>
            <a:r>
              <a:rPr lang="fr-FR" dirty="0" err="1"/>
              <a:t>interrupts</a:t>
            </a:r>
            <a:r>
              <a:rPr lang="fr-FR" dirty="0"/>
              <a:t> 2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sz="3500" u="sng" dirty="0"/>
              <a:t>SPI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10: CS</a:t>
            </a:r>
            <a:endParaRPr lang="fr-FR" dirty="0"/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11-&gt;pin</a:t>
            </a:r>
            <a:r>
              <a:rPr lang="fr-FR" dirty="0"/>
              <a:t> #</a:t>
            </a:r>
            <a:r>
              <a:rPr lang="fi-FI" dirty="0"/>
              <a:t>51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12-&gt;pin</a:t>
            </a:r>
            <a:r>
              <a:rPr lang="fr-FR" dirty="0"/>
              <a:t> #</a:t>
            </a:r>
            <a:r>
              <a:rPr lang="fi-FI" dirty="0"/>
              <a:t>50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13-&gt;pin</a:t>
            </a:r>
            <a:r>
              <a:rPr lang="fr-FR" dirty="0"/>
              <a:t> #</a:t>
            </a:r>
            <a:r>
              <a:rPr lang="fi-FI" dirty="0"/>
              <a:t>52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1" y="199596"/>
            <a:ext cx="10515600" cy="6448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RC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2350852" y="34247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</p:cNvCxnSpPr>
          <p:nvPr/>
        </p:nvCxnSpPr>
        <p:spPr>
          <a:xfrm flipH="1">
            <a:off x="2798326" y="1389129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171655" y="3881948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00893" y="3573902"/>
            <a:ext cx="95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Yaw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A9998C9-7194-47CB-88BA-8DC664BAB274}"/>
              </a:ext>
            </a:extLst>
          </p:cNvPr>
          <p:cNvSpPr txBox="1"/>
          <p:nvPr/>
        </p:nvSpPr>
        <p:spPr>
          <a:xfrm>
            <a:off x="4715746" y="3504243"/>
            <a:ext cx="91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Yaw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4DF2757-821B-4A29-A902-1F5DC2A1960C}"/>
              </a:ext>
            </a:extLst>
          </p:cNvPr>
          <p:cNvSpPr/>
          <p:nvPr/>
        </p:nvSpPr>
        <p:spPr>
          <a:xfrm rot="900000">
            <a:off x="8583059" y="34215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B50BB6F-778A-49B2-94BB-9357BE6EBF74}"/>
              </a:ext>
            </a:extLst>
          </p:cNvPr>
          <p:cNvCxnSpPr>
            <a:cxnSpLocks/>
          </p:cNvCxnSpPr>
          <p:nvPr/>
        </p:nvCxnSpPr>
        <p:spPr>
          <a:xfrm flipH="1">
            <a:off x="9030533" y="1385881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456A9B1-C1B3-49D7-8FCE-572864E1E693}"/>
              </a:ext>
            </a:extLst>
          </p:cNvPr>
          <p:cNvCxnSpPr>
            <a:cxnSpLocks/>
          </p:cNvCxnSpPr>
          <p:nvPr/>
        </p:nvCxnSpPr>
        <p:spPr>
          <a:xfrm flipH="1">
            <a:off x="6403862" y="3878700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453DD57-3EF7-4EAA-A431-6029977429E0}"/>
              </a:ext>
            </a:extLst>
          </p:cNvPr>
          <p:cNvSpPr txBox="1"/>
          <p:nvPr/>
        </p:nvSpPr>
        <p:spPr>
          <a:xfrm>
            <a:off x="6633100" y="3570654"/>
            <a:ext cx="1390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Roll</a:t>
            </a:r>
          </a:p>
          <a:p>
            <a:r>
              <a:rPr lang="en-US" dirty="0"/>
              <a:t>+ Front Right</a:t>
            </a:r>
          </a:p>
          <a:p>
            <a:r>
              <a:rPr lang="en-US" dirty="0"/>
              <a:t>+ Rear Right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AA39D9F-2C55-4FB8-82D2-DE05F903CC91}"/>
              </a:ext>
            </a:extLst>
          </p:cNvPr>
          <p:cNvSpPr txBox="1"/>
          <p:nvPr/>
        </p:nvSpPr>
        <p:spPr>
          <a:xfrm>
            <a:off x="10947953" y="3500995"/>
            <a:ext cx="1212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Roll</a:t>
            </a:r>
          </a:p>
          <a:p>
            <a:r>
              <a:rPr lang="en-US" dirty="0"/>
              <a:t>+Front Left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149E594-E058-4118-A5DF-7EF88A614800}"/>
              </a:ext>
            </a:extLst>
          </p:cNvPr>
          <p:cNvSpPr txBox="1"/>
          <p:nvPr/>
        </p:nvSpPr>
        <p:spPr>
          <a:xfrm>
            <a:off x="9030533" y="5958159"/>
            <a:ext cx="110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Throttle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05B6CC8-577C-4BCF-9A7A-1358163A8E32}"/>
              </a:ext>
            </a:extLst>
          </p:cNvPr>
          <p:cNvSpPr txBox="1"/>
          <p:nvPr/>
        </p:nvSpPr>
        <p:spPr>
          <a:xfrm>
            <a:off x="9101122" y="1201215"/>
            <a:ext cx="157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+1920 Throttle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49A89FA-9726-4A93-9B69-B7A0992D7379}"/>
              </a:ext>
            </a:extLst>
          </p:cNvPr>
          <p:cNvSpPr txBox="1"/>
          <p:nvPr/>
        </p:nvSpPr>
        <p:spPr>
          <a:xfrm>
            <a:off x="2856818" y="5862849"/>
            <a:ext cx="1263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Pitch</a:t>
            </a:r>
          </a:p>
          <a:p>
            <a:r>
              <a:rPr lang="en-US" dirty="0"/>
              <a:t>+Rear Right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1F4CACF-63DA-4CE8-978E-96FF102E1741}"/>
              </a:ext>
            </a:extLst>
          </p:cNvPr>
          <p:cNvSpPr txBox="1"/>
          <p:nvPr/>
        </p:nvSpPr>
        <p:spPr>
          <a:xfrm>
            <a:off x="2798326" y="1162623"/>
            <a:ext cx="1390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Pitch</a:t>
            </a:r>
          </a:p>
          <a:p>
            <a:r>
              <a:rPr lang="en-US" dirty="0"/>
              <a:t>+ Front Left</a:t>
            </a:r>
          </a:p>
          <a:p>
            <a:r>
              <a:rPr lang="en-US" dirty="0"/>
              <a:t>+ Front Right</a:t>
            </a:r>
          </a:p>
          <a:p>
            <a:endParaRPr lang="en-US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9E1DC74-955A-4755-9CC2-65ACACC1E6F7}"/>
              </a:ext>
            </a:extLst>
          </p:cNvPr>
          <p:cNvSpPr txBox="1"/>
          <p:nvPr/>
        </p:nvSpPr>
        <p:spPr>
          <a:xfrm>
            <a:off x="306828" y="793291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Aux1 (0/1)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D647A03-7007-4D80-9827-5D61D411F0C0}"/>
              </a:ext>
            </a:extLst>
          </p:cNvPr>
          <p:cNvSpPr txBox="1"/>
          <p:nvPr/>
        </p:nvSpPr>
        <p:spPr>
          <a:xfrm>
            <a:off x="11111265" y="82831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Aux2 (0/1)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876BF1-8DAF-4575-9394-B5F5B549C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914" y="882237"/>
            <a:ext cx="4109622" cy="258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9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072377"/>
              </p:ext>
            </p:extLst>
          </p:nvPr>
        </p:nvGraphicFramePr>
        <p:xfrm>
          <a:off x="897467" y="1464733"/>
          <a:ext cx="9562954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07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853559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12324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</a:tblGrid>
              <a:tr h="147531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RC-THROTTLE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PCINT16/PK0 pin 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PCINT17/PK1 pin 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PCINT18/PK2 pin 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RC-YAW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PCINT19/PK3 pin 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PCINT20/PK4 pin A12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PCINT21/PK5 pin A13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Front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5 Timer 3*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</a:t>
                      </a:r>
                      <a:r>
                        <a:rPr lang="en-US" baseline="0" noProof="0" dirty="0"/>
                        <a:t> 6 </a:t>
                      </a:r>
                      <a:r>
                        <a:rPr lang="en-US" noProof="0" dirty="0"/>
                        <a:t>Timer 4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7 Timer 4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8 Timer 4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99652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AB3E04CB-0F5A-4DF6-B967-A7A48EA9B462}"/>
              </a:ext>
            </a:extLst>
          </p:cNvPr>
          <p:cNvSpPr txBox="1"/>
          <p:nvPr/>
        </p:nvSpPr>
        <p:spPr>
          <a:xfrm flipH="1">
            <a:off x="1339498" y="6108970"/>
            <a:ext cx="925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*Not use pin 4 as linked to Timer 0 which is already use for </a:t>
            </a:r>
            <a:r>
              <a:rPr lang="en-US" dirty="0" err="1"/>
              <a:t>millis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7914189"/>
              </p:ext>
            </p:extLst>
          </p:nvPr>
        </p:nvGraphicFramePr>
        <p:xfrm>
          <a:off x="838200" y="1410759"/>
          <a:ext cx="8954138" cy="517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4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569081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5238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27931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IMU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CMPS12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RTC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DS1307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I2C 0x68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0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2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3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7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88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7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39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964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45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/>
              <a:t>Motors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640812"/>
              </p:ext>
            </p:extLst>
          </p:nvPr>
        </p:nvGraphicFramePr>
        <p:xfrm>
          <a:off x="723901" y="829734"/>
          <a:ext cx="10515599" cy="307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15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256585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03937432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Motor1Pin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Motor2Pin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Motor3Pin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Motor4Pin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41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èche : haut 43">
            <a:extLst>
              <a:ext uri="{FF2B5EF4-FFF2-40B4-BE49-F238E27FC236}">
                <a16:creationId xmlns:a16="http://schemas.microsoft.com/office/drawing/2014/main" id="{ABE59650-146B-4F70-9E7E-C25A4952A843}"/>
              </a:ext>
            </a:extLst>
          </p:cNvPr>
          <p:cNvSpPr/>
          <p:nvPr/>
        </p:nvSpPr>
        <p:spPr>
          <a:xfrm>
            <a:off x="5844666" y="2637189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Motors rotation (1/2)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5638800" y="353175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62278DF-5D35-436F-ABDC-669B9815F1C4}"/>
              </a:ext>
            </a:extLst>
          </p:cNvPr>
          <p:cNvSpPr/>
          <p:nvPr/>
        </p:nvSpPr>
        <p:spPr>
          <a:xfrm>
            <a:off x="4183262" y="2067909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AEBFEFC-EAD4-4D22-863C-F24B4195D196}"/>
              </a:ext>
            </a:extLst>
          </p:cNvPr>
          <p:cNvSpPr/>
          <p:nvPr/>
        </p:nvSpPr>
        <p:spPr>
          <a:xfrm>
            <a:off x="7446205" y="2126723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F2D8BFF-4103-40BF-8AF7-60F4B89035AA}"/>
              </a:ext>
            </a:extLst>
          </p:cNvPr>
          <p:cNvCxnSpPr>
            <a:cxnSpLocks/>
          </p:cNvCxnSpPr>
          <p:nvPr/>
        </p:nvCxnSpPr>
        <p:spPr>
          <a:xfrm>
            <a:off x="4653240" y="2519560"/>
            <a:ext cx="2875631" cy="292316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1AE1372-AD34-4EBF-85EF-004FBD5B7A95}"/>
              </a:ext>
            </a:extLst>
          </p:cNvPr>
          <p:cNvCxnSpPr>
            <a:cxnSpLocks/>
          </p:cNvCxnSpPr>
          <p:nvPr/>
        </p:nvCxnSpPr>
        <p:spPr>
          <a:xfrm flipH="1">
            <a:off x="4653240" y="2519560"/>
            <a:ext cx="2875631" cy="283683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08D47DE9-EC4E-4EB1-A95A-5B8B687A8EF5}"/>
              </a:ext>
            </a:extLst>
          </p:cNvPr>
          <p:cNvSpPr/>
          <p:nvPr/>
        </p:nvSpPr>
        <p:spPr>
          <a:xfrm>
            <a:off x="4183261" y="5292718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29228CD3-6325-4779-BB6B-1918FF19310B}"/>
              </a:ext>
            </a:extLst>
          </p:cNvPr>
          <p:cNvSpPr/>
          <p:nvPr/>
        </p:nvSpPr>
        <p:spPr>
          <a:xfrm>
            <a:off x="7343786" y="5410740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0220A43-09B7-42FD-84A4-B78C255269E8}"/>
              </a:ext>
            </a:extLst>
          </p:cNvPr>
          <p:cNvSpPr txBox="1"/>
          <p:nvPr/>
        </p:nvSpPr>
        <p:spPr>
          <a:xfrm>
            <a:off x="2911152" y="2150228"/>
            <a:ext cx="109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Left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95EFD51-1C2A-451A-81C2-EFBCB1480C05}"/>
              </a:ext>
            </a:extLst>
          </p:cNvPr>
          <p:cNvSpPr txBox="1"/>
          <p:nvPr/>
        </p:nvSpPr>
        <p:spPr>
          <a:xfrm>
            <a:off x="2749429" y="5420853"/>
            <a:ext cx="102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 Left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F9FC474-7DAF-4053-81C1-51120A5EFFD0}"/>
              </a:ext>
            </a:extLst>
          </p:cNvPr>
          <p:cNvSpPr txBox="1"/>
          <p:nvPr/>
        </p:nvSpPr>
        <p:spPr>
          <a:xfrm>
            <a:off x="8341115" y="2150228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Right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17B7DC0-7D6A-4AC3-A913-D809DD87116A}"/>
              </a:ext>
            </a:extLst>
          </p:cNvPr>
          <p:cNvSpPr txBox="1"/>
          <p:nvPr/>
        </p:nvSpPr>
        <p:spPr>
          <a:xfrm>
            <a:off x="8214878" y="5420853"/>
            <a:ext cx="114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 Right</a:t>
            </a:r>
          </a:p>
        </p:txBody>
      </p:sp>
      <p:sp>
        <p:nvSpPr>
          <p:cNvPr id="52" name="Flèche : courbe vers le haut 51">
            <a:extLst>
              <a:ext uri="{FF2B5EF4-FFF2-40B4-BE49-F238E27FC236}">
                <a16:creationId xmlns:a16="http://schemas.microsoft.com/office/drawing/2014/main" id="{BA615E77-4049-465D-AAEF-6B19079D73A4}"/>
              </a:ext>
            </a:extLst>
          </p:cNvPr>
          <p:cNvSpPr/>
          <p:nvPr/>
        </p:nvSpPr>
        <p:spPr>
          <a:xfrm rot="10800000">
            <a:off x="7142550" y="1832416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lèche : courbe vers le haut 52">
            <a:extLst>
              <a:ext uri="{FF2B5EF4-FFF2-40B4-BE49-F238E27FC236}">
                <a16:creationId xmlns:a16="http://schemas.microsoft.com/office/drawing/2014/main" id="{755287AD-1977-4A4E-BD06-40951948C1FF}"/>
              </a:ext>
            </a:extLst>
          </p:cNvPr>
          <p:cNvSpPr/>
          <p:nvPr/>
        </p:nvSpPr>
        <p:spPr>
          <a:xfrm rot="10800000">
            <a:off x="3906572" y="5010797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lèche : courbe vers le bas 53">
            <a:extLst>
              <a:ext uri="{FF2B5EF4-FFF2-40B4-BE49-F238E27FC236}">
                <a16:creationId xmlns:a16="http://schemas.microsoft.com/office/drawing/2014/main" id="{B5D842F3-37E6-4BB7-8726-8C7E96267ABC}"/>
              </a:ext>
            </a:extLst>
          </p:cNvPr>
          <p:cNvSpPr/>
          <p:nvPr/>
        </p:nvSpPr>
        <p:spPr>
          <a:xfrm>
            <a:off x="3934851" y="1851097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lèche : courbe vers le bas 54">
            <a:extLst>
              <a:ext uri="{FF2B5EF4-FFF2-40B4-BE49-F238E27FC236}">
                <a16:creationId xmlns:a16="http://schemas.microsoft.com/office/drawing/2014/main" id="{B4AA4226-9733-4FAA-BA3B-C290529320CB}"/>
              </a:ext>
            </a:extLst>
          </p:cNvPr>
          <p:cNvSpPr/>
          <p:nvPr/>
        </p:nvSpPr>
        <p:spPr>
          <a:xfrm>
            <a:off x="7080065" y="5152952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086274" y="1496134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èche : en arc 63">
            <a:extLst>
              <a:ext uri="{FF2B5EF4-FFF2-40B4-BE49-F238E27FC236}">
                <a16:creationId xmlns:a16="http://schemas.microsoft.com/office/drawing/2014/main" id="{F0E98F49-E01F-441F-A775-7CF31BA5BF03}"/>
              </a:ext>
            </a:extLst>
          </p:cNvPr>
          <p:cNvSpPr/>
          <p:nvPr/>
        </p:nvSpPr>
        <p:spPr>
          <a:xfrm rot="1889557">
            <a:off x="5582216" y="1604311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34854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E0E64C6E-25B7-4127-90E2-B4BD2D5B0611}"/>
              </a:ext>
            </a:extLst>
          </p:cNvPr>
          <p:cNvSpPr txBox="1"/>
          <p:nvPr/>
        </p:nvSpPr>
        <p:spPr>
          <a:xfrm>
            <a:off x="5582874" y="2181532"/>
            <a:ext cx="9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 Roll  -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3459603" y="3988953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èche : en arc 68">
            <a:extLst>
              <a:ext uri="{FF2B5EF4-FFF2-40B4-BE49-F238E27FC236}">
                <a16:creationId xmlns:a16="http://schemas.microsoft.com/office/drawing/2014/main" id="{A0A7509D-4F0D-413B-B0EE-93E91B761431}"/>
              </a:ext>
            </a:extLst>
          </p:cNvPr>
          <p:cNvSpPr/>
          <p:nvPr/>
        </p:nvSpPr>
        <p:spPr>
          <a:xfrm>
            <a:off x="3600625" y="3448774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762545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515161" y="3686300"/>
            <a:ext cx="649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  <a:p>
            <a:r>
              <a:rPr lang="en-US" dirty="0"/>
              <a:t>Pitch</a:t>
            </a:r>
          </a:p>
          <a:p>
            <a:r>
              <a:rPr lang="en-US" dirty="0"/>
              <a:t>+</a:t>
            </a:r>
          </a:p>
        </p:txBody>
      </p:sp>
      <p:sp>
        <p:nvSpPr>
          <p:cNvPr id="71" name="Flèche : en arc 70">
            <a:extLst>
              <a:ext uri="{FF2B5EF4-FFF2-40B4-BE49-F238E27FC236}">
                <a16:creationId xmlns:a16="http://schemas.microsoft.com/office/drawing/2014/main" id="{31D90B25-69B5-4C78-AF3B-DA9B6E960148}"/>
              </a:ext>
            </a:extLst>
          </p:cNvPr>
          <p:cNvSpPr/>
          <p:nvPr/>
        </p:nvSpPr>
        <p:spPr>
          <a:xfrm rot="7603812">
            <a:off x="6521214" y="4194690"/>
            <a:ext cx="932059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2576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A94E448-AC4B-4BD0-959A-4FEB7F14BCCF}"/>
              </a:ext>
            </a:extLst>
          </p:cNvPr>
          <p:cNvSpPr txBox="1"/>
          <p:nvPr/>
        </p:nvSpPr>
        <p:spPr>
          <a:xfrm>
            <a:off x="6682293" y="4111698"/>
            <a:ext cx="555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  <a:p>
            <a:r>
              <a:rPr lang="en-US" dirty="0"/>
              <a:t>Yaw</a:t>
            </a:r>
          </a:p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4682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54A01-5167-4086-A1BC-77733497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Motors Rotation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D70D4-3C34-4229-95D1-25CD0E010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Roll: left/right side tilt.</a:t>
            </a:r>
          </a:p>
          <a:p>
            <a:pPr lvl="1"/>
            <a:r>
              <a:rPr lang="en-US" dirty="0"/>
              <a:t> + tilted side right, speed 2 Right, slow 2 Left</a:t>
            </a:r>
          </a:p>
          <a:p>
            <a:pPr lvl="1"/>
            <a:r>
              <a:rPr lang="en-US" dirty="0"/>
              <a:t> - left, speed 2 Left, slow 2 Right</a:t>
            </a:r>
          </a:p>
          <a:p>
            <a:endParaRPr lang="en-US" dirty="0"/>
          </a:p>
          <a:p>
            <a:r>
              <a:rPr lang="en-US" dirty="0"/>
              <a:t>Pitch: up/down tilt.</a:t>
            </a:r>
          </a:p>
          <a:p>
            <a:pPr lvl="1"/>
            <a:r>
              <a:rPr lang="en-US" dirty="0"/>
              <a:t> + tilted skyward, speed 2 Front, slow 2 Rear</a:t>
            </a:r>
          </a:p>
          <a:p>
            <a:pPr lvl="1"/>
            <a:r>
              <a:rPr lang="en-US" dirty="0"/>
              <a:t> - ground, speed 2 Rear, slow 2 Front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Yaw: rotation.</a:t>
            </a:r>
          </a:p>
          <a:p>
            <a:pPr lvl="1"/>
            <a:r>
              <a:rPr lang="en-US" dirty="0"/>
              <a:t> + Clockwise, speed Front Left &amp; Rear Right, slow Front Right &amp; Rear Left</a:t>
            </a:r>
          </a:p>
          <a:p>
            <a:pPr lvl="1"/>
            <a:r>
              <a:rPr lang="en-US" dirty="0"/>
              <a:t> - Counter clockwise, speed Front Right &amp; Rear Left, slow Front Left &amp; Rear Right</a:t>
            </a:r>
          </a:p>
          <a:p>
            <a:pPr lvl="1"/>
            <a:endParaRPr lang="en-US" dirty="0"/>
          </a:p>
          <a:p>
            <a:r>
              <a:rPr lang="en-US" dirty="0"/>
              <a:t>Mix result. </a:t>
            </a:r>
          </a:p>
          <a:p>
            <a:pPr marL="457200" lvl="1" indent="0">
              <a:buNone/>
            </a:pPr>
            <a:r>
              <a:rPr lang="en-US" dirty="0"/>
              <a:t>#define PIDMIX(X,Y,Z) </a:t>
            </a:r>
            <a:r>
              <a:rPr lang="en-US" dirty="0" err="1"/>
              <a:t>ESC_command</a:t>
            </a:r>
            <a:r>
              <a:rPr lang="en-US" dirty="0"/>
              <a:t>[ROLL]*X + </a:t>
            </a:r>
            <a:r>
              <a:rPr lang="en-US" dirty="0" err="1"/>
              <a:t>ESC_command</a:t>
            </a:r>
            <a:r>
              <a:rPr lang="en-US" dirty="0"/>
              <a:t>[PITCH]*Y + </a:t>
            </a:r>
            <a:r>
              <a:rPr lang="en-US" dirty="0" err="1"/>
              <a:t>ESC_command</a:t>
            </a:r>
            <a:r>
              <a:rPr lang="en-US" dirty="0"/>
              <a:t>[YAW</a:t>
            </a:r>
          </a:p>
          <a:p>
            <a:pPr marL="457200" lvl="1" indent="0">
              <a:buNone/>
            </a:pPr>
            <a:r>
              <a:rPr lang="en-US" dirty="0"/>
              <a:t>motor[0] = PIDMIX(-1,+1,+1); //Front Left</a:t>
            </a:r>
          </a:p>
          <a:p>
            <a:pPr marL="457200" lvl="1" indent="0">
              <a:buNone/>
            </a:pPr>
            <a:r>
              <a:rPr lang="en-US" dirty="0"/>
              <a:t>motor[1] = PIDMIX(+1,+1,-1); //Front Right</a:t>
            </a:r>
          </a:p>
          <a:p>
            <a:pPr marL="457200" lvl="1" indent="0">
              <a:buNone/>
            </a:pPr>
            <a:r>
              <a:rPr lang="en-US" dirty="0"/>
              <a:t>motor[2] = PIDMIX(+1,-1,+1); //Rear Right</a:t>
            </a:r>
          </a:p>
          <a:p>
            <a:pPr marL="457200" lvl="1" indent="0">
              <a:buNone/>
            </a:pPr>
            <a:r>
              <a:rPr lang="en-US" dirty="0"/>
              <a:t>motor[3] = PIDMIX(-1,-1,-1); //Rear Left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9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Command (1/3)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600" dirty="0"/>
              <a:t>RC Command</a:t>
            </a:r>
          </a:p>
          <a:p>
            <a:pPr marL="457200" lvl="1" indent="0">
              <a:buNone/>
            </a:pPr>
            <a:r>
              <a:rPr lang="en-US" sz="1400" dirty="0"/>
              <a:t>for ROLL, PITCH, YAW: range [-90;+90] </a:t>
            </a:r>
          </a:p>
          <a:p>
            <a:pPr marL="457200" lvl="1" indent="0">
              <a:buNone/>
            </a:pPr>
            <a:r>
              <a:rPr lang="en-US" sz="1400" dirty="0"/>
              <a:t>for THROTTLE:               0 (if &lt; 1.1*MINPPM) or value included in [1.1*MINPPM;MAXPPM] </a:t>
            </a:r>
            <a:r>
              <a:rPr lang="fr-FR" sz="1400" dirty="0"/>
              <a:t> </a:t>
            </a:r>
          </a:p>
          <a:p>
            <a:pPr marL="457200" lvl="1" indent="0">
              <a:buNone/>
            </a:pPr>
            <a:r>
              <a:rPr lang="fr-FR" sz="1400" dirty="0"/>
              <a:t>for AUX1:            0 </a:t>
            </a:r>
            <a:r>
              <a:rPr lang="en-US" sz="1400" dirty="0"/>
              <a:t>(if &lt; 0.9*MAXPPM) </a:t>
            </a:r>
            <a:r>
              <a:rPr lang="fr-FR" sz="1400" dirty="0"/>
              <a:t> </a:t>
            </a:r>
            <a:r>
              <a:rPr lang="fr-FR" sz="1400" dirty="0" err="1"/>
              <a:t>else</a:t>
            </a:r>
            <a:r>
              <a:rPr lang="fr-FR" sz="1400" dirty="0"/>
              <a:t> 1</a:t>
            </a:r>
          </a:p>
          <a:p>
            <a:pPr marL="457200" lvl="1" indent="0">
              <a:buNone/>
            </a:pPr>
            <a:r>
              <a:rPr lang="fr-FR" sz="1400" dirty="0"/>
              <a:t>for AUX2:            0 </a:t>
            </a:r>
            <a:r>
              <a:rPr lang="en-US" sz="1400" dirty="0"/>
              <a:t>(if &lt; 0,9* MAXPPMAUX2 ) </a:t>
            </a:r>
            <a:r>
              <a:rPr lang="fr-FR" sz="1400" dirty="0"/>
              <a:t> </a:t>
            </a:r>
            <a:r>
              <a:rPr lang="fr-FR" sz="1400" dirty="0" err="1"/>
              <a:t>else</a:t>
            </a:r>
            <a:r>
              <a:rPr lang="fr-FR" sz="1400" dirty="0"/>
              <a:t> 1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en-US" sz="2600" dirty="0"/>
              <a:t>CMPS12</a:t>
            </a:r>
          </a:p>
          <a:p>
            <a:pPr marL="457200" lvl="1" indent="0">
              <a:buNone/>
            </a:pPr>
            <a:r>
              <a:rPr lang="en-US" sz="1400" dirty="0"/>
              <a:t>for ROLL, PITCH: range [-90;+90] 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2600" dirty="0"/>
              <a:t>PID </a:t>
            </a:r>
            <a:r>
              <a:rPr lang="fr-FR" sz="2600" dirty="0" err="1"/>
              <a:t>computed</a:t>
            </a:r>
            <a:r>
              <a:rPr lang="fr-FR" sz="2600" dirty="0"/>
              <a:t> for Roll and Pitch </a:t>
            </a:r>
            <a:r>
              <a:rPr lang="fr-FR" sz="2600" dirty="0" err="1"/>
              <a:t>based</a:t>
            </a:r>
            <a:r>
              <a:rPr lang="fr-FR" sz="2600" dirty="0"/>
              <a:t> on RC Command vs CMPS12 </a:t>
            </a:r>
            <a:r>
              <a:rPr lang="fr-FR" sz="2600"/>
              <a:t>measures</a:t>
            </a:r>
            <a:endParaRPr lang="fr-FR" sz="2600" dirty="0"/>
          </a:p>
          <a:p>
            <a:pPr marL="457200" lvl="1" indent="0">
              <a:buNone/>
            </a:pPr>
            <a:r>
              <a:rPr lang="da-DK" sz="1400" dirty="0"/>
              <a:t>error =  command – measure =&gt; error &gt; 0 means increase command.</a:t>
            </a:r>
            <a:endParaRPr lang="nb-NO" sz="1400" dirty="0"/>
          </a:p>
          <a:p>
            <a:pPr marL="457200" lvl="1" indent="0">
              <a:buNone/>
            </a:pPr>
            <a:r>
              <a:rPr lang="nb-NO" sz="1500" dirty="0"/>
              <a:t>PID = (0.6*error) + (0.1*sum_error*sampleTime) + (0.3*delta_error/ sampleTime)</a:t>
            </a:r>
          </a:p>
          <a:p>
            <a:pPr marL="457200" lvl="1" indent="0">
              <a:buNone/>
            </a:pPr>
            <a:r>
              <a:rPr lang="nb-NO" sz="1500" dirty="0"/>
              <a:t>NB: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1100" dirty="0"/>
              <a:t>The Integral component is capped to 5°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200" dirty="0"/>
              <a:t>Low pass filter cut frequency at 20 Hz for the Derivative component, cuts out the high frequency noise that can drive the controller crazy</a:t>
            </a:r>
            <a:endParaRPr lang="nb-NO" sz="1200" dirty="0"/>
          </a:p>
          <a:p>
            <a:pPr marL="0" indent="0">
              <a:buNone/>
            </a:pPr>
            <a:endParaRPr lang="nb-NO" sz="1800" dirty="0"/>
          </a:p>
          <a:p>
            <a:r>
              <a:rPr lang="fr-FR" sz="2600" dirty="0"/>
              <a:t>Call </a:t>
            </a:r>
            <a:r>
              <a:rPr lang="fr-FR" sz="2600" dirty="0" err="1"/>
              <a:t>MotorESC_RunMotors</a:t>
            </a:r>
            <a:endParaRPr lang="fr-FR" sz="2600" dirty="0"/>
          </a:p>
          <a:p>
            <a:pPr marL="457200" lvl="1" indent="0">
              <a:buNone/>
            </a:pPr>
            <a:r>
              <a:rPr lang="en-US" sz="1500" dirty="0" err="1"/>
              <a:t>ESC_command</a:t>
            </a:r>
            <a:r>
              <a:rPr lang="en-US" sz="1500" dirty="0"/>
              <a:t>[THROTTLE] = </a:t>
            </a:r>
            <a:r>
              <a:rPr lang="en-US" sz="1500" dirty="0" err="1"/>
              <a:t>RC_command</a:t>
            </a:r>
            <a:r>
              <a:rPr lang="en-US" sz="1500" dirty="0"/>
              <a:t> Throttle</a:t>
            </a:r>
          </a:p>
          <a:p>
            <a:pPr marL="457200" lvl="1" indent="0">
              <a:buNone/>
            </a:pPr>
            <a:r>
              <a:rPr lang="en-US" sz="1500" dirty="0" err="1"/>
              <a:t>ESC_command</a:t>
            </a:r>
            <a:r>
              <a:rPr lang="en-US" sz="1500" dirty="0"/>
              <a:t>[ROLL]     = PID Roll</a:t>
            </a:r>
          </a:p>
          <a:p>
            <a:pPr marL="457200" lvl="1" indent="0">
              <a:buNone/>
            </a:pPr>
            <a:r>
              <a:rPr lang="en-US" sz="1500" dirty="0" err="1"/>
              <a:t>ESC_command</a:t>
            </a:r>
            <a:r>
              <a:rPr lang="en-US" sz="1500" dirty="0"/>
              <a:t>[PITCH]    = PID Pitch</a:t>
            </a:r>
          </a:p>
          <a:p>
            <a:pPr marL="457200" lvl="1" indent="0">
              <a:buNone/>
            </a:pPr>
            <a:r>
              <a:rPr lang="en-US" sz="1500" dirty="0" err="1"/>
              <a:t>ESC_command</a:t>
            </a:r>
            <a:r>
              <a:rPr lang="en-US" sz="1500" dirty="0"/>
              <a:t>[YAW]      =</a:t>
            </a:r>
            <a:r>
              <a:rPr lang="en-US" sz="1500" b="1" dirty="0">
                <a:solidFill>
                  <a:srgbClr val="FF0000"/>
                </a:solidFill>
              </a:rPr>
              <a:t> 0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1577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Command (2/3)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/>
              <a:t>MotorESC_RunMotors</a:t>
            </a:r>
            <a:endParaRPr lang="fr-FR" dirty="0"/>
          </a:p>
          <a:p>
            <a:pPr marL="457200" lvl="1" indent="0">
              <a:buNone/>
            </a:pPr>
            <a:r>
              <a:rPr lang="en-US" sz="1700" dirty="0"/>
              <a:t>if </a:t>
            </a:r>
            <a:r>
              <a:rPr lang="en-US" sz="1700" dirty="0" err="1"/>
              <a:t>ESC_command</a:t>
            </a:r>
            <a:r>
              <a:rPr lang="en-US" sz="1700" dirty="0"/>
              <a:t>[THROTTLE] = 0 =&gt; Motors = MINPWM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 err="1"/>
              <a:t>else</a:t>
            </a:r>
            <a:r>
              <a:rPr lang="fr-FR" sz="1700" dirty="0"/>
              <a:t>: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throttle</a:t>
            </a:r>
            <a:r>
              <a:rPr lang="fr-FR" sz="1700" dirty="0"/>
              <a:t> = </a:t>
            </a:r>
            <a:r>
              <a:rPr lang="fr-FR" sz="1700" dirty="0" err="1"/>
              <a:t>map</a:t>
            </a:r>
            <a:r>
              <a:rPr lang="fr-FR" sz="1700" dirty="0"/>
              <a:t>(</a:t>
            </a:r>
            <a:r>
              <a:rPr lang="fr-FR" sz="1700" dirty="0" err="1"/>
              <a:t>ESC_command</a:t>
            </a:r>
            <a:r>
              <a:rPr lang="fr-FR" sz="1700" dirty="0"/>
              <a:t>[THROTTLE], MINPPM, MAXPPM, MINPWM, MAXPWM);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throttle</a:t>
            </a:r>
            <a:r>
              <a:rPr lang="fr-FR" sz="1700" dirty="0"/>
              <a:t> = </a:t>
            </a:r>
            <a:r>
              <a:rPr lang="fr-FR" sz="1700" dirty="0" err="1"/>
              <a:t>constrain</a:t>
            </a:r>
            <a:r>
              <a:rPr lang="fr-FR" sz="1700" dirty="0"/>
              <a:t>(</a:t>
            </a:r>
            <a:r>
              <a:rPr lang="fr-FR" sz="1700" dirty="0" err="1"/>
              <a:t>throttle</a:t>
            </a:r>
            <a:r>
              <a:rPr lang="fr-FR" sz="1700" dirty="0"/>
              <a:t>, MINPWM, MAXPWMTHRO);  // to </a:t>
            </a:r>
            <a:r>
              <a:rPr lang="fr-FR" sz="1700" dirty="0" err="1"/>
              <a:t>give</a:t>
            </a:r>
            <a:r>
              <a:rPr lang="fr-FR" sz="1700" dirty="0"/>
              <a:t> room for PID ajustement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PIDMIX(X,Y,Z) </a:t>
            </a:r>
            <a:r>
              <a:rPr lang="fr-FR" sz="1700" dirty="0" err="1"/>
              <a:t>ESC_command</a:t>
            </a:r>
            <a:r>
              <a:rPr lang="fr-FR" sz="1700" dirty="0"/>
              <a:t>[ROLL]*X + </a:t>
            </a:r>
            <a:r>
              <a:rPr lang="fr-FR" sz="1700" dirty="0" err="1"/>
              <a:t>ESC_command</a:t>
            </a:r>
            <a:r>
              <a:rPr lang="fr-FR" sz="1700" dirty="0"/>
              <a:t>[PITCH]*Y + </a:t>
            </a:r>
            <a:r>
              <a:rPr lang="fr-FR" sz="1700" dirty="0" err="1"/>
              <a:t>ESC_command</a:t>
            </a:r>
            <a:r>
              <a:rPr lang="fr-FR" sz="1700" dirty="0"/>
              <a:t>[YAW]*Z + </a:t>
            </a:r>
            <a:r>
              <a:rPr lang="fr-FR" sz="1700" dirty="0" err="1"/>
              <a:t>ESC_command</a:t>
            </a:r>
            <a:r>
              <a:rPr lang="fr-FR" sz="1700" dirty="0"/>
              <a:t>[THROTTLE]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[0] = PIDMIX(+1,-1,-1); //Front </a:t>
            </a:r>
            <a:r>
              <a:rPr lang="fr-FR" sz="1700" dirty="0" err="1"/>
              <a:t>Left</a:t>
            </a: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[1] = PIDMIX(-1,-1,+1); //Front Right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[2] = PIDMIX(-1,+1,-1); //</a:t>
            </a:r>
            <a:r>
              <a:rPr lang="fr-FR" sz="1700" dirty="0" err="1"/>
              <a:t>Rear</a:t>
            </a:r>
            <a:r>
              <a:rPr lang="fr-FR" sz="1700" dirty="0"/>
              <a:t> Right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[3] = PIDMIX(+1,+1,+1); //</a:t>
            </a:r>
            <a:r>
              <a:rPr lang="fr-FR" sz="1700" dirty="0" err="1"/>
              <a:t>Rear</a:t>
            </a:r>
            <a:r>
              <a:rPr lang="fr-FR" sz="1700" dirty="0"/>
              <a:t> </a:t>
            </a:r>
            <a:r>
              <a:rPr lang="fr-FR" sz="1700" dirty="0" err="1"/>
              <a:t>Left</a:t>
            </a:r>
            <a:endParaRPr lang="fr-FR" sz="1700" dirty="0"/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for(i=0; i&lt; NBMOTORS; i++) {</a:t>
            </a:r>
          </a:p>
          <a:p>
            <a:pPr marL="457200" lvl="1" indent="0">
              <a:buNone/>
            </a:pPr>
            <a:r>
              <a:rPr lang="fr-FR" sz="1700" dirty="0"/>
              <a:t>       _</a:t>
            </a:r>
            <a:r>
              <a:rPr lang="fr-FR" sz="1700" dirty="0" err="1"/>
              <a:t>motor</a:t>
            </a:r>
            <a:r>
              <a:rPr lang="fr-FR" sz="1700" dirty="0"/>
              <a:t>[i] = </a:t>
            </a:r>
            <a:r>
              <a:rPr lang="fr-FR" sz="1700" dirty="0" err="1"/>
              <a:t>map</a:t>
            </a:r>
            <a:r>
              <a:rPr lang="fr-FR" sz="1700" dirty="0"/>
              <a:t>(_</a:t>
            </a:r>
            <a:r>
              <a:rPr lang="fr-FR" sz="1700" dirty="0" err="1"/>
              <a:t>motor</a:t>
            </a:r>
            <a:r>
              <a:rPr lang="fr-FR" sz="1700" dirty="0"/>
              <a:t>[i], -90, 90, -(MAXPWM-MINPWM)/2, (MAXPWM-MINPWM)/2);</a:t>
            </a:r>
          </a:p>
          <a:p>
            <a:pPr marL="457200" lvl="1" indent="0">
              <a:buNone/>
            </a:pPr>
            <a:r>
              <a:rPr lang="fr-FR" sz="1700" dirty="0"/>
              <a:t>       _</a:t>
            </a:r>
            <a:r>
              <a:rPr lang="fr-FR" sz="1700" dirty="0" err="1"/>
              <a:t>motor</a:t>
            </a:r>
            <a:r>
              <a:rPr lang="fr-FR" sz="1700" dirty="0"/>
              <a:t>[i] = _</a:t>
            </a:r>
            <a:r>
              <a:rPr lang="fr-FR" sz="1700" dirty="0" err="1"/>
              <a:t>motor</a:t>
            </a:r>
            <a:r>
              <a:rPr lang="fr-FR" sz="1700" dirty="0"/>
              <a:t>[i] + </a:t>
            </a:r>
            <a:r>
              <a:rPr lang="fr-FR" sz="1700" dirty="0" err="1"/>
              <a:t>throttle</a:t>
            </a:r>
            <a:r>
              <a:rPr lang="fr-FR" sz="1700" dirty="0"/>
              <a:t>;</a:t>
            </a:r>
          </a:p>
          <a:p>
            <a:pPr marL="457200" lvl="1" indent="0">
              <a:buNone/>
            </a:pPr>
            <a:r>
              <a:rPr lang="fr-FR" sz="1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146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Command (3/3)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2400" dirty="0" err="1"/>
              <a:t>MotorESC_RunMotors</a:t>
            </a:r>
            <a:r>
              <a:rPr lang="fr-FR" sz="2400" dirty="0"/>
              <a:t> (</a:t>
            </a:r>
            <a:r>
              <a:rPr lang="fr-FR" sz="2400" dirty="0" err="1"/>
              <a:t>continued</a:t>
            </a:r>
            <a:r>
              <a:rPr lang="fr-FR" sz="2400" dirty="0"/>
              <a:t>)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Compute </a:t>
            </a:r>
            <a:r>
              <a:rPr lang="fr-FR" sz="1700" dirty="0" err="1"/>
              <a:t>maxMotor</a:t>
            </a:r>
            <a:r>
              <a:rPr lang="fr-FR" sz="1700" dirty="0"/>
              <a:t> = max (MAXPWM - _</a:t>
            </a:r>
            <a:r>
              <a:rPr lang="fr-FR" sz="1700" dirty="0" err="1"/>
              <a:t>motor</a:t>
            </a:r>
            <a:r>
              <a:rPr lang="fr-FR" sz="1700" dirty="0"/>
              <a:t>[i]) and </a:t>
            </a:r>
            <a:r>
              <a:rPr lang="en-US" sz="1700" dirty="0" err="1"/>
              <a:t>minMotor</a:t>
            </a:r>
            <a:r>
              <a:rPr lang="en-US" sz="1700" dirty="0"/>
              <a:t> </a:t>
            </a:r>
            <a:r>
              <a:rPr lang="fr-FR" sz="1700" dirty="0"/>
              <a:t>= max (MINPWM - _</a:t>
            </a:r>
            <a:r>
              <a:rPr lang="fr-FR" sz="1700" dirty="0" err="1"/>
              <a:t>motor</a:t>
            </a:r>
            <a:r>
              <a:rPr lang="fr-FR" sz="1700" dirty="0"/>
              <a:t>[i]) </a:t>
            </a:r>
          </a:p>
          <a:p>
            <a:pPr marL="457200" lvl="1" indent="0">
              <a:buNone/>
            </a:pPr>
            <a:r>
              <a:rPr lang="fr-FR" sz="1700" dirty="0"/>
              <a:t>for all </a:t>
            </a:r>
            <a:r>
              <a:rPr lang="fr-FR" sz="1700" dirty="0" err="1"/>
              <a:t>motors</a:t>
            </a:r>
            <a:endParaRPr lang="fr-FR" sz="1700" dirty="0"/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Subtract </a:t>
            </a:r>
            <a:r>
              <a:rPr lang="en-US" sz="1700" dirty="0" err="1"/>
              <a:t>maxMotor</a:t>
            </a:r>
            <a:r>
              <a:rPr lang="en-US" sz="1700" dirty="0"/>
              <a:t> from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Add </a:t>
            </a:r>
            <a:r>
              <a:rPr lang="en-US" sz="1700" dirty="0" err="1"/>
              <a:t>minMotor</a:t>
            </a:r>
            <a:r>
              <a:rPr lang="en-US" sz="1700" dirty="0"/>
              <a:t> to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 Cap all motors between MINPWM and MAXPWM</a:t>
            </a:r>
          </a:p>
        </p:txBody>
      </p:sp>
    </p:spTree>
    <p:extLst>
      <p:ext uri="{BB962C8B-B14F-4D97-AF65-F5344CB8AC3E}">
        <p14:creationId xmlns:p14="http://schemas.microsoft.com/office/powerpoint/2010/main" val="5624489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53142</TotalTime>
  <Words>1128</Words>
  <Application>Microsoft Office PowerPoint</Application>
  <PresentationFormat>Grand écran</PresentationFormat>
  <Paragraphs>266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Thème Office</vt:lpstr>
      <vt:lpstr>Présentation PowerPoint</vt:lpstr>
      <vt:lpstr>Devices (1/2)</vt:lpstr>
      <vt:lpstr>Devices (2/2)</vt:lpstr>
      <vt:lpstr>Motors</vt:lpstr>
      <vt:lpstr>Motors rotation (1/2)</vt:lpstr>
      <vt:lpstr>Motors Rotation (2/2)</vt:lpstr>
      <vt:lpstr>Drone Command (1/3)</vt:lpstr>
      <vt:lpstr>Drone Command (2/3)</vt:lpstr>
      <vt:lpstr>Drone Command (3/3)</vt:lpstr>
      <vt:lpstr>Special pins Arduino MEGA2560</vt:lpstr>
      <vt:lpstr>RC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edh</dc:creator>
  <cp:lastModifiedBy>edh</cp:lastModifiedBy>
  <cp:revision>624</cp:revision>
  <cp:lastPrinted>2019-01-06T16:28:08Z</cp:lastPrinted>
  <dcterms:created xsi:type="dcterms:W3CDTF">2018-10-08T20:02:04Z</dcterms:created>
  <dcterms:modified xsi:type="dcterms:W3CDTF">2019-03-26T09:34:07Z</dcterms:modified>
</cp:coreProperties>
</file>