
<file path=[Content_Types].xml><?xml version="1.0" encoding="utf-8"?>
<Types xmlns="http://schemas.openxmlformats.org/package/2006/content-types">
  <Default Extension="png" ContentType="image/png"/>
  <Default Extension="pict" ContentType="image/pict"/>
  <Default Extension="vml" ContentType="application/vnd.openxmlformats-officedocument.vmlDrawing"/>
  <Override PartName="/docProps/core.xml" ContentType="application/vnd.openxmlformats-package.core-properties+xml"/>
  <Override PartName="/ppt/slides/slide11.xml" ContentType="application/vnd.openxmlformats-officedocument.presentationml.slide+xml"/>
  <Default Extension="gif" ContentType="image/gif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Default Extension="xml" ContentType="application/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Default Extension="jpeg" ContentType="image/jpeg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0" d="100"/>
          <a:sy n="100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F9E71D15-EF41-4106-960D-154254672CEF}" type="datetimeFigureOut">
              <a:rPr lang="en-US" smtClean="0"/>
              <a:t>5/29/12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B2E8A02-3747-4021-B451-3751975C8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LEXAR:flim-transport-project:Documents:designReport_1.docx!OLE_LINK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Film Transport Device</a:t>
            </a:r>
            <a:br>
              <a:rPr lang="en-US" dirty="0" smtClean="0"/>
            </a:br>
            <a:r>
              <a:rPr lang="en-US" sz="3556" i="1" dirty="0" smtClean="0"/>
              <a:t>Preliminary Design Alternatives</a:t>
            </a:r>
            <a:br>
              <a:rPr lang="en-US" sz="3556" i="1" dirty="0" smtClean="0"/>
            </a:br>
            <a:endParaRPr lang="en-US" sz="3556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Andrew Bornstein</a:t>
            </a:r>
          </a:p>
          <a:p>
            <a:r>
              <a:rPr lang="en-US" dirty="0" smtClean="0"/>
              <a:t>Anderson Li</a:t>
            </a:r>
          </a:p>
          <a:p>
            <a:r>
              <a:rPr lang="en-US" dirty="0" smtClean="0"/>
              <a:t>June 1, 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Up/Out-Take Reel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Tension Sensor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Boolean Optical Encoder</a:t>
            </a:r>
            <a:endParaRPr lang="en-US" dirty="0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2"/>
          </p:nvPr>
        </p:nvPicPr>
        <p:blipFill>
          <a:blip r:embed="rId2" cstate="print"/>
          <a:srcRect l="-19463" r="-1946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Content Placeholder 13" descr="Lab HD:Users:abornste:Desktop:Picture 1.pn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 t="-2302" b="-230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Rollers… Mounts… LED bank</a:t>
            </a:r>
            <a:endParaRPr lang="en-US" dirty="0"/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3162648" y="1481328"/>
            <a:ext cx="5676552" cy="5071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53534" y="1481328"/>
            <a:ext cx="4033265" cy="4525963"/>
          </a:xfrm>
        </p:spPr>
        <p:txBody>
          <a:bodyPr/>
          <a:lstStyle/>
          <a:p>
            <a:r>
              <a:rPr lang="en-US" dirty="0" smtClean="0"/>
              <a:t>Preserve a library of 28mm films</a:t>
            </a:r>
          </a:p>
          <a:p>
            <a:endParaRPr lang="en-US" dirty="0" smtClean="0"/>
          </a:p>
          <a:p>
            <a:r>
              <a:rPr lang="en-US" dirty="0" smtClean="0"/>
              <a:t>Analog -&gt; Digital conversion device</a:t>
            </a:r>
          </a:p>
          <a:p>
            <a:endParaRPr lang="en-US" dirty="0" smtClean="0"/>
          </a:p>
          <a:p>
            <a:r>
              <a:rPr lang="en-US" dirty="0" smtClean="0"/>
              <a:t>Cycle through each frame, capturing images with a HD digital camera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Digitizing Film Reels with </a:t>
            </a:r>
            <a:r>
              <a:rPr lang="en-US" dirty="0" err="1" smtClean="0"/>
              <a:t>Telecine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4653534" cy="40260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53534" y="1481328"/>
            <a:ext cx="4033265" cy="4525963"/>
          </a:xfrm>
        </p:spPr>
        <p:txBody>
          <a:bodyPr/>
          <a:lstStyle/>
          <a:p>
            <a:r>
              <a:rPr lang="en-US" dirty="0" smtClean="0"/>
              <a:t>Advance Frames for Digital Capture</a:t>
            </a:r>
          </a:p>
          <a:p>
            <a:endParaRPr lang="en-US" dirty="0" smtClean="0"/>
          </a:p>
          <a:p>
            <a:r>
              <a:rPr lang="en-US" dirty="0" smtClean="0"/>
              <a:t>Maintain Alignment</a:t>
            </a:r>
          </a:p>
          <a:p>
            <a:endParaRPr lang="en-US" dirty="0" smtClean="0"/>
          </a:p>
          <a:p>
            <a:r>
              <a:rPr lang="en-US" dirty="0" smtClean="0"/>
              <a:t>Minimize damage to the film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28mm </a:t>
            </a:r>
            <a:r>
              <a:rPr lang="en-US" dirty="0" err="1" smtClean="0"/>
              <a:t>Telecine</a:t>
            </a:r>
            <a:r>
              <a:rPr lang="en-US" dirty="0" smtClean="0"/>
              <a:t> Device</a:t>
            </a:r>
            <a:endParaRPr lang="en-US" dirty="0"/>
          </a:p>
        </p:txBody>
      </p:sp>
      <p:pic>
        <p:nvPicPr>
          <p:cNvPr id="10" name="Picture 9" descr="eum8fr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45" y="1828800"/>
            <a:ext cx="3828955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8800" y="1295400"/>
            <a:ext cx="33528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Film Gate</a:t>
            </a:r>
          </a:p>
          <a:p>
            <a:endParaRPr lang="en-US" dirty="0" smtClean="0"/>
          </a:p>
          <a:p>
            <a:r>
              <a:rPr lang="en-US" dirty="0" smtClean="0"/>
              <a:t>Film Transport</a:t>
            </a:r>
          </a:p>
          <a:p>
            <a:endParaRPr lang="en-US" dirty="0" smtClean="0"/>
          </a:p>
          <a:p>
            <a:r>
              <a:rPr lang="en-US" dirty="0" smtClean="0"/>
              <a:t>Sprocket Design</a:t>
            </a:r>
          </a:p>
          <a:p>
            <a:endParaRPr lang="en-US" dirty="0" smtClean="0"/>
          </a:p>
          <a:p>
            <a:r>
              <a:rPr lang="en-US" dirty="0" smtClean="0"/>
              <a:t>Up/Out-take reel control</a:t>
            </a:r>
          </a:p>
          <a:p>
            <a:endParaRPr lang="en-US" dirty="0" smtClean="0"/>
          </a:p>
          <a:p>
            <a:r>
              <a:rPr lang="en-US" dirty="0" smtClean="0"/>
              <a:t>Illumination</a:t>
            </a:r>
          </a:p>
          <a:p>
            <a:endParaRPr lang="en-US" dirty="0" smtClean="0"/>
          </a:p>
          <a:p>
            <a:r>
              <a:rPr lang="en-US" dirty="0" smtClean="0"/>
              <a:t>Camera Mount</a:t>
            </a:r>
          </a:p>
          <a:p>
            <a:endParaRPr lang="en-US" dirty="0" smtClean="0"/>
          </a:p>
          <a:p>
            <a:r>
              <a:rPr lang="en-US" dirty="0" smtClean="0"/>
              <a:t>Other Features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Modularized Design Approach</a:t>
            </a:r>
            <a:endParaRPr 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-152400" y="1416803"/>
          <a:ext cx="6002356" cy="4221997"/>
        </p:xfrm>
        <a:graphic>
          <a:graphicData uri="http://schemas.openxmlformats.org/presentationml/2006/ole">
            <p:oleObj spid="_x0000_s28674" name="Document" r:id="rId3" imgW="4495800" imgH="31623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 System for Film Transport</a:t>
            </a:r>
            <a:endParaRPr lang="en-US" dirty="0"/>
          </a:p>
        </p:txBody>
      </p:sp>
      <p:pic>
        <p:nvPicPr>
          <p:cNvPr id="9" name="Picture 8" descr="Lab HD:Users:abornste:Desktop:F9NH3DUH0RWIDS6.MEDIUM.gif"/>
          <p:cNvPicPr/>
          <p:nvPr/>
        </p:nvPicPr>
        <p:blipFill>
          <a:blip r:embed="rId2" cstate="print"/>
          <a:srcRect r="50000"/>
          <a:stretch>
            <a:fillRect/>
          </a:stretch>
        </p:blipFill>
        <p:spPr bwMode="auto">
          <a:xfrm>
            <a:off x="3352800" y="2362200"/>
            <a:ext cx="2592478" cy="3048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350servomo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01821" y="2832579"/>
            <a:ext cx="3048466" cy="2107708"/>
          </a:xfrm>
          <a:prstGeom prst="rect">
            <a:avLst/>
          </a:prstGeom>
        </p:spPr>
      </p:pic>
      <p:pic>
        <p:nvPicPr>
          <p:cNvPr id="12" name="Picture 11" descr="StepperMoto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5239" y="2743259"/>
            <a:ext cx="3048467" cy="2286350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04800" y="1481328"/>
            <a:ext cx="3048000" cy="4525963"/>
          </a:xfrm>
        </p:spPr>
        <p:txBody>
          <a:bodyPr/>
          <a:lstStyle/>
          <a:p>
            <a:r>
              <a:rPr lang="en-US" dirty="0" smtClean="0"/>
              <a:t>Stepper Motor</a:t>
            </a:r>
            <a:endParaRPr lang="en-US" dirty="0"/>
          </a:p>
        </p:txBody>
      </p:sp>
      <p:sp>
        <p:nvSpPr>
          <p:cNvPr id="14" name="Content Placeholder 12"/>
          <p:cNvSpPr txBox="1">
            <a:spLocks/>
          </p:cNvSpPr>
          <p:nvPr/>
        </p:nvSpPr>
        <p:spPr>
          <a:xfrm>
            <a:off x="3162648" y="1481328"/>
            <a:ext cx="30480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Geneva Drive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12"/>
          <p:cNvSpPr txBox="1">
            <a:spLocks/>
          </p:cNvSpPr>
          <p:nvPr/>
        </p:nvSpPr>
        <p:spPr>
          <a:xfrm>
            <a:off x="5945278" y="1481328"/>
            <a:ext cx="30480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DC Servo Motor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 System for Film Transport</a:t>
            </a:r>
            <a:endParaRPr lang="en-US" dirty="0"/>
          </a:p>
        </p:txBody>
      </p:sp>
      <p:pic>
        <p:nvPicPr>
          <p:cNvPr id="12" name="Picture 11" descr="StepperMot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5239" y="2743259"/>
            <a:ext cx="3048467" cy="2286350"/>
          </a:xfrm>
          <a:prstGeom prst="rect">
            <a:avLst/>
          </a:prstGeom>
        </p:spPr>
      </p:pic>
      <p:sp>
        <p:nvSpPr>
          <p:cNvPr id="14" name="Content Placeholder 12"/>
          <p:cNvSpPr txBox="1">
            <a:spLocks/>
          </p:cNvSpPr>
          <p:nvPr/>
        </p:nvSpPr>
        <p:spPr>
          <a:xfrm>
            <a:off x="3162648" y="1481328"/>
            <a:ext cx="5676552" cy="5071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Cost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(already have the parts)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baseline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/>
              <a:t>Simple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Implementation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(direct drive versus multiple shafts)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baseline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0.72 Degree step size gives relatively high resolution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sz="27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Stepper motor gives good position control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Sprocket Size</a:t>
            </a:r>
            <a:endParaRPr lang="en-US" dirty="0"/>
          </a:p>
        </p:txBody>
      </p:sp>
      <p:pic>
        <p:nvPicPr>
          <p:cNvPr id="10" name="Picture 9" descr="G:\flim-transport-project\Models\FilmSketch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r="http://schemas.openxmlformats.org/officeDocument/2006/relationships" xmlns:m="http://schemas.openxmlformats.org/officeDocument/2006/math" xmlns:wp="http://schemas.openxmlformats.org/drawingml/2006/wordprocessingDrawing" xmlns:wne="http://schemas.microsoft.com/office/word/2006/wordml" xmlns:a="http://schemas.openxmlformats.org/drawingml/2006/main" xmlns:pic="http://schemas.openxmlformats.org/drawingml/2006/picture" xmlns:mv="urn:schemas-microsoft-com:mac:vml" xmlns:mo="http://schemas.microsoft.com/office/mac/office/2008/main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66546" y="1371600"/>
            <a:ext cx="3219654" cy="15666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199" y="3047999"/>
          <a:ext cx="8536079" cy="285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567"/>
                <a:gridCol w="2456472"/>
                <a:gridCol w="2134020"/>
                <a:gridCol w="2134020"/>
              </a:tblGrid>
              <a:tr h="1019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RADIUS </a:t>
                      </a:r>
                    </a:p>
                    <a:p>
                      <a:pPr algn="ctr"/>
                      <a:r>
                        <a:rPr lang="en-US" dirty="0" smtClean="0"/>
                        <a:t>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Teeth (coarse sprocket)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Teeth (fine sprocket)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Steps per Frame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(STEPPER</a:t>
                      </a:r>
                      <a:r>
                        <a:rPr lang="en-US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ONLY)</a:t>
                      </a: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12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612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612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G:\flim-transport-project\Models\FineSprocketIso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r="http://schemas.openxmlformats.org/officeDocument/2006/relationships" xmlns:m="http://schemas.openxmlformats.org/officeDocument/2006/math" xmlns:wp="http://schemas.openxmlformats.org/drawingml/2006/wordprocessingDrawing" xmlns:wne="http://schemas.microsoft.com/office/word/2006/wordml" xmlns:a="http://schemas.openxmlformats.org/drawingml/2006/main" xmlns:pic="http://schemas.openxmlformats.org/drawingml/2006/picture" xmlns:mv="urn:schemas-microsoft-com:mac:vml" xmlns:mo="http://schemas.microsoft.com/office/mac/office/2008/main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80871"/>
            <a:ext cx="1880295" cy="20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Sprocket Pair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57200" y="1285516"/>
            <a:ext cx="4040188" cy="312770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700" dirty="0" smtClean="0"/>
              <a:t>A </a:t>
            </a:r>
            <a:r>
              <a:rPr lang="en-US" sz="2700" dirty="0" smtClean="0"/>
              <a:t>Compromise </a:t>
            </a:r>
          </a:p>
          <a:p>
            <a:pPr lvl="0">
              <a:buNone/>
              <a:defRPr/>
            </a:pPr>
            <a:r>
              <a:rPr lang="en-US" sz="2700" dirty="0" smtClean="0"/>
              <a:t> </a:t>
            </a:r>
            <a:r>
              <a:rPr lang="en-US" sz="2700" dirty="0" smtClean="0">
                <a:solidFill>
                  <a:srgbClr val="A3171E"/>
                </a:solidFill>
              </a:rPr>
              <a:t>11.94 mm</a:t>
            </a:r>
          </a:p>
          <a:p>
            <a:pPr marL="822960" lvl="1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/>
              <a:t>High</a:t>
            </a:r>
            <a:r>
              <a:rPr lang="en-US" sz="2700" dirty="0" smtClean="0"/>
              <a:t> angular resolution </a:t>
            </a:r>
            <a:r>
              <a:rPr lang="en-US" sz="2700" dirty="0" smtClean="0"/>
              <a:t>(stepper only)</a:t>
            </a:r>
          </a:p>
          <a:p>
            <a:pPr marL="822960" lvl="1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700" dirty="0" smtClean="0"/>
          </a:p>
          <a:p>
            <a:pPr marL="822960" lvl="1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700" dirty="0" smtClean="0"/>
              <a:t>Decent film to tooth contact ratio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057400"/>
            <a:ext cx="4041775" cy="3941763"/>
          </a:xfrm>
        </p:spPr>
        <p:txBody>
          <a:bodyPr/>
          <a:lstStyle/>
          <a:p>
            <a:r>
              <a:rPr lang="en-US" dirty="0" smtClean="0"/>
              <a:t>Conservative space requirements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CNC milled from aluminum for accuracy</a:t>
            </a:r>
            <a:endParaRPr lang="en-US" dirty="0"/>
          </a:p>
        </p:txBody>
      </p:sp>
      <p:sp>
        <p:nvSpPr>
          <p:cNvPr id="6" name="Content Placeholder 12"/>
          <p:cNvSpPr txBox="1">
            <a:spLocks/>
          </p:cNvSpPr>
          <p:nvPr/>
        </p:nvSpPr>
        <p:spPr>
          <a:xfrm>
            <a:off x="1276524" y="1295400"/>
            <a:ext cx="5676552" cy="5071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22960" lvl="1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r="http://schemas.openxmlformats.org/officeDocument/2006/relationships" xmlns:m="http://schemas.openxmlformats.org/officeDocument/2006/math" xmlns:wp="http://schemas.openxmlformats.org/drawingml/2006/wordprocessingDrawing" xmlns:wne="http://schemas.microsoft.com/office/word/2006/wordml" xmlns:a="http://schemas.openxmlformats.org/drawingml/2006/main" xmlns:pic="http://schemas.openxmlformats.org/drawingml/2006/picture" xmlns:mv="urn:schemas-microsoft-com:mac:vml" xmlns:mo="http://schemas.microsoft.com/office/mac/office/2008/main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79271" y="4413222"/>
            <a:ext cx="5236234" cy="1968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Up/Out-Take Reel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Potentiometer Rotation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Infrared Range Finder</a:t>
            </a:r>
            <a:endParaRPr lang="en-US" dirty="0"/>
          </a:p>
        </p:txBody>
      </p:sp>
      <p:pic>
        <p:nvPicPr>
          <p:cNvPr id="7" name="Content Placeholder 6" descr="Lab HD:Users:abornste:Desktop:Picture 6.png"/>
          <p:cNvPicPr>
            <a:picLocks noGrp="1"/>
          </p:cNvPicPr>
          <p:nvPr>
            <p:ph sz="quarter" idx="2"/>
          </p:nvPr>
        </p:nvPicPr>
        <p:blipFill>
          <a:blip r:embed="rId2" cstate="print"/>
          <a:srcRect t="-12591" b="-12591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Lab HD:Users:abornste:Desktop:Picture 7.png"/>
          <p:cNvPicPr>
            <a:picLocks noGrp="1"/>
          </p:cNvPicPr>
          <p:nvPr>
            <p:ph sz="quarter" idx="4"/>
          </p:nvPr>
        </p:nvPicPr>
        <p:blipFill>
          <a:blip r:embed="rId3" cstate="print"/>
          <a:srcRect t="-4754" b="36914"/>
          <a:stretch>
            <a:fillRect/>
          </a:stretch>
        </p:blipFill>
        <p:spPr bwMode="auto">
          <a:xfrm>
            <a:off x="4645025" y="1444294"/>
            <a:ext cx="4041775" cy="24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ensors_IRtriangle.gif"/>
          <p:cNvPicPr>
            <a:picLocks noChangeAspect="1"/>
          </p:cNvPicPr>
          <p:nvPr/>
        </p:nvPicPr>
        <p:blipFill>
          <a:blip r:embed="rId4"/>
          <a:srcRect l="64336" t="46392"/>
          <a:stretch>
            <a:fillRect/>
          </a:stretch>
        </p:blipFill>
        <p:spPr>
          <a:xfrm>
            <a:off x="5715000" y="3886200"/>
            <a:ext cx="1295400" cy="132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115</TotalTime>
  <Words>225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Concourse</vt:lpstr>
      <vt:lpstr>LEXAR:flim-transport-project:Documents:designReport_1.docx!OLE_LINK1</vt:lpstr>
      <vt:lpstr>Film Transport Device Preliminary Design Alternatives </vt:lpstr>
      <vt:lpstr>Digitizing Film Reels with Telecine</vt:lpstr>
      <vt:lpstr>Creating A 28mm Telecine Device</vt:lpstr>
      <vt:lpstr>Modularized Design Approach</vt:lpstr>
      <vt:lpstr>Drive System for Film Transport</vt:lpstr>
      <vt:lpstr>Drive System for Film Transport</vt:lpstr>
      <vt:lpstr>Sprocket Size</vt:lpstr>
      <vt:lpstr>Sprocket Pair</vt:lpstr>
      <vt:lpstr>Up/Out-Take Reel Control</vt:lpstr>
      <vt:lpstr>Up/Out-Take Reel Control</vt:lpstr>
      <vt:lpstr>Rollers… Mounts… LED bank</vt:lpstr>
    </vt:vector>
  </TitlesOfParts>
  <Company>home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Transport Device Preliminary Design Alternatives </dc:title>
  <dc:creator>Andrew</dc:creator>
  <cp:lastModifiedBy>Andrew</cp:lastModifiedBy>
  <cp:revision>11</cp:revision>
  <dcterms:created xsi:type="dcterms:W3CDTF">2012-05-30T05:11:22Z</dcterms:created>
  <dcterms:modified xsi:type="dcterms:W3CDTF">2012-05-30T07:06:30Z</dcterms:modified>
</cp:coreProperties>
</file>